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112EAC62-0F61-4F75-B44E-FFB70318C0CF}" type="datetimeFigureOut">
              <a:rPr lang="ru-RU" smtClean="0"/>
              <a:t>12.03.2025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60500B8-37FE-420F-BD2E-F3AD2FF580EA}"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12EAC62-0F61-4F75-B44E-FFB70318C0CF}" type="datetimeFigureOut">
              <a:rPr lang="ru-RU" smtClean="0"/>
              <a:t>12.03.2025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0500B8-37FE-420F-BD2E-F3AD2FF580E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12EAC62-0F61-4F75-B44E-FFB70318C0CF}" type="datetimeFigureOut">
              <a:rPr lang="ru-RU" smtClean="0"/>
              <a:t>12.03.2025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0500B8-37FE-420F-BD2E-F3AD2FF580E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12EAC62-0F61-4F75-B44E-FFB70318C0CF}" type="datetimeFigureOut">
              <a:rPr lang="ru-RU" smtClean="0"/>
              <a:t>12.03.2025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0500B8-37FE-420F-BD2E-F3AD2FF580E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12EAC62-0F61-4F75-B44E-FFB70318C0CF}" type="datetimeFigureOut">
              <a:rPr lang="ru-RU" smtClean="0"/>
              <a:t>12.03.2025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60500B8-37FE-420F-BD2E-F3AD2FF580E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12EAC62-0F61-4F75-B44E-FFB70318C0CF}" type="datetimeFigureOut">
              <a:rPr lang="ru-RU" smtClean="0"/>
              <a:t>12.03.2025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0500B8-37FE-420F-BD2E-F3AD2FF580E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12EAC62-0F61-4F75-B44E-FFB70318C0CF}" type="datetimeFigureOut">
              <a:rPr lang="ru-RU" smtClean="0"/>
              <a:t>12.03.2025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60500B8-37FE-420F-BD2E-F3AD2FF580E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12EAC62-0F61-4F75-B44E-FFB70318C0CF}" type="datetimeFigureOut">
              <a:rPr lang="ru-RU" smtClean="0"/>
              <a:t>12.03.2025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60500B8-37FE-420F-BD2E-F3AD2FF580E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2EAC62-0F61-4F75-B44E-FFB70318C0CF}" type="datetimeFigureOut">
              <a:rPr lang="ru-RU" smtClean="0"/>
              <a:t>12.03.2025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60500B8-37FE-420F-BD2E-F3AD2FF580E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12EAC62-0F61-4F75-B44E-FFB70318C0CF}" type="datetimeFigureOut">
              <a:rPr lang="ru-RU" smtClean="0"/>
              <a:t>12.03.2025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0500B8-37FE-420F-BD2E-F3AD2FF580E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12EAC62-0F61-4F75-B44E-FFB70318C0CF}" type="datetimeFigureOut">
              <a:rPr lang="ru-RU" smtClean="0"/>
              <a:t>12.03.2025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0500B8-37FE-420F-BD2E-F3AD2FF580E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2EAC62-0F61-4F75-B44E-FFB70318C0CF}" type="datetimeFigureOut">
              <a:rPr lang="ru-RU" smtClean="0"/>
              <a:t>12.03.2025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0500B8-37FE-420F-BD2E-F3AD2FF580EA}"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1570" y="476672"/>
            <a:ext cx="8326434" cy="2057400"/>
          </a:xfrm>
        </p:spPr>
        <p:txBody>
          <a:bodyPr/>
          <a:lstStyle/>
          <a:p>
            <a:r>
              <a:rPr lang="ru-RU" dirty="0" smtClean="0">
                <a:solidFill>
                  <a:schemeClr val="bg2">
                    <a:lumMod val="25000"/>
                  </a:schemeClr>
                </a:solidFill>
              </a:rPr>
              <a:t>Первый человек </a:t>
            </a:r>
            <a:br>
              <a:rPr lang="ru-RU" dirty="0" smtClean="0">
                <a:solidFill>
                  <a:schemeClr val="bg2">
                    <a:lumMod val="25000"/>
                  </a:schemeClr>
                </a:solidFill>
              </a:rPr>
            </a:br>
            <a:r>
              <a:rPr lang="ru-RU" dirty="0" smtClean="0">
                <a:solidFill>
                  <a:schemeClr val="bg2">
                    <a:lumMod val="25000"/>
                  </a:schemeClr>
                </a:solidFill>
              </a:rPr>
              <a:t>в космосе</a:t>
            </a:r>
            <a:endParaRPr lang="ru-RU" dirty="0">
              <a:solidFill>
                <a:schemeClr val="bg2">
                  <a:lumMod val="2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9243" y="2708920"/>
            <a:ext cx="6120680" cy="373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26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95536" y="620688"/>
            <a:ext cx="7992888" cy="1512168"/>
          </a:xfrm>
        </p:spPr>
        <p:txBody>
          <a:bodyPr>
            <a:noAutofit/>
          </a:bodyPr>
          <a:lstStyle/>
          <a:p>
            <a:r>
              <a:rPr lang="ru-RU" sz="3200" dirty="0">
                <a:solidFill>
                  <a:schemeClr val="tx1">
                    <a:lumMod val="10000"/>
                  </a:schemeClr>
                </a:solidFill>
              </a:rPr>
              <a:t>Когда до полета оставался один месяц, то шансы быть первым остались только у Гагарина, Титова и Нелюбова, ведь </a:t>
            </a:r>
            <a:r>
              <a:rPr lang="ru-RU" sz="3200" dirty="0" smtClean="0">
                <a:solidFill>
                  <a:schemeClr val="tx1">
                    <a:lumMod val="10000"/>
                  </a:schemeClr>
                </a:solidFill>
              </a:rPr>
              <a:t>только</a:t>
            </a:r>
            <a:endParaRPr lang="ru-RU" sz="3200" dirty="0">
              <a:solidFill>
                <a:schemeClr val="tx1">
                  <a:lumMod val="10000"/>
                </a:schemeClr>
              </a:solidFill>
            </a:endParaRPr>
          </a:p>
        </p:txBody>
      </p:sp>
      <p:pic>
        <p:nvPicPr>
          <p:cNvPr id="2050"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12350" r="5069"/>
          <a:stretch/>
        </p:blipFill>
        <p:spPr bwMode="auto">
          <a:xfrm>
            <a:off x="3851920" y="2564904"/>
            <a:ext cx="5090339" cy="346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95536" y="2132855"/>
            <a:ext cx="3456384" cy="4031873"/>
          </a:xfrm>
          <a:prstGeom prst="rect">
            <a:avLst/>
          </a:prstGeom>
        </p:spPr>
        <p:txBody>
          <a:bodyPr wrap="square">
            <a:spAutoFit/>
          </a:bodyPr>
          <a:lstStyle/>
          <a:p>
            <a:r>
              <a:rPr lang="ru-RU" sz="3200" dirty="0" smtClean="0">
                <a:solidFill>
                  <a:schemeClr val="tx1">
                    <a:lumMod val="10000"/>
                  </a:schemeClr>
                </a:solidFill>
              </a:rPr>
              <a:t>для них изготовили индивидуальные скафандры. Но первым совершить полет смог в итоге </a:t>
            </a:r>
            <a:r>
              <a:rPr lang="ru-RU" sz="3200" u="sng" dirty="0" smtClean="0">
                <a:solidFill>
                  <a:schemeClr val="tx1">
                    <a:lumMod val="10000"/>
                  </a:schemeClr>
                </a:solidFill>
              </a:rPr>
              <a:t>Юрий Гагарин.</a:t>
            </a:r>
            <a:endParaRPr lang="ru-RU" sz="3200" u="sng" dirty="0">
              <a:solidFill>
                <a:schemeClr val="tx1">
                  <a:lumMod val="10000"/>
                </a:schemeClr>
              </a:solidFill>
            </a:endParaRPr>
          </a:p>
        </p:txBody>
      </p:sp>
    </p:spTree>
    <p:extLst>
      <p:ext uri="{BB962C8B-B14F-4D97-AF65-F5344CB8AC3E}">
        <p14:creationId xmlns:p14="http://schemas.microsoft.com/office/powerpoint/2010/main" val="151426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7391" y="116632"/>
            <a:ext cx="8229600" cy="1143000"/>
          </a:xfrm>
        </p:spPr>
        <p:txBody>
          <a:bodyPr/>
          <a:lstStyle/>
          <a:p>
            <a:r>
              <a:rPr lang="ru-RU" dirty="0" smtClean="0">
                <a:solidFill>
                  <a:schemeClr val="bg2">
                    <a:lumMod val="25000"/>
                  </a:schemeClr>
                </a:solidFill>
              </a:rPr>
              <a:t>Почему именно он?</a:t>
            </a:r>
            <a:endParaRPr lang="ru-RU" dirty="0">
              <a:solidFill>
                <a:schemeClr val="bg2">
                  <a:lumMod val="25000"/>
                </a:schemeClr>
              </a:solidFill>
            </a:endParaRPr>
          </a:p>
        </p:txBody>
      </p:sp>
      <p:sp>
        <p:nvSpPr>
          <p:cNvPr id="3" name="Объект 2"/>
          <p:cNvSpPr>
            <a:spLocks noGrp="1"/>
          </p:cNvSpPr>
          <p:nvPr>
            <p:ph sz="half" idx="1"/>
          </p:nvPr>
        </p:nvSpPr>
        <p:spPr>
          <a:xfrm>
            <a:off x="126321" y="1196752"/>
            <a:ext cx="4392488" cy="3456384"/>
          </a:xfrm>
        </p:spPr>
        <p:txBody>
          <a:bodyPr>
            <a:noAutofit/>
          </a:bodyPr>
          <a:lstStyle/>
          <a:p>
            <a:pPr>
              <a:buFont typeface="Courier New" pitchFamily="49" charset="0"/>
              <a:buChar char="o"/>
            </a:pPr>
            <a:r>
              <a:rPr lang="ru-RU" sz="2200" dirty="0" smtClean="0">
                <a:solidFill>
                  <a:schemeClr val="tx1">
                    <a:lumMod val="10000"/>
                  </a:schemeClr>
                </a:solidFill>
              </a:rPr>
              <a:t>Высокие </a:t>
            </a:r>
            <a:r>
              <a:rPr lang="ru-RU" sz="2200" dirty="0">
                <a:solidFill>
                  <a:schemeClr val="tx1">
                    <a:lumMod val="10000"/>
                  </a:schemeClr>
                </a:solidFill>
              </a:rPr>
              <a:t>показатели </a:t>
            </a:r>
            <a:r>
              <a:rPr lang="ru-RU" sz="2200" dirty="0" err="1">
                <a:solidFill>
                  <a:schemeClr val="tx1">
                    <a:lumMod val="10000"/>
                  </a:schemeClr>
                </a:solidFill>
              </a:rPr>
              <a:t>физическои</a:t>
            </a:r>
            <a:r>
              <a:rPr lang="ru-RU" sz="2200" dirty="0">
                <a:solidFill>
                  <a:schemeClr val="tx1">
                    <a:lumMod val="10000"/>
                  </a:schemeClr>
                </a:solidFill>
              </a:rPr>
              <a:t>̆ </a:t>
            </a:r>
            <a:r>
              <a:rPr lang="ru-RU" sz="2200" dirty="0" smtClean="0">
                <a:solidFill>
                  <a:schemeClr val="tx1">
                    <a:lumMod val="10000"/>
                  </a:schemeClr>
                </a:solidFill>
              </a:rPr>
              <a:t>подготовки;</a:t>
            </a:r>
          </a:p>
          <a:p>
            <a:pPr>
              <a:buFont typeface="Courier New" pitchFamily="49" charset="0"/>
              <a:buChar char="o"/>
            </a:pPr>
            <a:r>
              <a:rPr lang="ru-RU" sz="2200" dirty="0">
                <a:solidFill>
                  <a:schemeClr val="tx1">
                    <a:lumMod val="10000"/>
                  </a:schemeClr>
                </a:solidFill>
              </a:rPr>
              <a:t>Г</a:t>
            </a:r>
            <a:r>
              <a:rPr lang="ru-RU" sz="2200" dirty="0" smtClean="0">
                <a:solidFill>
                  <a:schemeClr val="tx1">
                    <a:lumMod val="10000"/>
                  </a:schemeClr>
                </a:solidFill>
              </a:rPr>
              <a:t>отовность </a:t>
            </a:r>
            <a:r>
              <a:rPr lang="ru-RU" sz="2200" dirty="0">
                <a:solidFill>
                  <a:schemeClr val="tx1">
                    <a:lumMod val="10000"/>
                  </a:schemeClr>
                </a:solidFill>
              </a:rPr>
              <a:t>к экстремальным условиям </a:t>
            </a:r>
            <a:r>
              <a:rPr lang="ru-RU" sz="2200" dirty="0" smtClean="0">
                <a:solidFill>
                  <a:schemeClr val="tx1">
                    <a:lumMod val="10000"/>
                  </a:schemeClr>
                </a:solidFill>
              </a:rPr>
              <a:t>полета;</a:t>
            </a:r>
          </a:p>
          <a:p>
            <a:pPr>
              <a:buFont typeface="Courier New" pitchFamily="49" charset="0"/>
              <a:buChar char="o"/>
            </a:pPr>
            <a:r>
              <a:rPr lang="ru-RU" sz="2200" dirty="0" smtClean="0">
                <a:solidFill>
                  <a:schemeClr val="tx1">
                    <a:lumMod val="10000"/>
                  </a:schemeClr>
                </a:solidFill>
              </a:rPr>
              <a:t>Хорошо </a:t>
            </a:r>
            <a:r>
              <a:rPr lang="ru-RU" sz="2200" dirty="0">
                <a:solidFill>
                  <a:schemeClr val="tx1">
                    <a:lumMod val="10000"/>
                  </a:schemeClr>
                </a:solidFill>
              </a:rPr>
              <a:t>проявил себя при испытаниях в </a:t>
            </a:r>
            <a:r>
              <a:rPr lang="ru-RU" sz="2200" dirty="0" err="1" smtClean="0">
                <a:solidFill>
                  <a:schemeClr val="tx1">
                    <a:lumMod val="10000"/>
                  </a:schemeClr>
                </a:solidFill>
              </a:rPr>
              <a:t>сурдобарокамере</a:t>
            </a:r>
            <a:r>
              <a:rPr lang="ru-RU" sz="2200" dirty="0" smtClean="0">
                <a:solidFill>
                  <a:schemeClr val="tx1">
                    <a:lumMod val="10000"/>
                  </a:schemeClr>
                </a:solidFill>
              </a:rPr>
              <a:t>;</a:t>
            </a:r>
          </a:p>
          <a:p>
            <a:pPr>
              <a:buFont typeface="Courier New" pitchFamily="49" charset="0"/>
              <a:buChar char="o"/>
            </a:pPr>
            <a:r>
              <a:rPr lang="ru-RU" sz="2200" dirty="0">
                <a:solidFill>
                  <a:schemeClr val="tx1">
                    <a:lumMod val="10000"/>
                  </a:schemeClr>
                </a:solidFill>
              </a:rPr>
              <a:t>Бытует даже мнение, что первое место Гагарину обеспечила его обезоруживающая </a:t>
            </a:r>
            <a:r>
              <a:rPr lang="ru-RU" sz="2200" dirty="0" smtClean="0">
                <a:solidFill>
                  <a:schemeClr val="tx1">
                    <a:lumMod val="10000"/>
                  </a:schemeClr>
                </a:solidFill>
              </a:rPr>
              <a:t>улыбка;</a:t>
            </a:r>
          </a:p>
          <a:p>
            <a:pPr>
              <a:buFont typeface="Courier New" pitchFamily="49" charset="0"/>
              <a:buChar char="o"/>
            </a:pPr>
            <a:endParaRPr lang="ru-RU" sz="2200" dirty="0">
              <a:solidFill>
                <a:schemeClr val="tx1">
                  <a:lumMod val="10000"/>
                </a:schemeClr>
              </a:solidFill>
            </a:endParaRPr>
          </a:p>
        </p:txBody>
      </p:sp>
      <p:sp>
        <p:nvSpPr>
          <p:cNvPr id="5" name="Прямоугольник 4"/>
          <p:cNvSpPr/>
          <p:nvPr/>
        </p:nvSpPr>
        <p:spPr>
          <a:xfrm>
            <a:off x="412482" y="5301208"/>
            <a:ext cx="8280920" cy="1446550"/>
          </a:xfrm>
          <a:prstGeom prst="rect">
            <a:avLst/>
          </a:prstGeom>
        </p:spPr>
        <p:txBody>
          <a:bodyPr wrap="square">
            <a:spAutoFit/>
          </a:bodyPr>
          <a:lstStyle/>
          <a:p>
            <a:r>
              <a:rPr lang="ru-RU" sz="2200" dirty="0" smtClean="0">
                <a:solidFill>
                  <a:schemeClr val="tx1">
                    <a:lumMod val="10000"/>
                  </a:schemeClr>
                </a:solidFill>
              </a:rPr>
              <a:t>Юрий Алексеевич был молодым, энергичным и </a:t>
            </a:r>
            <a:r>
              <a:rPr lang="ru-RU" sz="2200" dirty="0" err="1" smtClean="0">
                <a:solidFill>
                  <a:schemeClr val="tx1">
                    <a:lumMod val="10000"/>
                  </a:schemeClr>
                </a:solidFill>
              </a:rPr>
              <a:t>харизматичным</a:t>
            </a:r>
            <a:r>
              <a:rPr lang="ru-RU" sz="2200" dirty="0" smtClean="0">
                <a:solidFill>
                  <a:schemeClr val="tx1">
                    <a:lumMod val="10000"/>
                  </a:schemeClr>
                </a:solidFill>
              </a:rPr>
              <a:t> человеком, он отлично подходил, чтобы стать символом успеха </a:t>
            </a:r>
            <a:r>
              <a:rPr lang="ru-RU" sz="2200" dirty="0" err="1" smtClean="0">
                <a:solidFill>
                  <a:schemeClr val="tx1">
                    <a:lumMod val="10000"/>
                  </a:schemeClr>
                </a:solidFill>
              </a:rPr>
              <a:t>советскои</a:t>
            </a:r>
            <a:r>
              <a:rPr lang="ru-RU" sz="2200" dirty="0" smtClean="0">
                <a:solidFill>
                  <a:schemeClr val="tx1">
                    <a:lumMod val="10000"/>
                  </a:schemeClr>
                </a:solidFill>
              </a:rPr>
              <a:t>̆ </a:t>
            </a:r>
            <a:r>
              <a:rPr lang="ru-RU" sz="2200" dirty="0" err="1" smtClean="0">
                <a:solidFill>
                  <a:schemeClr val="tx1">
                    <a:lumMod val="10000"/>
                  </a:schemeClr>
                </a:solidFill>
              </a:rPr>
              <a:t>космическои</a:t>
            </a:r>
            <a:r>
              <a:rPr lang="ru-RU" sz="2200" dirty="0" smtClean="0">
                <a:solidFill>
                  <a:schemeClr val="tx1">
                    <a:lumMod val="10000"/>
                  </a:schemeClr>
                </a:solidFill>
              </a:rPr>
              <a:t>̆ программы и примером для других </a:t>
            </a:r>
            <a:r>
              <a:rPr lang="ru-RU" sz="2200" dirty="0" err="1" smtClean="0">
                <a:solidFill>
                  <a:schemeClr val="tx1">
                    <a:lumMod val="10000"/>
                  </a:schemeClr>
                </a:solidFill>
              </a:rPr>
              <a:t>людеи</a:t>
            </a:r>
            <a:r>
              <a:rPr lang="ru-RU" sz="2200" dirty="0" smtClean="0">
                <a:solidFill>
                  <a:schemeClr val="tx1">
                    <a:lumMod val="10000"/>
                  </a:schemeClr>
                </a:solidFill>
              </a:rPr>
              <a:t>̆ по всему миру</a:t>
            </a:r>
            <a:endParaRPr lang="ru-RU" sz="2200" dirty="0">
              <a:solidFill>
                <a:schemeClr val="tx1">
                  <a:lumMod val="10000"/>
                </a:schemeClr>
              </a:solidFill>
            </a:endParaRPr>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552943" y="1340767"/>
            <a:ext cx="3835482" cy="387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918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36712"/>
            <a:ext cx="8229600" cy="2007096"/>
          </a:xfrm>
        </p:spPr>
        <p:txBody>
          <a:bodyPr>
            <a:normAutofit fontScale="90000"/>
          </a:bodyPr>
          <a:lstStyle/>
          <a:p>
            <a:pPr algn="l"/>
            <a:r>
              <a:rPr lang="ru-RU" sz="2200" dirty="0">
                <a:solidFill>
                  <a:schemeClr val="tx1">
                    <a:lumMod val="10000"/>
                  </a:schemeClr>
                </a:solidFill>
                <a:effectLst/>
              </a:rPr>
              <a:t>В</a:t>
            </a:r>
            <a:r>
              <a:rPr lang="ru-RU" sz="2200" dirty="0" smtClean="0">
                <a:solidFill>
                  <a:schemeClr val="tx1">
                    <a:lumMod val="10000"/>
                  </a:schemeClr>
                </a:solidFill>
                <a:effectLst/>
              </a:rPr>
              <a:t>ероятность </a:t>
            </a:r>
            <a:r>
              <a:rPr lang="ru-RU" sz="2200" dirty="0">
                <a:solidFill>
                  <a:schemeClr val="tx1">
                    <a:lumMod val="10000"/>
                  </a:schemeClr>
                </a:solidFill>
                <a:effectLst/>
              </a:rPr>
              <a:t>успеха не была </a:t>
            </a:r>
            <a:r>
              <a:rPr lang="ru-RU" sz="2200" dirty="0" err="1">
                <a:solidFill>
                  <a:schemeClr val="tx1">
                    <a:lumMod val="10000"/>
                  </a:schemeClr>
                </a:solidFill>
                <a:effectLst/>
              </a:rPr>
              <a:t>стопроцентнои</a:t>
            </a:r>
            <a:r>
              <a:rPr lang="ru-RU" sz="2200" dirty="0">
                <a:solidFill>
                  <a:schemeClr val="tx1">
                    <a:lumMod val="10000"/>
                  </a:schemeClr>
                </a:solidFill>
                <a:effectLst/>
              </a:rPr>
              <a:t>̆. Технологии космических полетов только начинали свое развитие, поэтому было много рисков и </a:t>
            </a:r>
            <a:r>
              <a:rPr lang="ru-RU" sz="2200" dirty="0" err="1">
                <a:solidFill>
                  <a:schemeClr val="tx1">
                    <a:lumMod val="10000"/>
                  </a:schemeClr>
                </a:solidFill>
                <a:effectLst/>
              </a:rPr>
              <a:t>неопределенностеи</a:t>
            </a:r>
            <a:r>
              <a:rPr lang="ru-RU" sz="2200" dirty="0">
                <a:solidFill>
                  <a:schemeClr val="tx1">
                    <a:lumMod val="10000"/>
                  </a:schemeClr>
                </a:solidFill>
                <a:effectLst/>
              </a:rPr>
              <a:t>̆, связанных с запуском ракеты, полетом в космическом пространстве и возвращением на Землю. По сути, человечеству лишь предстояло совершить открытие космоса.</a:t>
            </a:r>
            <a:br>
              <a:rPr lang="ru-RU" sz="2200" dirty="0">
                <a:solidFill>
                  <a:schemeClr val="tx1">
                    <a:lumMod val="10000"/>
                  </a:schemeClr>
                </a:solidFill>
                <a:effectLst/>
              </a:rPr>
            </a:br>
            <a:r>
              <a:rPr lang="ru-RU" dirty="0"/>
              <a:t/>
            </a:r>
            <a:br>
              <a:rPr lang="ru-RU" dirty="0"/>
            </a:br>
            <a:endParaRPr lang="ru-RU" dirty="0"/>
          </a:p>
        </p:txBody>
      </p:sp>
      <p:sp>
        <p:nvSpPr>
          <p:cNvPr id="4" name="Прямоугольник 3"/>
          <p:cNvSpPr/>
          <p:nvPr/>
        </p:nvSpPr>
        <p:spPr>
          <a:xfrm>
            <a:off x="324241" y="4941168"/>
            <a:ext cx="8424936" cy="1631216"/>
          </a:xfrm>
          <a:prstGeom prst="rect">
            <a:avLst/>
          </a:prstGeom>
        </p:spPr>
        <p:txBody>
          <a:bodyPr wrap="square">
            <a:spAutoFit/>
          </a:bodyPr>
          <a:lstStyle/>
          <a:p>
            <a:r>
              <a:rPr lang="ru-RU" sz="2000" dirty="0" smtClean="0">
                <a:solidFill>
                  <a:schemeClr val="tx1">
                    <a:lumMod val="10000"/>
                  </a:schemeClr>
                </a:solidFill>
              </a:rPr>
              <a:t>Так как исход полета никто не мог предсказать, подготовили сразу три сообщения ТАСС, одно из которых было об успешном возвращении из космоса. Во втором сообщалось, что космонавт приземлился за пределами СССР, а в третьем — о его гибели. Но, как мы знаем, все завершилось благополучно</a:t>
            </a:r>
            <a:r>
              <a:rPr lang="ru-RU" b="1" dirty="0" smtClean="0"/>
              <a:t>.</a:t>
            </a:r>
            <a:endParaRPr lang="ru-RU"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441" y="2446540"/>
            <a:ext cx="4824536" cy="246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00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66700" y="260648"/>
            <a:ext cx="8481764" cy="1008112"/>
          </a:xfrm>
        </p:spPr>
        <p:txBody>
          <a:bodyPr>
            <a:normAutofit/>
          </a:bodyPr>
          <a:lstStyle/>
          <a:p>
            <a:pPr marL="137160" indent="0">
              <a:buNone/>
            </a:pPr>
            <a:r>
              <a:rPr lang="ru-RU" sz="2000" dirty="0" err="1">
                <a:solidFill>
                  <a:schemeClr val="tx1">
                    <a:lumMod val="10000"/>
                  </a:schemeClr>
                </a:solidFill>
              </a:rPr>
              <a:t>Легендарныи</a:t>
            </a:r>
            <a:r>
              <a:rPr lang="ru-RU" sz="2000" dirty="0">
                <a:solidFill>
                  <a:schemeClr val="tx1">
                    <a:lumMod val="10000"/>
                  </a:schemeClr>
                </a:solidFill>
              </a:rPr>
              <a:t>̆ полет состоялся </a:t>
            </a:r>
            <a:r>
              <a:rPr lang="ru-RU" sz="2000" b="1" u="sng" dirty="0">
                <a:solidFill>
                  <a:schemeClr val="tx1">
                    <a:lumMod val="10000"/>
                  </a:schemeClr>
                </a:solidFill>
              </a:rPr>
              <a:t>12 апреля 1961 года в 9 часов 7 минут </a:t>
            </a:r>
            <a:r>
              <a:rPr lang="ru-RU" sz="2000" dirty="0">
                <a:solidFill>
                  <a:schemeClr val="tx1">
                    <a:lumMod val="10000"/>
                  </a:schemeClr>
                </a:solidFill>
              </a:rPr>
              <a:t>по московскому времени на космическом корабле «Восток». </a:t>
            </a:r>
          </a:p>
        </p:txBody>
      </p:sp>
      <p:sp>
        <p:nvSpPr>
          <p:cNvPr id="5" name="Прямоугольник 4"/>
          <p:cNvSpPr/>
          <p:nvPr/>
        </p:nvSpPr>
        <p:spPr>
          <a:xfrm>
            <a:off x="4555232" y="1196752"/>
            <a:ext cx="4464496" cy="1631216"/>
          </a:xfrm>
          <a:prstGeom prst="rect">
            <a:avLst/>
          </a:prstGeom>
        </p:spPr>
        <p:txBody>
          <a:bodyPr wrap="square">
            <a:spAutoFit/>
          </a:bodyPr>
          <a:lstStyle/>
          <a:p>
            <a:r>
              <a:rPr lang="ru-RU" sz="2000" dirty="0" smtClean="0">
                <a:solidFill>
                  <a:schemeClr val="tx1">
                    <a:lumMod val="10000"/>
                  </a:schemeClr>
                </a:solidFill>
              </a:rPr>
              <a:t>Он был запущен с космодрома </a:t>
            </a:r>
            <a:r>
              <a:rPr lang="ru-RU" sz="2000" dirty="0" err="1" smtClean="0">
                <a:solidFill>
                  <a:schemeClr val="tx1">
                    <a:lumMod val="10000"/>
                  </a:schemeClr>
                </a:solidFill>
              </a:rPr>
              <a:t>Байконур</a:t>
            </a:r>
            <a:r>
              <a:rPr lang="ru-RU" sz="2000" dirty="0" smtClean="0">
                <a:solidFill>
                  <a:schemeClr val="tx1">
                    <a:lumMod val="10000"/>
                  </a:schemeClr>
                </a:solidFill>
              </a:rPr>
              <a:t>, расположенного на территории </a:t>
            </a:r>
            <a:r>
              <a:rPr lang="ru-RU" sz="2000" dirty="0" err="1" smtClean="0">
                <a:solidFill>
                  <a:schemeClr val="tx1">
                    <a:lumMod val="10000"/>
                  </a:schemeClr>
                </a:solidFill>
              </a:rPr>
              <a:t>Казахскои</a:t>
            </a:r>
            <a:r>
              <a:rPr lang="ru-RU" sz="2000" dirty="0" smtClean="0">
                <a:solidFill>
                  <a:schemeClr val="tx1">
                    <a:lumMod val="10000"/>
                  </a:schemeClr>
                </a:solidFill>
              </a:rPr>
              <a:t>̆ ССР. Полет продолжался 108 минут и закончился </a:t>
            </a:r>
            <a:r>
              <a:rPr lang="ru-RU" sz="2000" dirty="0" err="1" smtClean="0">
                <a:solidFill>
                  <a:schemeClr val="tx1">
                    <a:lumMod val="10000"/>
                  </a:schemeClr>
                </a:solidFill>
              </a:rPr>
              <a:t>успешнои</a:t>
            </a:r>
            <a:r>
              <a:rPr lang="ru-RU" sz="2000" dirty="0" smtClean="0">
                <a:solidFill>
                  <a:schemeClr val="tx1">
                    <a:lumMod val="10000"/>
                  </a:schemeClr>
                </a:solidFill>
              </a:rPr>
              <a:t>̆ </a:t>
            </a:r>
            <a:r>
              <a:rPr lang="ru-RU" sz="2000" dirty="0" err="1" smtClean="0">
                <a:solidFill>
                  <a:schemeClr val="tx1">
                    <a:lumMod val="10000"/>
                  </a:schemeClr>
                </a:solidFill>
              </a:rPr>
              <a:t>посадкои</a:t>
            </a:r>
            <a:r>
              <a:rPr lang="ru-RU" sz="2000" dirty="0" smtClean="0">
                <a:solidFill>
                  <a:schemeClr val="tx1">
                    <a:lumMod val="10000"/>
                  </a:schemeClr>
                </a:solidFill>
              </a:rPr>
              <a:t>̆.</a:t>
            </a:r>
            <a:endParaRPr lang="ru-RU" sz="2000" dirty="0">
              <a:solidFill>
                <a:schemeClr val="tx1">
                  <a:lumMod val="10000"/>
                </a:schemeClr>
              </a:solidFill>
            </a:endParaRPr>
          </a:p>
        </p:txBody>
      </p:sp>
      <p:sp>
        <p:nvSpPr>
          <p:cNvPr id="6" name="Прямоугольник 5"/>
          <p:cNvSpPr/>
          <p:nvPr/>
        </p:nvSpPr>
        <p:spPr>
          <a:xfrm>
            <a:off x="229994" y="2701999"/>
            <a:ext cx="4176464" cy="707886"/>
          </a:xfrm>
          <a:prstGeom prst="rect">
            <a:avLst/>
          </a:prstGeom>
        </p:spPr>
        <p:txBody>
          <a:bodyPr wrap="square">
            <a:spAutoFit/>
          </a:bodyPr>
          <a:lstStyle/>
          <a:p>
            <a:r>
              <a:rPr lang="ru-RU" sz="2000" dirty="0" smtClean="0">
                <a:solidFill>
                  <a:schemeClr val="tx1">
                    <a:lumMod val="10000"/>
                  </a:schemeClr>
                </a:solidFill>
              </a:rPr>
              <a:t>Во время полета корабль совершил один оборот вокруг Земли</a:t>
            </a:r>
            <a:r>
              <a:rPr lang="ru-RU" dirty="0" smtClean="0"/>
              <a:t>.</a:t>
            </a:r>
            <a:endParaRPr lang="ru-RU" dirty="0"/>
          </a:p>
        </p:txBody>
      </p:sp>
      <p:sp>
        <p:nvSpPr>
          <p:cNvPr id="7" name="Прямоугольник 6"/>
          <p:cNvSpPr/>
          <p:nvPr/>
        </p:nvSpPr>
        <p:spPr>
          <a:xfrm>
            <a:off x="4283968" y="3429000"/>
            <a:ext cx="4572000" cy="1015663"/>
          </a:xfrm>
          <a:prstGeom prst="rect">
            <a:avLst/>
          </a:prstGeom>
        </p:spPr>
        <p:txBody>
          <a:bodyPr>
            <a:spAutoFit/>
          </a:bodyPr>
          <a:lstStyle/>
          <a:p>
            <a:r>
              <a:rPr lang="ru-RU" sz="2000" dirty="0" smtClean="0">
                <a:solidFill>
                  <a:schemeClr val="tx1">
                    <a:lumMod val="10000"/>
                  </a:schemeClr>
                </a:solidFill>
              </a:rPr>
              <a:t>Корабль вышел на орбиту примерно на 85 километров выше, чем планировалось. </a:t>
            </a:r>
            <a:endParaRPr lang="ru-RU" dirty="0"/>
          </a:p>
        </p:txBody>
      </p:sp>
      <p:sp>
        <p:nvSpPr>
          <p:cNvPr id="8" name="Прямоугольник 7"/>
          <p:cNvSpPr/>
          <p:nvPr/>
        </p:nvSpPr>
        <p:spPr>
          <a:xfrm>
            <a:off x="409925" y="4621203"/>
            <a:ext cx="4572000" cy="1938992"/>
          </a:xfrm>
          <a:prstGeom prst="rect">
            <a:avLst/>
          </a:prstGeom>
        </p:spPr>
        <p:txBody>
          <a:bodyPr>
            <a:spAutoFit/>
          </a:bodyPr>
          <a:lstStyle/>
          <a:p>
            <a:r>
              <a:rPr lang="ru-RU" sz="2000" dirty="0" smtClean="0">
                <a:solidFill>
                  <a:schemeClr val="tx1">
                    <a:lumMod val="10000"/>
                  </a:schemeClr>
                </a:solidFill>
              </a:rPr>
              <a:t>Опасность заключалась в том, что в случае отказа </a:t>
            </a:r>
            <a:r>
              <a:rPr lang="ru-RU" sz="2000" dirty="0" err="1" smtClean="0">
                <a:solidFill>
                  <a:schemeClr val="tx1">
                    <a:lumMod val="10000"/>
                  </a:schemeClr>
                </a:solidFill>
              </a:rPr>
              <a:t>тормознои</a:t>
            </a:r>
            <a:r>
              <a:rPr lang="ru-RU" sz="2000" dirty="0" smtClean="0">
                <a:solidFill>
                  <a:schemeClr val="tx1">
                    <a:lumMod val="10000"/>
                  </a:schemeClr>
                </a:solidFill>
              </a:rPr>
              <a:t>̆ системы корабль пробыл бы на орбите несколько недель, в то время как система жизнеобеспечения была рассчитана на 10 </a:t>
            </a:r>
            <a:r>
              <a:rPr lang="ru-RU" sz="2000" dirty="0" err="1" smtClean="0">
                <a:solidFill>
                  <a:schemeClr val="tx1">
                    <a:lumMod val="10000"/>
                  </a:schemeClr>
                </a:solidFill>
              </a:rPr>
              <a:t>днеи</a:t>
            </a:r>
            <a:r>
              <a:rPr lang="ru-RU" sz="2000" dirty="0" smtClean="0">
                <a:solidFill>
                  <a:schemeClr val="tx1">
                    <a:lumMod val="10000"/>
                  </a:schemeClr>
                </a:solidFill>
              </a:rPr>
              <a:t>̆.</a:t>
            </a:r>
            <a:endParaRPr lang="ru-RU" sz="2000" dirty="0">
              <a:solidFill>
                <a:schemeClr val="tx1">
                  <a:lumMod val="10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025" y="4461284"/>
            <a:ext cx="3491880" cy="229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54899"/>
            <a:ext cx="3096344" cy="174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55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445624" cy="3231232"/>
          </a:xfrm>
        </p:spPr>
        <p:txBody>
          <a:bodyPr>
            <a:noAutofit/>
          </a:bodyPr>
          <a:lstStyle/>
          <a:p>
            <a:pPr algn="l"/>
            <a:r>
              <a:rPr lang="ru-RU" sz="2000" dirty="0">
                <a:solidFill>
                  <a:schemeClr val="tx1">
                    <a:lumMod val="10000"/>
                  </a:schemeClr>
                </a:solidFill>
                <a:effectLst/>
              </a:rPr>
              <a:t>После входа в плотные слои атмосферы обшивка корабля загорелась, и можно было увидеть </a:t>
            </a:r>
            <a:r>
              <a:rPr lang="ru-RU" sz="2000" dirty="0" err="1">
                <a:solidFill>
                  <a:schemeClr val="tx1">
                    <a:lumMod val="10000"/>
                  </a:schemeClr>
                </a:solidFill>
                <a:effectLst/>
              </a:rPr>
              <a:t>струйки</a:t>
            </a:r>
            <a:r>
              <a:rPr lang="ru-RU" sz="2000" dirty="0">
                <a:solidFill>
                  <a:schemeClr val="tx1">
                    <a:lumMod val="10000"/>
                  </a:schemeClr>
                </a:solidFill>
                <a:effectLst/>
              </a:rPr>
              <a:t> расплавленного металла, стекающие по корпусу</a:t>
            </a:r>
            <a:r>
              <a:rPr lang="ru-RU" sz="2000" dirty="0" smtClean="0">
                <a:solidFill>
                  <a:schemeClr val="tx1">
                    <a:lumMod val="10000"/>
                  </a:schemeClr>
                </a:solidFill>
                <a:effectLst/>
              </a:rPr>
              <a:t>. </a:t>
            </a:r>
            <a:r>
              <a:rPr lang="ru-RU" sz="2000" dirty="0">
                <a:solidFill>
                  <a:schemeClr val="tx1">
                    <a:lumMod val="10000"/>
                  </a:schemeClr>
                </a:solidFill>
                <a:effectLst/>
              </a:rPr>
              <a:t>На высоте 7 километров Гагарин катапультировался и благополучно спустился на землю. В 10.55, несмотря на отклонение от курса, он все же приземлился на территории </a:t>
            </a:r>
            <a:r>
              <a:rPr lang="ru-RU" sz="2000" dirty="0" err="1">
                <a:solidFill>
                  <a:schemeClr val="tx1">
                    <a:lumMod val="10000"/>
                  </a:schemeClr>
                </a:solidFill>
                <a:effectLst/>
              </a:rPr>
              <a:t>роднои</a:t>
            </a:r>
            <a:r>
              <a:rPr lang="ru-RU" sz="2000" dirty="0">
                <a:solidFill>
                  <a:schemeClr val="tx1">
                    <a:lumMod val="10000"/>
                  </a:schemeClr>
                </a:solidFill>
                <a:effectLst/>
              </a:rPr>
              <a:t>̆ страны — около деревни </a:t>
            </a:r>
            <a:r>
              <a:rPr lang="ru-RU" sz="2000" dirty="0" err="1">
                <a:solidFill>
                  <a:schemeClr val="tx1">
                    <a:lumMod val="10000"/>
                  </a:schemeClr>
                </a:solidFill>
                <a:effectLst/>
              </a:rPr>
              <a:t>Смеловка</a:t>
            </a:r>
            <a:r>
              <a:rPr lang="ru-RU" sz="2000" dirty="0">
                <a:solidFill>
                  <a:schemeClr val="tx1">
                    <a:lumMod val="10000"/>
                  </a:schemeClr>
                </a:solidFill>
                <a:effectLst/>
              </a:rPr>
              <a:t> в </a:t>
            </a:r>
            <a:r>
              <a:rPr lang="ru-RU" sz="2000" dirty="0" err="1">
                <a:solidFill>
                  <a:schemeClr val="tx1">
                    <a:lumMod val="10000"/>
                  </a:schemeClr>
                </a:solidFill>
                <a:effectLst/>
              </a:rPr>
              <a:t>Саратовскои</a:t>
            </a:r>
            <a:r>
              <a:rPr lang="ru-RU" sz="2000" dirty="0">
                <a:solidFill>
                  <a:schemeClr val="tx1">
                    <a:lumMod val="10000"/>
                  </a:schemeClr>
                </a:solidFill>
                <a:effectLst/>
              </a:rPr>
              <a:t>̆ области.</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089" y="2996951"/>
            <a:ext cx="5238750" cy="3826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460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5">
      <a:dk1>
        <a:srgbClr val="7F7F7F"/>
      </a:dk1>
      <a:lt1>
        <a:srgbClr val="F2F2F2"/>
      </a:lt1>
      <a:dk2>
        <a:srgbClr val="C6D9F0"/>
      </a:dk2>
      <a:lt2>
        <a:srgbClr val="EEECE1"/>
      </a:lt2>
      <a:accent1>
        <a:srgbClr val="DBE5F1"/>
      </a:accent1>
      <a:accent2>
        <a:srgbClr val="F2DCDB"/>
      </a:accent2>
      <a:accent3>
        <a:srgbClr val="EBF1DD"/>
      </a:accent3>
      <a:accent4>
        <a:srgbClr val="E5E0EC"/>
      </a:accent4>
      <a:accent5>
        <a:srgbClr val="DBEEF3"/>
      </a:accent5>
      <a:accent6>
        <a:srgbClr val="FDEADA"/>
      </a:accent6>
      <a:hlink>
        <a:srgbClr val="CBCBFF"/>
      </a:hlink>
      <a:folHlink>
        <a:srgbClr val="FEB2FF"/>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TotalTime>
  <Words>380</Words>
  <Application>Microsoft Office PowerPoint</Application>
  <PresentationFormat>Экран (4:3)</PresentationFormat>
  <Paragraphs>17</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Апекс</vt:lpstr>
      <vt:lpstr>Первый человек  в космосе</vt:lpstr>
      <vt:lpstr>Презентация PowerPoint</vt:lpstr>
      <vt:lpstr>Почему именно он?</vt:lpstr>
      <vt:lpstr>Вероятность успеха не была стопроцентной. Технологии космических полетов только начинали свое развитие, поэтому было много рисков и неопределенностей, связанных с запуском ракеты, полетом в космическом пространстве и возвращением на Землю. По сути, человечеству лишь предстояло совершить открытие космоса.  </vt:lpstr>
      <vt:lpstr>Презентация PowerPoint</vt:lpstr>
      <vt:lpstr>После входа в плотные слои атмосферы обшивка корабля загорелась, и можно было увидеть струйки расплавленного металла, стекающие по корпусу. На высоте 7 километров Гагарин катапультировался и благополучно спустился на землю. В 10.55, несмотря на отклонение от курса, он все же приземлился на территории родной страны — около деревни Смеловка в Саратовской области.</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Первый человек  в космосе</dc:title>
  <dc:creator>MyPC</dc:creator>
  <cp:lastModifiedBy>MyPC</cp:lastModifiedBy>
  <cp:revision>5</cp:revision>
  <dcterms:created xsi:type="dcterms:W3CDTF">2025-03-12T17:22:24Z</dcterms:created>
  <dcterms:modified xsi:type="dcterms:W3CDTF">2025-03-12T18:05:03Z</dcterms:modified>
</cp:coreProperties>
</file>