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</p:sldIdLst>
  <p:sldSz cx="18288000" cy="10287000"/>
  <p:notesSz cx="6858000" cy="9144000"/>
  <p:embeddedFontLst>
    <p:embeddedFont>
      <p:font typeface="Peace Sans" charset="1" panose="02000505040000020004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Pacifico" charset="1" panose="00000500000000000000"/>
      <p:regular r:id="rId11"/>
    </p:embeddedFont>
    <p:embeddedFont>
      <p:font typeface="Now" charset="1" panose="00000500000000000000"/>
      <p:regular r:id="rId12"/>
    </p:embeddedFont>
    <p:embeddedFont>
      <p:font typeface="Now Bold" charset="1" panose="00000800000000000000"/>
      <p:regular r:id="rId13"/>
    </p:embeddedFont>
    <p:embeddedFont>
      <p:font typeface="Now Thin" charset="1" panose="00000300000000000000"/>
      <p:regular r:id="rId14"/>
    </p:embeddedFont>
    <p:embeddedFont>
      <p:font typeface="Now Light" charset="1" panose="00000400000000000000"/>
      <p:regular r:id="rId15"/>
    </p:embeddedFont>
    <p:embeddedFont>
      <p:font typeface="Now Medium" charset="1" panose="00000600000000000000"/>
      <p:regular r:id="rId16"/>
    </p:embeddedFont>
    <p:embeddedFont>
      <p:font typeface="Now Heavy" charset="1" panose="00000A00000000000000"/>
      <p:regular r:id="rId17"/>
    </p:embeddedFont>
    <p:embeddedFont>
      <p:font typeface="Open Sans" charset="1" panose="020B0606030504020204"/>
      <p:regular r:id="rId18"/>
    </p:embeddedFont>
    <p:embeddedFont>
      <p:font typeface="Open Sans Bold" charset="1" panose="020B0806030504020204"/>
      <p:regular r:id="rId19"/>
    </p:embeddedFont>
    <p:embeddedFont>
      <p:font typeface="Open Sans Italics" charset="1" panose="020B0606030504020204"/>
      <p:regular r:id="rId20"/>
    </p:embeddedFont>
    <p:embeddedFont>
      <p:font typeface="Open Sans Bold Italics" charset="1" panose="020B0806030504020204"/>
      <p:regular r:id="rId21"/>
    </p:embeddedFont>
    <p:embeddedFont>
      <p:font typeface="Open Sans Light" charset="1" panose="020B0306030504020204"/>
      <p:regular r:id="rId22"/>
    </p:embeddedFont>
    <p:embeddedFont>
      <p:font typeface="Open Sans Light Italics" charset="1" panose="020B0306030504020204"/>
      <p:regular r:id="rId23"/>
    </p:embeddedFont>
    <p:embeddedFont>
      <p:font typeface="Open Sans Ultra-Bold" charset="1" panose="00000000000000000000"/>
      <p:regular r:id="rId24"/>
    </p:embeddedFont>
    <p:embeddedFont>
      <p:font typeface="Open Sans Ultra-Bold Italics" charset="1" panose="00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312" r="0" b="-873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53250" y="208703"/>
            <a:ext cx="11581500" cy="3082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93"/>
              </a:lnSpc>
              <a:spcBef>
                <a:spcPct val="0"/>
              </a:spcBef>
            </a:pPr>
            <a:r>
              <a:rPr lang="en-US" sz="4994">
                <a:solidFill>
                  <a:srgbClr val="000000"/>
                </a:solidFill>
                <a:latin typeface="Peace Sans"/>
              </a:rPr>
              <a:t>ТОП 5 НАИБОЛЬШИХ И НАИМЕНЬШИХ РАСХОДОВ В ГОСУДАРСТВЕННОМ БЮДЖЕТЕ РБ В 2024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634649" y="3161140"/>
            <a:ext cx="886691" cy="886691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39682" lIns="39682" bIns="39682" rIns="39682"/>
            <a:lstStyle/>
            <a:p>
              <a:pPr algn="ctr">
                <a:lnSpc>
                  <a:spcPts val="2123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36792" y="7906530"/>
            <a:ext cx="886691" cy="886691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39682" lIns="39682" bIns="39682" rIns="39682"/>
            <a:lstStyle/>
            <a:p>
              <a:pPr algn="ctr">
                <a:lnSpc>
                  <a:spcPts val="2123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634649" y="4333582"/>
            <a:ext cx="886691" cy="886691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3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34649" y="5582223"/>
            <a:ext cx="876404" cy="876404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3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633165" y="6744376"/>
            <a:ext cx="876404" cy="876404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3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1876316" y="3137081"/>
            <a:ext cx="886691" cy="88669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39682" lIns="39682" bIns="39682" rIns="39682"/>
            <a:lstStyle/>
            <a:p>
              <a:pPr algn="ctr">
                <a:lnSpc>
                  <a:spcPts val="2123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1857266" y="7935079"/>
            <a:ext cx="886691" cy="88669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39682" lIns="39682" bIns="39682" rIns="39682"/>
            <a:lstStyle/>
            <a:p>
              <a:pPr algn="ctr">
                <a:lnSpc>
                  <a:spcPts val="2123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1876316" y="4309523"/>
            <a:ext cx="886691" cy="88669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3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1876316" y="5558164"/>
            <a:ext cx="876404" cy="876404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3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1876316" y="6744351"/>
            <a:ext cx="876404" cy="876404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23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3214418" y="3262756"/>
            <a:ext cx="4598129" cy="614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08"/>
              </a:lnSpc>
              <a:spcBef>
                <a:spcPct val="0"/>
              </a:spcBef>
            </a:pPr>
            <a:r>
              <a:rPr lang="en-US" sz="1974">
                <a:solidFill>
                  <a:srgbClr val="000000"/>
                </a:solidFill>
                <a:latin typeface="Now Bold"/>
              </a:rPr>
              <a:t>Обще государственная деятельность - 21,81 млрд рублей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214418" y="4251282"/>
            <a:ext cx="4581326" cy="1227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87"/>
              </a:lnSpc>
              <a:spcBef>
                <a:spcPct val="0"/>
              </a:spcBef>
            </a:pPr>
            <a:r>
              <a:rPr lang="en-US" sz="1957">
                <a:solidFill>
                  <a:srgbClr val="000000"/>
                </a:solidFill>
                <a:latin typeface="Now Bold"/>
              </a:rPr>
              <a:t>Межбюджетные трансферы местным бюджетам и в не бюджетным фондам - 10,9 млрд рублей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214418" y="5690119"/>
            <a:ext cx="4581326" cy="616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87"/>
              </a:lnSpc>
              <a:spcBef>
                <a:spcPct val="0"/>
              </a:spcBef>
            </a:pPr>
            <a:r>
              <a:rPr lang="en-US" sz="1957">
                <a:solidFill>
                  <a:srgbClr val="000000"/>
                </a:solidFill>
                <a:latin typeface="Now Bold"/>
              </a:rPr>
              <a:t>Национальная экономика - 6,53 млрд рублей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214418" y="6513774"/>
            <a:ext cx="4581326" cy="1227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87"/>
              </a:lnSpc>
              <a:spcBef>
                <a:spcPct val="0"/>
              </a:spcBef>
            </a:pPr>
            <a:r>
              <a:rPr lang="en-US" sz="1957">
                <a:solidFill>
                  <a:srgbClr val="000000"/>
                </a:solidFill>
                <a:latin typeface="Now Bold"/>
              </a:rPr>
              <a:t>Судебная власть, правоохранительная деятельность и обеспечение безопасности - 4,67 млрд рублей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275958" y="8205698"/>
            <a:ext cx="4598129" cy="616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87"/>
              </a:lnSpc>
              <a:spcBef>
                <a:spcPct val="0"/>
              </a:spcBef>
            </a:pPr>
            <a:r>
              <a:rPr lang="en-US" sz="1957">
                <a:solidFill>
                  <a:srgbClr val="000000"/>
                </a:solidFill>
                <a:latin typeface="Now Bold"/>
              </a:rPr>
              <a:t>Национальная оборона - 3,57 млрд рублей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0" y="10016865"/>
            <a:ext cx="7795744" cy="30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50"/>
              </a:lnSpc>
            </a:pPr>
            <a:r>
              <a:rPr lang="en-US" sz="1926">
                <a:solidFill>
                  <a:srgbClr val="000000"/>
                </a:solidFill>
                <a:latin typeface="Now"/>
              </a:rPr>
              <a:t>Ахмедова  Анастасия и Приходько Алеся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709121" y="3269953"/>
            <a:ext cx="737747" cy="6068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3525">
                <a:solidFill>
                  <a:srgbClr val="000000">
                    <a:alpha val="82745"/>
                  </a:srgbClr>
                </a:solidFill>
                <a:latin typeface="Now Bold"/>
              </a:rPr>
              <a:t>1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711264" y="8015342"/>
            <a:ext cx="737747" cy="602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3525">
                <a:solidFill>
                  <a:srgbClr val="000000">
                    <a:alpha val="82745"/>
                  </a:srgbClr>
                </a:solidFill>
                <a:latin typeface="Now"/>
              </a:rPr>
              <a:t>5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634649" y="4442495"/>
            <a:ext cx="886691" cy="602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32"/>
              </a:lnSpc>
            </a:pPr>
            <a:r>
              <a:rPr lang="en-US" sz="3522">
                <a:solidFill>
                  <a:srgbClr val="000000"/>
                </a:solidFill>
                <a:latin typeface="Now"/>
              </a:rPr>
              <a:t>2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634649" y="5698624"/>
            <a:ext cx="876404" cy="58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4"/>
              </a:lnSpc>
            </a:pPr>
            <a:r>
              <a:rPr lang="en-US" sz="3482">
                <a:solidFill>
                  <a:srgbClr val="000000"/>
                </a:solidFill>
                <a:latin typeface="Now"/>
              </a:rPr>
              <a:t>3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633165" y="6860778"/>
            <a:ext cx="876404" cy="58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4"/>
              </a:lnSpc>
            </a:pPr>
            <a:r>
              <a:rPr lang="en-US" sz="3482">
                <a:solidFill>
                  <a:srgbClr val="000000"/>
                </a:solidFill>
                <a:latin typeface="Now"/>
              </a:rPr>
              <a:t>4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3220139" y="2985928"/>
            <a:ext cx="3429222" cy="1227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87"/>
              </a:lnSpc>
              <a:spcBef>
                <a:spcPct val="0"/>
              </a:spcBef>
            </a:pPr>
            <a:r>
              <a:rPr lang="en-US" sz="1957">
                <a:solidFill>
                  <a:srgbClr val="000000"/>
                </a:solidFill>
                <a:latin typeface="Now Bold"/>
              </a:rPr>
              <a:t>Желищно-коммунальные услуги и жилищное строительство - 9,53 млн рублей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3220139" y="4324057"/>
            <a:ext cx="3429222" cy="921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87"/>
              </a:lnSpc>
              <a:spcBef>
                <a:spcPct val="0"/>
              </a:spcBef>
            </a:pPr>
            <a:r>
              <a:rPr lang="en-US" sz="1957">
                <a:solidFill>
                  <a:srgbClr val="000000"/>
                </a:solidFill>
                <a:latin typeface="Now Bold"/>
              </a:rPr>
              <a:t>Охрана окружающей среды - 156,01 млн рублей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3220139" y="6666653"/>
            <a:ext cx="3429222" cy="921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87"/>
              </a:lnSpc>
              <a:spcBef>
                <a:spcPct val="0"/>
              </a:spcBef>
            </a:pPr>
            <a:r>
              <a:rPr lang="en-US" sz="1957">
                <a:solidFill>
                  <a:srgbClr val="000000"/>
                </a:solidFill>
                <a:latin typeface="Now Bold"/>
              </a:rPr>
              <a:t>Физическая культура, спорт, культура и СМИ - 713,26 млн рублей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3172582" y="8001597"/>
            <a:ext cx="3429222" cy="616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87"/>
              </a:lnSpc>
              <a:spcBef>
                <a:spcPct val="0"/>
              </a:spcBef>
            </a:pPr>
            <a:r>
              <a:rPr lang="en-US" sz="1957">
                <a:solidFill>
                  <a:srgbClr val="000000"/>
                </a:solidFill>
                <a:latin typeface="Now Bold"/>
              </a:rPr>
              <a:t>Образование - 1,88 млрд рублей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1950788" y="3245894"/>
            <a:ext cx="737747" cy="602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3525">
                <a:solidFill>
                  <a:srgbClr val="000000">
                    <a:alpha val="82745"/>
                  </a:srgbClr>
                </a:solidFill>
                <a:latin typeface="Now"/>
              </a:rPr>
              <a:t>1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1931738" y="8043892"/>
            <a:ext cx="737747" cy="602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3525">
                <a:solidFill>
                  <a:srgbClr val="000000">
                    <a:alpha val="82745"/>
                  </a:srgbClr>
                </a:solidFill>
                <a:latin typeface="Now"/>
              </a:rPr>
              <a:t>5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1876316" y="4418436"/>
            <a:ext cx="886691" cy="602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32"/>
              </a:lnSpc>
            </a:pPr>
            <a:r>
              <a:rPr lang="en-US" sz="3522">
                <a:solidFill>
                  <a:srgbClr val="000000"/>
                </a:solidFill>
                <a:latin typeface="Now"/>
              </a:rPr>
              <a:t>2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1876316" y="5674565"/>
            <a:ext cx="876404" cy="58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4"/>
              </a:lnSpc>
            </a:pPr>
            <a:r>
              <a:rPr lang="en-US" sz="3482">
                <a:solidFill>
                  <a:srgbClr val="000000"/>
                </a:solidFill>
                <a:latin typeface="Now"/>
              </a:rPr>
              <a:t>3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1876316" y="6860752"/>
            <a:ext cx="876404" cy="58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4"/>
              </a:lnSpc>
            </a:pPr>
            <a:r>
              <a:rPr lang="en-US" sz="3482">
                <a:solidFill>
                  <a:srgbClr val="000000"/>
                </a:solidFill>
                <a:latin typeface="Now"/>
              </a:rPr>
              <a:t>4</a:t>
            </a:r>
          </a:p>
        </p:txBody>
      </p:sp>
      <p:sp>
        <p:nvSpPr>
          <p:cNvPr name="TextBox 54" id="54"/>
          <p:cNvSpPr txBox="true"/>
          <p:nvPr/>
        </p:nvSpPr>
        <p:spPr>
          <a:xfrm rot="-5400000">
            <a:off x="-2125825" y="5609850"/>
            <a:ext cx="5784481" cy="887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acifico"/>
              </a:rPr>
              <a:t>наибольшие</a:t>
            </a:r>
          </a:p>
        </p:txBody>
      </p:sp>
      <p:sp>
        <p:nvSpPr>
          <p:cNvPr name="TextBox 55" id="55"/>
          <p:cNvSpPr txBox="true"/>
          <p:nvPr/>
        </p:nvSpPr>
        <p:spPr>
          <a:xfrm rot="-5400000">
            <a:off x="7795763" y="5604412"/>
            <a:ext cx="5784481" cy="887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acifico"/>
              </a:rPr>
              <a:t>наименьшие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3220139" y="5582265"/>
            <a:ext cx="3429222" cy="616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87"/>
              </a:lnSpc>
              <a:spcBef>
                <a:spcPct val="0"/>
              </a:spcBef>
            </a:pPr>
            <a:r>
              <a:rPr lang="en-US" sz="1957">
                <a:solidFill>
                  <a:srgbClr val="000000"/>
                </a:solidFill>
                <a:latin typeface="Now Bold"/>
              </a:rPr>
              <a:t>Транспортная сфера - 240,1 млн рублей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367" r="0" b="-1436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53250" y="537487"/>
            <a:ext cx="11581500" cy="3082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93"/>
              </a:lnSpc>
              <a:spcBef>
                <a:spcPct val="0"/>
              </a:spcBef>
            </a:pPr>
            <a:r>
              <a:rPr lang="en-US" sz="4994">
                <a:solidFill>
                  <a:srgbClr val="000000"/>
                </a:solidFill>
                <a:latin typeface="Peace Sans"/>
              </a:rPr>
              <a:t>ТОП НАИБОЛЬШИХ И НАИМЕНЬШИХ ДОХОДОВ В ГОСУДАРСТВЕННОМ БЮДЖЕТЕ РБ В 2024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634649" y="4765872"/>
            <a:ext cx="1002327" cy="1002327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39682" lIns="39682" bIns="39682" rIns="39682"/>
            <a:lstStyle/>
            <a:p>
              <a:pPr algn="ctr">
                <a:lnSpc>
                  <a:spcPts val="2245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34649" y="6091215"/>
            <a:ext cx="1002327" cy="1002327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5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634649" y="8143650"/>
            <a:ext cx="990698" cy="990698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5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210367" y="4958754"/>
            <a:ext cx="1207572" cy="1207572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39682" lIns="39682" bIns="39682" rIns="39682"/>
            <a:lstStyle/>
            <a:p>
              <a:pPr algn="ctr">
                <a:lnSpc>
                  <a:spcPts val="2245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210367" y="7117164"/>
            <a:ext cx="1207572" cy="1207572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5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2636976" y="4203994"/>
            <a:ext cx="6313607" cy="443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30"/>
              </a:lnSpc>
              <a:spcBef>
                <a:spcPct val="0"/>
              </a:spcBef>
            </a:pPr>
            <a:r>
              <a:rPr lang="en-US" sz="2893">
                <a:solidFill>
                  <a:srgbClr val="000000"/>
                </a:solidFill>
                <a:latin typeface="Peace Sans"/>
              </a:rPr>
              <a:t>Налоговые - 29,43 млрд рублей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128864" y="6175628"/>
            <a:ext cx="5470364" cy="778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12"/>
              </a:lnSpc>
              <a:spcBef>
                <a:spcPct val="0"/>
              </a:spcBef>
            </a:pPr>
            <a:r>
              <a:rPr lang="en-US" sz="2551">
                <a:solidFill>
                  <a:srgbClr val="000000"/>
                </a:solidFill>
                <a:latin typeface="Open Sans Bold"/>
              </a:rPr>
              <a:t>Работа, товары и услуги - 19,45 млрд рублей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552791" y="7338812"/>
            <a:ext cx="6760864" cy="44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6"/>
              </a:lnSpc>
              <a:spcBef>
                <a:spcPct val="0"/>
              </a:spcBef>
            </a:pPr>
            <a:r>
              <a:rPr lang="en-US" sz="2890">
                <a:solidFill>
                  <a:srgbClr val="000000"/>
                </a:solidFill>
                <a:latin typeface="Peace Sans"/>
              </a:rPr>
              <a:t>Неналоговые - 4,33 млрд рублей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0" y="10016865"/>
            <a:ext cx="7795744" cy="30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50"/>
              </a:lnSpc>
            </a:pPr>
            <a:r>
              <a:rPr lang="en-US" sz="1926">
                <a:solidFill>
                  <a:srgbClr val="000000"/>
                </a:solidFill>
                <a:latin typeface="Now"/>
              </a:rPr>
              <a:t>Ахмедова  Анастасия и Приходько Алеся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718833" y="4888045"/>
            <a:ext cx="833959" cy="686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78"/>
              </a:lnSpc>
            </a:pPr>
            <a:r>
              <a:rPr lang="en-US" sz="3984">
                <a:solidFill>
                  <a:srgbClr val="000000">
                    <a:alpha val="82745"/>
                  </a:srgbClr>
                </a:solidFill>
                <a:latin typeface="Now Bold"/>
              </a:rPr>
              <a:t>1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634649" y="6213502"/>
            <a:ext cx="1002327" cy="681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75"/>
              </a:lnSpc>
            </a:pPr>
            <a:r>
              <a:rPr lang="en-US" sz="3982">
                <a:solidFill>
                  <a:srgbClr val="000000"/>
                </a:solidFill>
                <a:latin typeface="Now"/>
              </a:rPr>
              <a:t>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634649" y="8263634"/>
            <a:ext cx="990698" cy="674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0"/>
              </a:lnSpc>
            </a:pPr>
            <a:r>
              <a:rPr lang="en-US" sz="3936">
                <a:solidFill>
                  <a:srgbClr val="000000"/>
                </a:solidFill>
                <a:latin typeface="Now"/>
              </a:rPr>
              <a:t>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040499" y="4756347"/>
            <a:ext cx="4670207" cy="1610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51"/>
              </a:lnSpc>
              <a:spcBef>
                <a:spcPct val="0"/>
              </a:spcBef>
            </a:pPr>
            <a:r>
              <a:rPr lang="en-US" sz="2665">
                <a:solidFill>
                  <a:srgbClr val="000000"/>
                </a:solidFill>
                <a:latin typeface="Open Sans Bold"/>
              </a:rPr>
              <a:t>Осуществление приносящей доходы деятельности - 736 млн рублей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040499" y="7140405"/>
            <a:ext cx="4670207" cy="806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51"/>
              </a:lnSpc>
              <a:spcBef>
                <a:spcPct val="0"/>
              </a:spcBef>
            </a:pPr>
            <a:r>
              <a:rPr lang="en-US" sz="2665">
                <a:solidFill>
                  <a:srgbClr val="000000"/>
                </a:solidFill>
                <a:latin typeface="Open Sans Bold"/>
              </a:rPr>
              <a:t>Штрафы и удержание - 212 млн рублей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311790" y="5112022"/>
            <a:ext cx="1004727" cy="815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1"/>
              </a:lnSpc>
            </a:pPr>
            <a:r>
              <a:rPr lang="en-US" sz="4800">
                <a:solidFill>
                  <a:srgbClr val="000000">
                    <a:alpha val="82745"/>
                  </a:srgbClr>
                </a:solidFill>
                <a:latin typeface="Now"/>
              </a:rPr>
              <a:t>1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210367" y="7270570"/>
            <a:ext cx="1207572" cy="814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7"/>
              </a:lnSpc>
            </a:pPr>
            <a:r>
              <a:rPr lang="en-US" sz="4797">
                <a:solidFill>
                  <a:srgbClr val="000000"/>
                </a:solidFill>
                <a:latin typeface="Now"/>
              </a:rPr>
              <a:t>2</a:t>
            </a:r>
          </a:p>
        </p:txBody>
      </p:sp>
      <p:sp>
        <p:nvSpPr>
          <p:cNvPr name="TextBox 30" id="30"/>
          <p:cNvSpPr txBox="true"/>
          <p:nvPr/>
        </p:nvSpPr>
        <p:spPr>
          <a:xfrm rot="-5400000">
            <a:off x="-2148798" y="6260754"/>
            <a:ext cx="5784481" cy="887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acifico"/>
              </a:rPr>
              <a:t>наибольшие</a:t>
            </a:r>
          </a:p>
        </p:txBody>
      </p:sp>
      <p:sp>
        <p:nvSpPr>
          <p:cNvPr name="TextBox 31" id="31"/>
          <p:cNvSpPr txBox="true"/>
          <p:nvPr/>
        </p:nvSpPr>
        <p:spPr>
          <a:xfrm rot="-5400000">
            <a:off x="7341196" y="6125888"/>
            <a:ext cx="5784481" cy="887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acifico"/>
              </a:rPr>
              <a:t>наименьшие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109869" y="4872355"/>
            <a:ext cx="5840714" cy="887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76"/>
              </a:lnSpc>
            </a:pPr>
            <a:r>
              <a:rPr lang="en-US" sz="2554">
                <a:solidFill>
                  <a:srgbClr val="000000"/>
                </a:solidFill>
                <a:latin typeface="Open Sans Bold"/>
              </a:rPr>
              <a:t>Внешняя экономическая деятельность - 7,17 млрд рублей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109869" y="8096025"/>
            <a:ext cx="5840714" cy="1339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76"/>
              </a:lnSpc>
            </a:pPr>
            <a:r>
              <a:rPr lang="en-US" sz="2554">
                <a:solidFill>
                  <a:srgbClr val="000000"/>
                </a:solidFill>
                <a:latin typeface="Open Sans Bold"/>
              </a:rPr>
              <a:t>Использование имущества в госсобственности - 2,34 млрд рублей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DAF_wiCvziI</dc:identifier>
  <dcterms:modified xsi:type="dcterms:W3CDTF">2011-08-01T06:04:30Z</dcterms:modified>
  <cp:revision>1</cp:revision>
  <dc:title>White Modern Clean Minimalism Presentation</dc:title>
</cp:coreProperties>
</file>