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6" roundtripDataSignature="AMtx7mhxttrZNwP78jn8GROW9rLfP+/jc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type="title">
  <p:cSld name="TITLE">
    <p:spTree>
      <p:nvGrpSpPr>
        <p:cNvPr id="11" name="Shape 11"/>
        <p:cNvGrpSpPr/>
        <p:nvPr/>
      </p:nvGrpSpPr>
      <p:grpSpPr>
        <a:xfrm>
          <a:off x="0" y="0"/>
          <a:ext cx="0" cy="0"/>
          <a:chOff x="0" y="0"/>
          <a:chExt cx="0" cy="0"/>
        </a:xfrm>
      </p:grpSpPr>
      <p:sp>
        <p:nvSpPr>
          <p:cNvPr id="12" name="Google Shape;12;p1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 name="Google Shape;13;p1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67" name="Shape 67"/>
        <p:cNvGrpSpPr/>
        <p:nvPr/>
      </p:nvGrpSpPr>
      <p:grpSpPr>
        <a:xfrm>
          <a:off x="0" y="0"/>
          <a:ext cx="0" cy="0"/>
          <a:chOff x="0" y="0"/>
          <a:chExt cx="0" cy="0"/>
        </a:xfrm>
      </p:grpSpPr>
      <p:sp>
        <p:nvSpPr>
          <p:cNvPr id="68" name="Google Shape;68;p2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9" name="Google Shape;69;p21"/>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70" name="Google Shape;70;p21"/>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71" name="Google Shape;71;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74" name="Shape 74"/>
        <p:cNvGrpSpPr/>
        <p:nvPr/>
      </p:nvGrpSpPr>
      <p:grpSpPr>
        <a:xfrm>
          <a:off x="0" y="0"/>
          <a:ext cx="0" cy="0"/>
          <a:chOff x="0" y="0"/>
          <a:chExt cx="0" cy="0"/>
        </a:xfrm>
      </p:grpSpPr>
      <p:sp>
        <p:nvSpPr>
          <p:cNvPr id="75" name="Google Shape;75;p2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6" name="Google Shape;76;p2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77" name="Google Shape;77;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17" name="Shape 17"/>
        <p:cNvGrpSpPr/>
        <p:nvPr/>
      </p:nvGrpSpPr>
      <p:grpSpPr>
        <a:xfrm>
          <a:off x="0" y="0"/>
          <a:ext cx="0" cy="0"/>
          <a:chOff x="0" y="0"/>
          <a:chExt cx="0" cy="0"/>
        </a:xfrm>
      </p:grpSpPr>
      <p:sp>
        <p:nvSpPr>
          <p:cNvPr id="18" name="Google Shape;18;p1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 name="Google Shape;19;p1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23" name="Shape 23"/>
        <p:cNvGrpSpPr/>
        <p:nvPr/>
      </p:nvGrpSpPr>
      <p:grpSpPr>
        <a:xfrm>
          <a:off x="0" y="0"/>
          <a:ext cx="0" cy="0"/>
          <a:chOff x="0" y="0"/>
          <a:chExt cx="0" cy="0"/>
        </a:xfrm>
      </p:grpSpPr>
      <p:sp>
        <p:nvSpPr>
          <p:cNvPr id="24" name="Google Shape;24;p14"/>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5" name="Google Shape;25;p1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6" name="Google Shape;26;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29" name="Shape 29"/>
        <p:cNvGrpSpPr/>
        <p:nvPr/>
      </p:nvGrpSpPr>
      <p:grpSpPr>
        <a:xfrm>
          <a:off x="0" y="0"/>
          <a:ext cx="0" cy="0"/>
          <a:chOff x="0" y="0"/>
          <a:chExt cx="0" cy="0"/>
        </a:xfrm>
      </p:grpSpPr>
      <p:sp>
        <p:nvSpPr>
          <p:cNvPr id="30" name="Google Shape;30;p1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1" name="Google Shape;31;p15"/>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2" name="Google Shape;32;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35" name="Shape 35"/>
        <p:cNvGrpSpPr/>
        <p:nvPr/>
      </p:nvGrpSpPr>
      <p:grpSpPr>
        <a:xfrm>
          <a:off x="0" y="0"/>
          <a:ext cx="0" cy="0"/>
          <a:chOff x="0" y="0"/>
          <a:chExt cx="0" cy="0"/>
        </a:xfrm>
      </p:grpSpPr>
      <p:sp>
        <p:nvSpPr>
          <p:cNvPr id="36" name="Google Shape;36;p16"/>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7" name="Google Shape;37;p16"/>
          <p:cNvSpPr/>
          <p:nvPr>
            <p:ph idx="2" type="pic"/>
          </p:nvPr>
        </p:nvSpPr>
        <p:spPr>
          <a:xfrm>
            <a:off x="1792288" y="612775"/>
            <a:ext cx="5486400" cy="4114800"/>
          </a:xfrm>
          <a:prstGeom prst="rect">
            <a:avLst/>
          </a:prstGeom>
          <a:noFill/>
          <a:ln>
            <a:noFill/>
          </a:ln>
        </p:spPr>
      </p:sp>
      <p:sp>
        <p:nvSpPr>
          <p:cNvPr id="38" name="Google Shape;38;p16"/>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39" name="Google Shape;39;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42" name="Shape 42"/>
        <p:cNvGrpSpPr/>
        <p:nvPr/>
      </p:nvGrpSpPr>
      <p:grpSpPr>
        <a:xfrm>
          <a:off x="0" y="0"/>
          <a:ext cx="0" cy="0"/>
          <a:chOff x="0" y="0"/>
          <a:chExt cx="0" cy="0"/>
        </a:xfrm>
      </p:grpSpPr>
      <p:sp>
        <p:nvSpPr>
          <p:cNvPr id="43" name="Google Shape;43;p17"/>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4" name="Google Shape;44;p17"/>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45" name="Google Shape;45;p17"/>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46" name="Google Shape;46;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49" name="Shape 49"/>
        <p:cNvGrpSpPr/>
        <p:nvPr/>
      </p:nvGrpSpPr>
      <p:grpSpPr>
        <a:xfrm>
          <a:off x="0" y="0"/>
          <a:ext cx="0" cy="0"/>
          <a:chOff x="0" y="0"/>
          <a:chExt cx="0" cy="0"/>
        </a:xfrm>
      </p:grpSpPr>
      <p:sp>
        <p:nvSpPr>
          <p:cNvPr id="50" name="Google Shape;50;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53" name="Shape 53"/>
        <p:cNvGrpSpPr/>
        <p:nvPr/>
      </p:nvGrpSpPr>
      <p:grpSpPr>
        <a:xfrm>
          <a:off x="0" y="0"/>
          <a:ext cx="0" cy="0"/>
          <a:chOff x="0" y="0"/>
          <a:chExt cx="0" cy="0"/>
        </a:xfrm>
      </p:grpSpPr>
      <p:sp>
        <p:nvSpPr>
          <p:cNvPr id="54" name="Google Shape;54;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5" name="Google Shape;55;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58" name="Shape 58"/>
        <p:cNvGrpSpPr/>
        <p:nvPr/>
      </p:nvGrpSpPr>
      <p:grpSpPr>
        <a:xfrm>
          <a:off x="0" y="0"/>
          <a:ext cx="0" cy="0"/>
          <a:chOff x="0" y="0"/>
          <a:chExt cx="0" cy="0"/>
        </a:xfrm>
      </p:grpSpPr>
      <p:sp>
        <p:nvSpPr>
          <p:cNvPr id="59" name="Google Shape;59;p2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0" name="Google Shape;60;p2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61" name="Google Shape;61;p2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62" name="Google Shape;62;p2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63" name="Google Shape;63;p2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64" name="Google Shape;64;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6pPr>
            <a:lvl7pPr lvl="6"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7pPr>
            <a:lvl8pPr lvl="7"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8pPr>
            <a:lvl9pPr lvl="8"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9pPr>
          </a:lstStyle>
          <a:p/>
        </p:txBody>
      </p:sp>
      <p:sp>
        <p:nvSpPr>
          <p:cNvPr id="7" name="Google Shape;7;p1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jpg"/><Relationship Id="rId4" Type="http://schemas.openxmlformats.org/officeDocument/2006/relationships/image" Target="../media/image7.jpg"/><Relationship Id="rId5" Type="http://schemas.openxmlformats.org/officeDocument/2006/relationships/image" Target="../media/image4.jpg"/><Relationship Id="rId6" Type="http://schemas.openxmlformats.org/officeDocument/2006/relationships/image" Target="../media/image8.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685800" y="2130425"/>
            <a:ext cx="7772400" cy="1470025"/>
          </a:xfrm>
          <a:prstGeom prst="rect">
            <a:avLst/>
          </a:prstGeom>
          <a:no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Антиглобализм</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0"/>
          <p:cNvSpPr txBox="1"/>
          <p:nvPr>
            <p:ph type="title"/>
          </p:nvPr>
        </p:nvSpPr>
        <p:spPr>
          <a:xfrm>
            <a:off x="457200" y="274637"/>
            <a:ext cx="8229600" cy="1143000"/>
          </a:xfrm>
          <a:prstGeom prst="rect">
            <a:avLst/>
          </a:prstGeom>
          <a:no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1" i="0" lang="en-US" sz="4400" u="none">
                <a:solidFill>
                  <a:schemeClr val="dk1"/>
                </a:solidFill>
                <a:latin typeface="Calibri"/>
                <a:ea typeface="Calibri"/>
                <a:cs typeface="Calibri"/>
                <a:sym typeface="Calibri"/>
              </a:rPr>
              <a:t>Тезисы</a:t>
            </a:r>
            <a:endParaRPr/>
          </a:p>
        </p:txBody>
      </p:sp>
      <p:sp>
        <p:nvSpPr>
          <p:cNvPr id="142" name="Google Shape;142;p10"/>
          <p:cNvSpPr txBox="1"/>
          <p:nvPr>
            <p:ph idx="1" type="body"/>
          </p:nvPr>
        </p:nvSpPr>
        <p:spPr>
          <a:xfrm>
            <a:off x="457200" y="1600200"/>
            <a:ext cx="8229600" cy="4525962"/>
          </a:xfrm>
          <a:prstGeom prst="rect">
            <a:avLst/>
          </a:prstGeom>
          <a:noFill/>
          <a:ln>
            <a:noFill/>
          </a:ln>
          <a:effectLst>
            <a:outerShdw blurRad="57150" rotWithShape="0" algn="bl" dir="5400000" dist="19050">
              <a:srgbClr val="000000">
                <a:alpha val="50000"/>
              </a:srgbClr>
            </a:outerShdw>
          </a:effectLst>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1800"/>
              <a:buFont typeface="Arial"/>
              <a:buNone/>
            </a:pPr>
            <a:r>
              <a:rPr b="0" i="0" lang="en-US" sz="1800" u="none">
                <a:solidFill>
                  <a:schemeClr val="dk1"/>
                </a:solidFill>
                <a:latin typeface="Calibri"/>
                <a:ea typeface="Calibri"/>
                <a:cs typeface="Calibri"/>
                <a:sym typeface="Calibri"/>
              </a:rPr>
              <a:t>Основной тезис антиглобалистов — нынешняя модель глобализации сформирована под покровительством мирового капитала и ведёт за собой:</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Calibri"/>
                <a:ea typeface="Calibri"/>
                <a:cs typeface="Calibri"/>
                <a:sym typeface="Calibri"/>
              </a:rPr>
              <a:t>Растущий разрыв в доходах, уровне потребления, здоровья, образования в странах «золотого миллиарда» и «третьего мира».</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Calibri"/>
                <a:ea typeface="Calibri"/>
                <a:cs typeface="Calibri"/>
                <a:sym typeface="Calibri"/>
              </a:rPr>
              <a:t>Недопустимые условия для работников низкой квалификации транснациональных корпораций.</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Calibri"/>
                <a:ea typeface="Calibri"/>
                <a:cs typeface="Calibri"/>
                <a:sym typeface="Calibri"/>
              </a:rPr>
              <a:t>Доминирование массовой поп-культуры, подавление свободного творчества, «стандартизация умов»</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Calibri"/>
                <a:ea typeface="Calibri"/>
                <a:cs typeface="Calibri"/>
                <a:sym typeface="Calibri"/>
              </a:rPr>
              <a:t>Потребительское и хищническое отношение к природе, попытка «обхода» экологических проблем, вывоз грязных производств в страны «третьего мира»</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Calibri"/>
                <a:ea typeface="Calibri"/>
                <a:cs typeface="Calibri"/>
                <a:sym typeface="Calibri"/>
              </a:rPr>
              <a:t>Господство идеологии неолиберализма в целях все большей экспансии капитала по всему миру, формирования из стран-неучастников «золотого миллиарда» сырьевых придатков т. н. «развитых стран» и т. д.</a:t>
            </a:r>
            <a:endParaRPr/>
          </a:p>
          <a:p>
            <a:pPr indent="-342900" lvl="0" marL="342900" marR="0" rtl="0" algn="l">
              <a:lnSpc>
                <a:spcPct val="80000"/>
              </a:lnSpc>
              <a:spcBef>
                <a:spcPts val="360"/>
              </a:spcBef>
              <a:spcAft>
                <a:spcPts val="0"/>
              </a:spcAft>
              <a:buClr>
                <a:schemeClr val="dk1"/>
              </a:buClr>
              <a:buSzPts val="1800"/>
              <a:buFont typeface="Arial"/>
              <a:buNone/>
            </a:pPr>
            <a:r>
              <a:rPr b="0" i="0" lang="en-US" sz="1800" u="none">
                <a:solidFill>
                  <a:schemeClr val="dk1"/>
                </a:solidFill>
                <a:latin typeface="Calibri"/>
                <a:ea typeface="Calibri"/>
                <a:cs typeface="Calibri"/>
                <a:sym typeface="Calibri"/>
              </a:rPr>
              <a:t>Этой модели глобализации противопоставляется иная — глобальное социальное творчество, совместное решение глобальных проблем, интернационализация, «сетевые структуры» по всему миру и т. д.</a:t>
            </a:r>
            <a:endParaRPr/>
          </a:p>
          <a:p>
            <a:pPr indent="-228600" lvl="0" marL="342900" marR="0" rtl="0" algn="l">
              <a:spcBef>
                <a:spcPts val="360"/>
              </a:spcBef>
              <a:spcAft>
                <a:spcPts val="0"/>
              </a:spcAft>
              <a:buClr>
                <a:schemeClr val="dk1"/>
              </a:buClr>
              <a:buSzPts val="1800"/>
              <a:buFont typeface="Arial"/>
              <a:buNone/>
            </a:pPr>
            <a:r>
              <a:t/>
            </a:r>
            <a:endParaRPr b="0" i="0" sz="1800" u="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descr="subcomandante_marcos.jpg" id="89" name="Google Shape;89;p2"/>
          <p:cNvPicPr preferRelativeResize="0"/>
          <p:nvPr>
            <p:ph idx="1" type="body"/>
          </p:nvPr>
        </p:nvPicPr>
        <p:blipFill rotWithShape="1">
          <a:blip r:embed="rId3">
            <a:alphaModFix/>
          </a:blip>
          <a:srcRect b="0" l="0" r="0" t="0"/>
          <a:stretch/>
        </p:blipFill>
        <p:spPr>
          <a:xfrm>
            <a:off x="2643187" y="0"/>
            <a:ext cx="4327525" cy="4525962"/>
          </a:xfrm>
          <a:prstGeom prst="rect">
            <a:avLst/>
          </a:prstGeom>
          <a:noFill/>
          <a:ln>
            <a:noFill/>
          </a:ln>
        </p:spPr>
      </p:pic>
      <p:sp>
        <p:nvSpPr>
          <p:cNvPr id="90" name="Google Shape;90;p2"/>
          <p:cNvSpPr txBox="1"/>
          <p:nvPr/>
        </p:nvSpPr>
        <p:spPr>
          <a:xfrm>
            <a:off x="1143000" y="4857750"/>
            <a:ext cx="6786600" cy="2062500"/>
          </a:xfrm>
          <a:prstGeom prst="rect">
            <a:avLst/>
          </a:prstGeom>
          <a:noFill/>
          <a:ln>
            <a:noFill/>
          </a:ln>
          <a:effectLst>
            <a:outerShdw blurRad="57150" rotWithShape="0" algn="bl" dir="5400000" dist="19050">
              <a:srgbClr val="000000">
                <a:alpha val="50000"/>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600"/>
              <a:buFont typeface="Calibri"/>
              <a:buNone/>
            </a:pPr>
            <a:r>
              <a:rPr b="0" i="0" lang="en-US" sz="1600" u="none" cap="none" strike="noStrike">
                <a:solidFill>
                  <a:schemeClr val="dk1"/>
                </a:solidFill>
                <a:latin typeface="Calibri"/>
                <a:ea typeface="Calibri"/>
                <a:cs typeface="Calibri"/>
                <a:sym typeface="Calibri"/>
              </a:rPr>
              <a:t>В чём состоит основная проблема глобализации монополярного мира? В национальных государствах, сопротивлениях, культурах, формах взаимоотношений внутри каждого из народов, во всем том, что делает их разными. Разве может эта деревня стать мировой и весь мир одинаковым, если все такие разные?  </a:t>
            </a:r>
            <a:endParaRPr/>
          </a:p>
          <a:p>
            <a:pPr indent="0" lvl="0" marL="0" marR="0" rtl="0" algn="l">
              <a:lnSpc>
                <a:spcPct val="100000"/>
              </a:lnSpc>
              <a:spcBef>
                <a:spcPts val="0"/>
              </a:spcBef>
              <a:spcAft>
                <a:spcPts val="0"/>
              </a:spcAft>
              <a:buClr>
                <a:schemeClr val="dk1"/>
              </a:buClr>
              <a:buSzPts val="1600"/>
              <a:buFont typeface="Calibri"/>
              <a:buNone/>
            </a:pPr>
            <a:r>
              <a:rPr b="0" i="0" lang="en-US" sz="1600" u="none" cap="none" strike="noStrike">
                <a:solidFill>
                  <a:schemeClr val="dk1"/>
                </a:solidFill>
                <a:latin typeface="Calibri"/>
                <a:ea typeface="Calibri"/>
                <a:cs typeface="Calibri"/>
                <a:sym typeface="Calibri"/>
              </a:rPr>
              <a:t>                                                                              Субкоманданте Маркос</a:t>
            </a:r>
            <a:endParaRPr/>
          </a:p>
          <a:p>
            <a:pPr indent="0" lvl="0" marL="0" marR="0" rtl="0" algn="l">
              <a:lnSpc>
                <a:spcPct val="100000"/>
              </a:lnSpc>
              <a:spcBef>
                <a:spcPts val="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Антиглобализм</a:t>
            </a:r>
            <a:endParaRPr/>
          </a:p>
        </p:txBody>
      </p:sp>
      <p:pic>
        <p:nvPicPr>
          <p:cNvPr descr="anti-wto.jpg" id="96" name="Google Shape;96;p3"/>
          <p:cNvPicPr preferRelativeResize="0"/>
          <p:nvPr>
            <p:ph idx="1" type="body"/>
          </p:nvPr>
        </p:nvPicPr>
        <p:blipFill rotWithShape="1">
          <a:blip r:embed="rId3">
            <a:alphaModFix/>
          </a:blip>
          <a:srcRect b="0" l="0" r="0" t="0"/>
          <a:stretch/>
        </p:blipFill>
        <p:spPr>
          <a:xfrm>
            <a:off x="4000500" y="2071687"/>
            <a:ext cx="4187825" cy="3143250"/>
          </a:xfrm>
          <a:prstGeom prst="rect">
            <a:avLst/>
          </a:prstGeom>
          <a:noFill/>
          <a:ln>
            <a:noFill/>
          </a:ln>
        </p:spPr>
      </p:pic>
      <p:sp>
        <p:nvSpPr>
          <p:cNvPr id="97" name="Google Shape;97;p3"/>
          <p:cNvSpPr txBox="1"/>
          <p:nvPr/>
        </p:nvSpPr>
        <p:spPr>
          <a:xfrm>
            <a:off x="357187" y="2000250"/>
            <a:ext cx="3214687" cy="3416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 реакционное направление в левой философии, позиционирующееся как механизм противодействия нарастающему слиянию всех мировых процессов в единую форму, стандартизированную для любого государства, любой нации, любого социального или территориального объединения.</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4"/>
          <p:cNvSpPr txBox="1"/>
          <p:nvPr/>
        </p:nvSpPr>
        <p:spPr>
          <a:xfrm>
            <a:off x="214312" y="214312"/>
            <a:ext cx="8715300" cy="6557100"/>
          </a:xfrm>
          <a:prstGeom prst="rect">
            <a:avLst/>
          </a:prstGeom>
          <a:noFill/>
          <a:ln>
            <a:noFill/>
          </a:ln>
          <a:effectLst>
            <a:outerShdw blurRad="57150" rotWithShape="0" algn="bl" dir="5400000" dist="19050">
              <a:srgbClr val="000000">
                <a:alpha val="50000"/>
              </a:srgbClr>
            </a:outerShdw>
          </a:effectLst>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2000"/>
              <a:buFont typeface="Calibri"/>
              <a:buNone/>
            </a:pPr>
            <a:r>
              <a:rPr b="0" i="0" lang="en-US" sz="2000" u="none">
                <a:solidFill>
                  <a:schemeClr val="dk1"/>
                </a:solidFill>
                <a:latin typeface="Calibri"/>
                <a:ea typeface="Calibri"/>
                <a:cs typeface="Calibri"/>
                <a:sym typeface="Calibri"/>
              </a:rPr>
              <a:t>Предшественником движения считают мексиканскую организацию Сапатистская армия, которая выступала против договора о свободной торговле (NAFTA) между США, Канадой и Мексикой, вступившего в силу 1 января 1994 года. Тогда же в 1994 году в Мексике была образована самая первая организация антиглобалистов People's Global Action (Глобальные акции народов). </a:t>
            </a:r>
            <a:endParaRPr/>
          </a:p>
          <a:p>
            <a:pPr indent="0" lvl="0" marL="0" marR="0" rtl="0" algn="just">
              <a:lnSpc>
                <a:spcPct val="100000"/>
              </a:lnSpc>
              <a:spcBef>
                <a:spcPts val="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2000"/>
              <a:buFont typeface="Calibri"/>
              <a:buNone/>
            </a:pPr>
            <a:r>
              <a:rPr b="0" i="0" lang="en-US" sz="2000" u="none">
                <a:solidFill>
                  <a:schemeClr val="dk1"/>
                </a:solidFill>
                <a:latin typeface="Calibri"/>
                <a:ea typeface="Calibri"/>
                <a:cs typeface="Calibri"/>
                <a:sym typeface="Calibri"/>
              </a:rPr>
              <a:t> Лозунгом People's Global Action являются испанские слова 'Ya Basta' - "С нас хватит!". Духовным лидером антиглобалистов является субкоманданте Инсурхенте Маркос, участник разгромленного индейского восстания в 1994 г. на юге Мексики. Маркос через Интернет распространяет свои послания о вреде глобализма. Наиболее известная работа этого автора - "Четвертая мировая война началась". </a:t>
            </a:r>
            <a:endParaRPr/>
          </a:p>
        </p:txBody>
      </p:sp>
      <p:pic>
        <p:nvPicPr>
          <p:cNvPr descr="SM_Zapatis_01.jpg" id="103" name="Google Shape;103;p4"/>
          <p:cNvPicPr preferRelativeResize="0"/>
          <p:nvPr>
            <p:ph idx="4294967295" type="body"/>
          </p:nvPr>
        </p:nvPicPr>
        <p:blipFill rotWithShape="1">
          <a:blip r:embed="rId3">
            <a:alphaModFix/>
          </a:blip>
          <a:srcRect b="0" l="0" r="0" t="0"/>
          <a:stretch/>
        </p:blipFill>
        <p:spPr>
          <a:xfrm>
            <a:off x="2285984" y="2224269"/>
            <a:ext cx="3994404" cy="2500985"/>
          </a:xfrm>
          <a:prstGeom prst="rect">
            <a:avLst/>
          </a:prstGeom>
          <a:solidFill>
            <a:srgbClr val="ECECEC"/>
          </a:solidFill>
          <a:ln cap="sq" cmpd="sng" w="88900">
            <a:solidFill>
              <a:srgbClr val="FFFFFF"/>
            </a:solidFill>
            <a:prstDash val="solid"/>
            <a:round/>
            <a:headEnd len="sm" w="sm" type="none"/>
            <a:tailEnd len="sm" w="sm" type="none"/>
          </a:ln>
          <a:effectLst>
            <a:outerShdw blurRad="55000" rotWithShape="0" algn="tl" dir="5400000" dist="18000">
              <a:srgbClr val="000000">
                <a:alpha val="40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pic>
        <p:nvPicPr>
          <p:cNvPr descr="hearyou.jpg" id="108" name="Google Shape;108;p5"/>
          <p:cNvPicPr preferRelativeResize="0"/>
          <p:nvPr>
            <p:ph idx="1" type="body"/>
          </p:nvPr>
        </p:nvPicPr>
        <p:blipFill rotWithShape="1">
          <a:blip r:embed="rId3">
            <a:alphaModFix/>
          </a:blip>
          <a:srcRect b="0" l="0" r="0" t="0"/>
          <a:stretch/>
        </p:blipFill>
        <p:spPr>
          <a:xfrm>
            <a:off x="5715000" y="1000125"/>
            <a:ext cx="2946400" cy="4525962"/>
          </a:xfrm>
          <a:prstGeom prst="rect">
            <a:avLst/>
          </a:prstGeom>
          <a:noFill/>
          <a:ln>
            <a:noFill/>
          </a:ln>
        </p:spPr>
      </p:pic>
      <p:sp>
        <p:nvSpPr>
          <p:cNvPr id="109" name="Google Shape;109;p5"/>
          <p:cNvSpPr txBox="1"/>
          <p:nvPr/>
        </p:nvSpPr>
        <p:spPr>
          <a:xfrm>
            <a:off x="500062" y="928687"/>
            <a:ext cx="4572000" cy="4525200"/>
          </a:xfrm>
          <a:prstGeom prst="rect">
            <a:avLst/>
          </a:prstGeom>
          <a:noFill/>
          <a:ln>
            <a:noFill/>
          </a:ln>
          <a:effectLst>
            <a:outerShdw blurRad="57150" rotWithShape="0" algn="bl" dir="5400000" dist="19050">
              <a:srgbClr val="000000">
                <a:alpha val="50000"/>
              </a:srgbClr>
            </a:outerShdw>
          </a:effectLst>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В большинстве случаев об антиглобалистах говорят как о новом социальном феномене. Но на самом деле ни по идеологии, ни по составу участников это социальное движение не представляет собой ничего нового в сравнении с тем, что уже существует в мировом социальном пространстве на протяжении десяти и более лет. Несомненно, что определённую идеологическую путаницу вносит определение «антиглобалистический», данное этому движению. Но пафос средств, намечаемых - и реализуемых - для достижения своих целей, резко отличает антиглобалистское движение от альтернативных движений XIX и XX веков.</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6"/>
          <p:cNvSpPr txBox="1"/>
          <p:nvPr>
            <p:ph idx="1" type="body"/>
          </p:nvPr>
        </p:nvSpPr>
        <p:spPr>
          <a:xfrm>
            <a:off x="428625" y="357187"/>
            <a:ext cx="8229600" cy="4525962"/>
          </a:xfrm>
          <a:prstGeom prst="rect">
            <a:avLst/>
          </a:prstGeom>
          <a:noFill/>
          <a:ln>
            <a:noFill/>
          </a:ln>
          <a:effectLst>
            <a:outerShdw blurRad="57150" rotWithShape="0" algn="bl" dir="5400000" dist="19050">
              <a:srgbClr val="000000">
                <a:alpha val="50000"/>
              </a:srgbClr>
            </a:outerShdw>
          </a:effectLst>
        </p:spPr>
        <p:txBody>
          <a:bodyPr anchorCtr="0" anchor="t" bIns="45700" lIns="91425" spcFirstLastPara="1" rIns="91425" wrap="square" tIns="45700">
            <a:normAutofit/>
          </a:bodyPr>
          <a:lstStyle/>
          <a:p>
            <a:pPr indent="-342900" lvl="0" marL="342900" marR="0" rtl="0" algn="just">
              <a:lnSpc>
                <a:spcPct val="80000"/>
              </a:lnSpc>
              <a:spcBef>
                <a:spcPts val="0"/>
              </a:spcBef>
              <a:spcAft>
                <a:spcPts val="0"/>
              </a:spcAft>
              <a:buClr>
                <a:schemeClr val="dk1"/>
              </a:buClr>
              <a:buSzPts val="2200"/>
              <a:buFont typeface="Arial"/>
              <a:buNone/>
            </a:pPr>
            <a:r>
              <a:rPr b="0" i="0" lang="en-US" sz="2200" u="none" cap="none" strike="noStrike">
                <a:solidFill>
                  <a:schemeClr val="dk1"/>
                </a:solidFill>
                <a:latin typeface="Calibri"/>
                <a:ea typeface="Calibri"/>
                <a:cs typeface="Calibri"/>
                <a:sym typeface="Calibri"/>
              </a:rPr>
              <a:t>Антиглобалисты сами неоднократно заявляли, что они не против глобализации, и в первую очередь её благ, связанных с развитием систем коммуникации. Однако они - «за другую глобализацию», такую, которая обеспечивает свободный доступ на рынки товаров и услуг, но отрицает принцип рыночной конкуренции.</a:t>
            </a:r>
            <a:endParaRPr/>
          </a:p>
          <a:p>
            <a:pPr indent="-342900" lvl="0" marL="342900" marR="0" rtl="0" algn="just">
              <a:lnSpc>
                <a:spcPct val="80000"/>
              </a:lnSpc>
              <a:spcBef>
                <a:spcPts val="440"/>
              </a:spcBef>
              <a:spcAft>
                <a:spcPts val="0"/>
              </a:spcAft>
              <a:buClr>
                <a:schemeClr val="dk1"/>
              </a:buClr>
              <a:buSzPts val="2200"/>
              <a:buFont typeface="Arial"/>
              <a:buNone/>
            </a:pPr>
            <a:r>
              <a:rPr b="0" i="0" lang="en-US" sz="2200" u="none" cap="none" strike="noStrike">
                <a:solidFill>
                  <a:schemeClr val="dk1"/>
                </a:solidFill>
                <a:latin typeface="Calibri"/>
                <a:ea typeface="Calibri"/>
                <a:cs typeface="Calibri"/>
                <a:sym typeface="Calibri"/>
              </a:rPr>
              <a:t>Вообще, с распространением антиглобализма связывают надежды на возрождение левого радикального движения во многих странах Запада. Оно объединяет тех, кто является противником неолиберальной модели развития, корпоративного капитализма, американского империализма независимо от того, принадлежат ли они организационно к анархистам, коммунистам, радикалам, экологам, правозащитникам или даже к церкви.</a:t>
            </a:r>
            <a:endParaRPr/>
          </a:p>
          <a:p>
            <a:pPr indent="-203200" lvl="0" marL="342900" marR="0" rtl="0" algn="l">
              <a:spcBef>
                <a:spcPts val="440"/>
              </a:spcBef>
              <a:spcAft>
                <a:spcPts val="0"/>
              </a:spcAft>
              <a:buClr>
                <a:schemeClr val="dk1"/>
              </a:buClr>
              <a:buSzPts val="2200"/>
              <a:buFont typeface="Arial"/>
              <a:buNone/>
            </a:pPr>
            <a:r>
              <a:t/>
            </a:r>
            <a:endParaRPr b="0" i="0" sz="2200" u="none">
              <a:solidFill>
                <a:schemeClr val="dk1"/>
              </a:solidFill>
              <a:latin typeface="Calibri"/>
              <a:ea typeface="Calibri"/>
              <a:cs typeface="Calibri"/>
              <a:sym typeface="Calibri"/>
            </a:endParaRPr>
          </a:p>
        </p:txBody>
      </p:sp>
      <p:pic>
        <p:nvPicPr>
          <p:cNvPr descr="anarchy.jpg" id="115" name="Google Shape;115;p6"/>
          <p:cNvPicPr preferRelativeResize="0"/>
          <p:nvPr/>
        </p:nvPicPr>
        <p:blipFill rotWithShape="1">
          <a:blip r:embed="rId3">
            <a:alphaModFix/>
          </a:blip>
          <a:srcRect b="0" l="0" r="0" t="0"/>
          <a:stretch/>
        </p:blipFill>
        <p:spPr>
          <a:xfrm>
            <a:off x="3429000" y="4000500"/>
            <a:ext cx="2857500" cy="28575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7"/>
          <p:cNvSpPr txBox="1"/>
          <p:nvPr>
            <p:ph type="title"/>
          </p:nvPr>
        </p:nvSpPr>
        <p:spPr>
          <a:xfrm>
            <a:off x="457200" y="274637"/>
            <a:ext cx="8229600" cy="1143000"/>
          </a:xfrm>
          <a:prstGeom prst="rect">
            <a:avLst/>
          </a:prstGeom>
          <a:no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1" i="0" lang="en-US" sz="4400" u="none">
                <a:solidFill>
                  <a:schemeClr val="dk1"/>
                </a:solidFill>
                <a:latin typeface="Calibri"/>
                <a:ea typeface="Calibri"/>
                <a:cs typeface="Calibri"/>
                <a:sym typeface="Calibri"/>
              </a:rPr>
              <a:t>Антиглобалистские акции</a:t>
            </a:r>
            <a:endParaRPr/>
          </a:p>
        </p:txBody>
      </p:sp>
      <p:pic>
        <p:nvPicPr>
          <p:cNvPr descr="4A57D58C29A5D.jpg" id="121" name="Google Shape;121;p7"/>
          <p:cNvPicPr preferRelativeResize="0"/>
          <p:nvPr>
            <p:ph idx="1" type="body"/>
          </p:nvPr>
        </p:nvPicPr>
        <p:blipFill rotWithShape="1">
          <a:blip r:embed="rId3">
            <a:alphaModFix/>
          </a:blip>
          <a:srcRect b="0" l="0" r="0" t="0"/>
          <a:stretch/>
        </p:blipFill>
        <p:spPr>
          <a:xfrm>
            <a:off x="1214437" y="1500187"/>
            <a:ext cx="2643187" cy="1982787"/>
          </a:xfrm>
          <a:prstGeom prst="rect">
            <a:avLst/>
          </a:prstGeom>
          <a:noFill/>
          <a:ln>
            <a:noFill/>
          </a:ln>
        </p:spPr>
      </p:pic>
      <p:pic>
        <p:nvPicPr>
          <p:cNvPr descr="a34_17349929-450x272.jpg" id="122" name="Google Shape;122;p7"/>
          <p:cNvPicPr preferRelativeResize="0"/>
          <p:nvPr/>
        </p:nvPicPr>
        <p:blipFill rotWithShape="1">
          <a:blip r:embed="rId4">
            <a:alphaModFix/>
          </a:blip>
          <a:srcRect b="0" l="0" r="0" t="0"/>
          <a:stretch/>
        </p:blipFill>
        <p:spPr>
          <a:xfrm>
            <a:off x="4214812" y="1500187"/>
            <a:ext cx="3143250" cy="1900237"/>
          </a:xfrm>
          <a:prstGeom prst="rect">
            <a:avLst/>
          </a:prstGeom>
          <a:noFill/>
          <a:ln>
            <a:noFill/>
          </a:ln>
        </p:spPr>
      </p:pic>
      <p:pic>
        <p:nvPicPr>
          <p:cNvPr descr="anarchists.jpg" id="123" name="Google Shape;123;p7"/>
          <p:cNvPicPr preferRelativeResize="0"/>
          <p:nvPr/>
        </p:nvPicPr>
        <p:blipFill rotWithShape="1">
          <a:blip r:embed="rId5">
            <a:alphaModFix/>
          </a:blip>
          <a:srcRect b="0" l="0" r="0" t="0"/>
          <a:stretch/>
        </p:blipFill>
        <p:spPr>
          <a:xfrm>
            <a:off x="214312" y="3714750"/>
            <a:ext cx="3689350" cy="2571750"/>
          </a:xfrm>
          <a:prstGeom prst="rect">
            <a:avLst/>
          </a:prstGeom>
          <a:noFill/>
          <a:ln>
            <a:noFill/>
          </a:ln>
        </p:spPr>
      </p:pic>
      <p:pic>
        <p:nvPicPr>
          <p:cNvPr descr="riot-police.jpg" id="124" name="Google Shape;124;p7"/>
          <p:cNvPicPr preferRelativeResize="0"/>
          <p:nvPr/>
        </p:nvPicPr>
        <p:blipFill rotWithShape="1">
          <a:blip r:embed="rId6">
            <a:alphaModFix/>
          </a:blip>
          <a:srcRect b="0" l="0" r="0" t="0"/>
          <a:stretch/>
        </p:blipFill>
        <p:spPr>
          <a:xfrm>
            <a:off x="4214812" y="3929062"/>
            <a:ext cx="3714750" cy="23336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8"/>
          <p:cNvSpPr txBox="1"/>
          <p:nvPr>
            <p:ph type="title"/>
          </p:nvPr>
        </p:nvSpPr>
        <p:spPr>
          <a:xfrm>
            <a:off x="457200" y="274637"/>
            <a:ext cx="8229600" cy="1143000"/>
          </a:xfrm>
          <a:prstGeom prst="rect">
            <a:avLst/>
          </a:prstGeom>
          <a:noFill/>
          <a:ln>
            <a:noFill/>
          </a:ln>
          <a:effectLst>
            <a:outerShdw blurRad="57150" rotWithShape="0" algn="bl" dir="5400000" dist="19050">
              <a:srgbClr val="000000">
                <a:alpha val="50000"/>
              </a:srgbClr>
            </a:outerShdw>
          </a:effectLst>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1"/>
              </a:buClr>
              <a:buSzPct val="100000"/>
              <a:buFont typeface="Calibri"/>
              <a:buNone/>
            </a:pPr>
            <a:r>
              <a:rPr b="1" i="0" lang="en-US" sz="4000" u="none">
                <a:solidFill>
                  <a:schemeClr val="dk1"/>
                </a:solidFill>
                <a:latin typeface="Calibri"/>
                <a:ea typeface="Calibri"/>
                <a:cs typeface="Calibri"/>
                <a:sym typeface="Calibri"/>
              </a:rPr>
              <a:t>Антиглобалистские организации</a:t>
            </a:r>
            <a:br>
              <a:rPr b="1" i="0" lang="en-US" sz="4000" u="none">
                <a:solidFill>
                  <a:schemeClr val="dk1"/>
                </a:solidFill>
                <a:latin typeface="Calibri"/>
                <a:ea typeface="Calibri"/>
                <a:cs typeface="Calibri"/>
                <a:sym typeface="Calibri"/>
              </a:rPr>
            </a:br>
            <a:endParaRPr/>
          </a:p>
        </p:txBody>
      </p:sp>
      <p:sp>
        <p:nvSpPr>
          <p:cNvPr id="130" name="Google Shape;130;p8"/>
          <p:cNvSpPr txBox="1"/>
          <p:nvPr/>
        </p:nvSpPr>
        <p:spPr>
          <a:xfrm>
            <a:off x="357187" y="1000125"/>
            <a:ext cx="8286900" cy="5356500"/>
          </a:xfrm>
          <a:prstGeom prst="rect">
            <a:avLst/>
          </a:prstGeom>
          <a:noFill/>
          <a:ln>
            <a:noFill/>
          </a:ln>
          <a:effectLst>
            <a:outerShdw blurRad="57150" rotWithShape="0" algn="bl" dir="5400000" dist="19050">
              <a:srgbClr val="000000">
                <a:alpha val="50000"/>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«Глобальное действие». Призывает к протестной деятельности как на улицах мегаполисов, так и в сельских районах (протестные движения фермеров в Европе и коммунальных сельхозкооперативов в Латинской Америке и Малой Азии), к теоретической критике корпораций и независимому анализу характера и последствий их деятельности.</a:t>
            </a:r>
            <a:endParaRPr/>
          </a:p>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«Блэк Блок» («Black Bloc»). Специализируется на погромах дорогих магазинов и офисов, столкновениях с полицией. Стоит на позициях анархизма. Выступает против капитализма, государства и войны.</a:t>
            </a:r>
            <a:endParaRPr/>
          </a:p>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«Третья позиция» («The Third Position»). Организация возникла в Лондоне. Идеологическая основа — причудливое сочетание крайне левых и крайне правых взглядов, предполагающих использование агрессивных методов протеста.</a:t>
            </a:r>
            <a:endParaRPr/>
          </a:p>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«Ya Basta». Итальянская организация, выступающая в поддержку движения Чьяпаса и против неолиберализма .</a:t>
            </a:r>
            <a:endParaRPr/>
          </a:p>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«Хактивист». Объединение хакеров-активистов, действующих по политическим мотивам.</a:t>
            </a:r>
            <a:endParaRPr/>
          </a:p>
          <a:p>
            <a:pPr indent="0" lvl="0" marL="0" marR="0" rtl="0" algn="l">
              <a:lnSpc>
                <a:spcPct val="100000"/>
              </a:lnSpc>
              <a:spcBef>
                <a:spcPts val="0"/>
              </a:spcBef>
              <a:spcAft>
                <a:spcPts val="0"/>
              </a:spcAft>
              <a:buClr>
                <a:schemeClr val="dk1"/>
              </a:buClr>
              <a:buSzPts val="1800"/>
              <a:buFont typeface="Calibri"/>
              <a:buNone/>
            </a:pPr>
            <a:r>
              <a:rPr b="0" i="0" lang="en-US" sz="1800" u="none">
                <a:solidFill>
                  <a:schemeClr val="dk1"/>
                </a:solidFill>
                <a:latin typeface="Calibri"/>
                <a:ea typeface="Calibri"/>
                <a:cs typeface="Calibri"/>
                <a:sym typeface="Calibri"/>
              </a:rPr>
              <a:t>Радикальные экологи (лидеры Ральф Найдер и теоретик Мюррей Букчин) считают, что избежать тотальной экологической катастрофы, неизбежно ждущей «общество растущего потребления», можно только при помощи антирыночной революции.</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pic>
        <p:nvPicPr>
          <p:cNvPr descr="Bbrostock.jpg" id="135" name="Google Shape;135;p9"/>
          <p:cNvPicPr preferRelativeResize="0"/>
          <p:nvPr>
            <p:ph idx="1" type="body"/>
          </p:nvPr>
        </p:nvPicPr>
        <p:blipFill rotWithShape="1">
          <a:blip r:embed="rId3">
            <a:alphaModFix/>
          </a:blip>
          <a:srcRect b="0" l="0" r="0" t="0"/>
          <a:stretch/>
        </p:blipFill>
        <p:spPr>
          <a:xfrm>
            <a:off x="2500312" y="285750"/>
            <a:ext cx="4071937" cy="5876925"/>
          </a:xfrm>
          <a:prstGeom prst="rect">
            <a:avLst/>
          </a:prstGeom>
          <a:noFill/>
          <a:ln>
            <a:noFill/>
          </a:ln>
        </p:spPr>
      </p:pic>
      <p:sp>
        <p:nvSpPr>
          <p:cNvPr id="136" name="Google Shape;136;p9"/>
          <p:cNvSpPr txBox="1"/>
          <p:nvPr/>
        </p:nvSpPr>
        <p:spPr>
          <a:xfrm>
            <a:off x="4000500" y="6215062"/>
            <a:ext cx="3857700" cy="369300"/>
          </a:xfrm>
          <a:prstGeom prst="rect">
            <a:avLst/>
          </a:prstGeom>
          <a:noFill/>
          <a:ln>
            <a:noFill/>
          </a:ln>
          <a:effectLst>
            <a:outerShdw blurRad="57150" rotWithShape="0" algn="bl" dir="5400000" dist="19050">
              <a:srgbClr val="000000">
                <a:alpha val="50000"/>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rPr b="0" i="1" lang="en-US" sz="1800" u="none">
                <a:solidFill>
                  <a:schemeClr val="dk1"/>
                </a:solidFill>
                <a:latin typeface="Calibri"/>
                <a:ea typeface="Calibri"/>
                <a:cs typeface="Calibri"/>
                <a:sym typeface="Calibri"/>
              </a:rPr>
              <a:t>Блэк Блок</a:t>
            </a:r>
            <a:endParaRPr/>
          </a:p>
        </p:txBody>
      </p:sp>
    </p:spTree>
  </p:cSld>
  <p:clrMapOvr>
    <a:masterClrMapping/>
  </p:clrMapOvr>
</p:sld>
</file>

<file path=ppt/theme/theme1.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Администратор</dc:creator>
</cp:coreProperties>
</file>