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i5CP7LAWUtUt6ebwVikJmUjKGE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7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1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20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2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887366" y="4009105"/>
            <a:ext cx="7713662" cy="11834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Геополитическое положение Республики Беларусь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2021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>
            <p:ph type="title"/>
          </p:nvPr>
        </p:nvSpPr>
        <p:spPr>
          <a:xfrm>
            <a:off x="155274" y="93052"/>
            <a:ext cx="8936665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геополитики</a:t>
            </a:r>
            <a:endParaRPr/>
          </a:p>
        </p:txBody>
      </p:sp>
      <p:grpSp>
        <p:nvGrpSpPr>
          <p:cNvPr id="145" name="Google Shape;145;p10"/>
          <p:cNvGrpSpPr/>
          <p:nvPr/>
        </p:nvGrpSpPr>
        <p:grpSpPr>
          <a:xfrm>
            <a:off x="287988" y="1783013"/>
            <a:ext cx="8568023" cy="2791640"/>
            <a:chOff x="3316" y="566688"/>
            <a:chExt cx="8568023" cy="2791640"/>
          </a:xfrm>
        </p:grpSpPr>
        <p:sp>
          <p:nvSpPr>
            <p:cNvPr id="146" name="Google Shape;146;p10"/>
            <p:cNvSpPr/>
            <p:nvPr/>
          </p:nvSpPr>
          <p:spPr>
            <a:xfrm>
              <a:off x="4287328" y="1223613"/>
              <a:ext cx="2865718" cy="5956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7" name="Google Shape;147;p10"/>
            <p:cNvSpPr/>
            <p:nvPr/>
          </p:nvSpPr>
          <p:spPr>
            <a:xfrm>
              <a:off x="4241608" y="1223613"/>
              <a:ext cx="91440" cy="5956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48" name="Google Shape;148;p10"/>
            <p:cNvSpPr/>
            <p:nvPr/>
          </p:nvSpPr>
          <p:spPr>
            <a:xfrm>
              <a:off x="1421609" y="1223613"/>
              <a:ext cx="2865718" cy="5956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9" name="Google Shape;149;p10"/>
            <p:cNvSpPr/>
            <p:nvPr/>
          </p:nvSpPr>
          <p:spPr>
            <a:xfrm>
              <a:off x="2100858" y="566688"/>
              <a:ext cx="4372938" cy="65692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0"/>
            <p:cNvSpPr txBox="1"/>
            <p:nvPr/>
          </p:nvSpPr>
          <p:spPr>
            <a:xfrm>
              <a:off x="2100858" y="566688"/>
              <a:ext cx="4372938" cy="6569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Современная геополитика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10"/>
            <p:cNvSpPr/>
            <p:nvPr/>
          </p:nvSpPr>
          <p:spPr>
            <a:xfrm>
              <a:off x="3316" y="1819296"/>
              <a:ext cx="2836586" cy="1539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0"/>
            <p:cNvSpPr txBox="1"/>
            <p:nvPr/>
          </p:nvSpPr>
          <p:spPr>
            <a:xfrm>
              <a:off x="3316" y="1819296"/>
              <a:ext cx="2836586" cy="15390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учитывает географические факторы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3435586" y="1819296"/>
              <a:ext cx="1703483" cy="15390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0"/>
            <p:cNvSpPr txBox="1"/>
            <p:nvPr/>
          </p:nvSpPr>
          <p:spPr>
            <a:xfrm>
              <a:off x="3435586" y="1819296"/>
              <a:ext cx="1703483" cy="1539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5734753" y="1819296"/>
              <a:ext cx="2836586" cy="1539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0"/>
            <p:cNvSpPr txBox="1"/>
            <p:nvPr/>
          </p:nvSpPr>
          <p:spPr>
            <a:xfrm>
              <a:off x="5734753" y="1819296"/>
              <a:ext cx="2836586" cy="15390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учитывает экономические, научно-технические, военные и другие факторы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57" name="Google Shape;157;p10"/>
          <p:cNvSpPr/>
          <p:nvPr/>
        </p:nvSpPr>
        <p:spPr>
          <a:xfrm>
            <a:off x="4092933" y="3278037"/>
            <a:ext cx="914400" cy="914400"/>
          </a:xfrm>
          <a:prstGeom prst="mathPlus">
            <a:avLst>
              <a:gd fmla="val 23520" name="adj1"/>
            </a:avLst>
          </a:prstGeom>
          <a:solidFill>
            <a:schemeClr val="lt1"/>
          </a:solidFill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10"/>
          <p:cNvGrpSpPr/>
          <p:nvPr/>
        </p:nvGrpSpPr>
        <p:grpSpPr>
          <a:xfrm>
            <a:off x="1725283" y="5667554"/>
            <a:ext cx="5658928" cy="512488"/>
            <a:chOff x="3316" y="1819296"/>
            <a:chExt cx="2836586" cy="1539032"/>
          </a:xfrm>
        </p:grpSpPr>
        <p:sp>
          <p:nvSpPr>
            <p:cNvPr id="159" name="Google Shape;159;p10"/>
            <p:cNvSpPr/>
            <p:nvPr/>
          </p:nvSpPr>
          <p:spPr>
            <a:xfrm>
              <a:off x="3316" y="1819296"/>
              <a:ext cx="2836586" cy="1539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0"/>
            <p:cNvSpPr txBox="1"/>
            <p:nvPr/>
          </p:nvSpPr>
          <p:spPr>
            <a:xfrm>
              <a:off x="3316" y="1819296"/>
              <a:ext cx="2836586" cy="15390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Многополюсная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геополитическая картина мира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61" name="Google Shape;161;p10"/>
          <p:cNvSpPr/>
          <p:nvPr/>
        </p:nvSpPr>
        <p:spPr>
          <a:xfrm rot="-5400000">
            <a:off x="4252823" y="2212673"/>
            <a:ext cx="638355" cy="5857338"/>
          </a:xfrm>
          <a:prstGeom prst="leftBrace">
            <a:avLst>
              <a:gd fmla="val 106353" name="adj1"/>
              <a:gd fmla="val 49853" name="adj2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138022" y="93052"/>
            <a:ext cx="8953917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геополитики</a:t>
            </a:r>
            <a:endParaRPr/>
          </a:p>
        </p:txBody>
      </p:sp>
      <p:grpSp>
        <p:nvGrpSpPr>
          <p:cNvPr id="167" name="Google Shape;167;p11"/>
          <p:cNvGrpSpPr/>
          <p:nvPr/>
        </p:nvGrpSpPr>
        <p:grpSpPr>
          <a:xfrm>
            <a:off x="838583" y="2176282"/>
            <a:ext cx="7553095" cy="3221429"/>
            <a:chOff x="1821" y="468251"/>
            <a:chExt cx="7553095" cy="3221429"/>
          </a:xfrm>
        </p:grpSpPr>
        <p:sp>
          <p:nvSpPr>
            <p:cNvPr id="168" name="Google Shape;168;p11"/>
            <p:cNvSpPr/>
            <p:nvPr/>
          </p:nvSpPr>
          <p:spPr>
            <a:xfrm>
              <a:off x="3778369" y="1117646"/>
              <a:ext cx="2067702" cy="7177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9" name="Google Shape;169;p11"/>
            <p:cNvSpPr/>
            <p:nvPr/>
          </p:nvSpPr>
          <p:spPr>
            <a:xfrm>
              <a:off x="1710666" y="1117646"/>
              <a:ext cx="2067702" cy="71771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0" name="Google Shape;170;p11"/>
            <p:cNvSpPr/>
            <p:nvPr/>
          </p:nvSpPr>
          <p:spPr>
            <a:xfrm>
              <a:off x="1925622" y="468251"/>
              <a:ext cx="3705493" cy="64939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1"/>
            <p:cNvSpPr txBox="1"/>
            <p:nvPr/>
          </p:nvSpPr>
          <p:spPr>
            <a:xfrm>
              <a:off x="1925622" y="468251"/>
              <a:ext cx="3705493" cy="6493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Функции геополитики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1821" y="1835361"/>
              <a:ext cx="3417690" cy="185431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1"/>
            <p:cNvSpPr txBox="1"/>
            <p:nvPr/>
          </p:nvSpPr>
          <p:spPr>
            <a:xfrm>
              <a:off x="1821" y="1835361"/>
              <a:ext cx="3417690" cy="18543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поиск взаимовыгодных союзников и партнёров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4137226" y="1835361"/>
              <a:ext cx="3417690" cy="185431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1"/>
            <p:cNvSpPr txBox="1"/>
            <p:nvPr/>
          </p:nvSpPr>
          <p:spPr>
            <a:xfrm>
              <a:off x="4137226" y="1835361"/>
              <a:ext cx="3417690" cy="18543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определение направлений и регионов распространения своего влияния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/>
          <p:nvPr>
            <p:ph type="title"/>
          </p:nvPr>
        </p:nvSpPr>
        <p:spPr>
          <a:xfrm>
            <a:off x="210368" y="93052"/>
            <a:ext cx="8881571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Геополитический статус Беларуси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12"/>
          <p:cNvSpPr txBox="1"/>
          <p:nvPr/>
        </p:nvSpPr>
        <p:spPr>
          <a:xfrm>
            <a:off x="210369" y="3259057"/>
            <a:ext cx="2092883" cy="10772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Государственные границы Республики Беларусь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3206" y="1250830"/>
            <a:ext cx="6565197" cy="545809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 txBox="1"/>
          <p:nvPr>
            <p:ph type="title"/>
          </p:nvPr>
        </p:nvSpPr>
        <p:spPr>
          <a:xfrm>
            <a:off x="8326" y="93052"/>
            <a:ext cx="9083614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Геополитический статус Беларуси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8" name="Google Shape;188;p13"/>
          <p:cNvGrpSpPr/>
          <p:nvPr/>
        </p:nvGrpSpPr>
        <p:grpSpPr>
          <a:xfrm>
            <a:off x="173697" y="1299535"/>
            <a:ext cx="8848364" cy="2757934"/>
            <a:chOff x="1168" y="48704"/>
            <a:chExt cx="8848364" cy="2757934"/>
          </a:xfrm>
        </p:grpSpPr>
        <p:sp>
          <p:nvSpPr>
            <p:cNvPr id="189" name="Google Shape;189;p13"/>
            <p:cNvSpPr/>
            <p:nvPr/>
          </p:nvSpPr>
          <p:spPr>
            <a:xfrm>
              <a:off x="1168" y="48704"/>
              <a:ext cx="6180413" cy="30675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3"/>
            <p:cNvSpPr txBox="1"/>
            <p:nvPr/>
          </p:nvSpPr>
          <p:spPr>
            <a:xfrm>
              <a:off x="10153" y="57689"/>
              <a:ext cx="6162443" cy="2887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Геополитический статус Республики Беларусь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619209" y="355462"/>
              <a:ext cx="618041" cy="2941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13"/>
            <p:cNvSpPr/>
            <p:nvPr/>
          </p:nvSpPr>
          <p:spPr>
            <a:xfrm>
              <a:off x="1237250" y="453509"/>
              <a:ext cx="7612282" cy="3921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3"/>
            <p:cNvSpPr txBox="1"/>
            <p:nvPr/>
          </p:nvSpPr>
          <p:spPr>
            <a:xfrm>
              <a:off x="1248737" y="464996"/>
              <a:ext cx="7589308" cy="3692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нахождение в центре Европы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619209" y="355462"/>
              <a:ext cx="618041" cy="7843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13"/>
            <p:cNvSpPr/>
            <p:nvPr/>
          </p:nvSpPr>
          <p:spPr>
            <a:xfrm>
              <a:off x="1237250" y="943744"/>
              <a:ext cx="7612282" cy="3921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3"/>
            <p:cNvSpPr txBox="1"/>
            <p:nvPr/>
          </p:nvSpPr>
          <p:spPr>
            <a:xfrm>
              <a:off x="1248737" y="955231"/>
              <a:ext cx="7589308" cy="3692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среднее по европейским мерками государство (площадь 207,6 тыс. км²)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619209" y="355462"/>
              <a:ext cx="618041" cy="127461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13"/>
            <p:cNvSpPr/>
            <p:nvPr/>
          </p:nvSpPr>
          <p:spPr>
            <a:xfrm>
              <a:off x="1237250" y="1433979"/>
              <a:ext cx="7612282" cy="3921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3"/>
            <p:cNvSpPr txBox="1"/>
            <p:nvPr/>
          </p:nvSpPr>
          <p:spPr>
            <a:xfrm>
              <a:off x="1248737" y="1445466"/>
              <a:ext cx="7589308" cy="3692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транзитное положение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619209" y="355462"/>
              <a:ext cx="618041" cy="17648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13"/>
            <p:cNvSpPr/>
            <p:nvPr/>
          </p:nvSpPr>
          <p:spPr>
            <a:xfrm>
              <a:off x="1237250" y="1924214"/>
              <a:ext cx="7612282" cy="3921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3"/>
            <p:cNvSpPr txBox="1"/>
            <p:nvPr/>
          </p:nvSpPr>
          <p:spPr>
            <a:xfrm>
              <a:off x="1248737" y="1935701"/>
              <a:ext cx="7589308" cy="3692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миграционные потоки (в т.ч. нелегальные)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619209" y="355462"/>
              <a:ext cx="618041" cy="22550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4" name="Google Shape;204;p13"/>
            <p:cNvSpPr/>
            <p:nvPr/>
          </p:nvSpPr>
          <p:spPr>
            <a:xfrm>
              <a:off x="1237250" y="2414450"/>
              <a:ext cx="2885010" cy="39218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3"/>
            <p:cNvSpPr txBox="1"/>
            <p:nvPr/>
          </p:nvSpPr>
          <p:spPr>
            <a:xfrm>
              <a:off x="1248737" y="2425937"/>
              <a:ext cx="2862036" cy="3692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отсутствие выхода к морю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06" name="Google Shape;20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6234" y="3682097"/>
            <a:ext cx="3726611" cy="259628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7" name="Google Shape;207;p13"/>
          <p:cNvSpPr txBox="1"/>
          <p:nvPr/>
        </p:nvSpPr>
        <p:spPr>
          <a:xfrm>
            <a:off x="5115464" y="6273225"/>
            <a:ext cx="39078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Республика Беларусь на политической карте Европы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profil.adu.by/pluginfile.php/6238/mod_book/chapter/19702/9-1.8.JPG" id="208" name="Google Shape;20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8617" y="4244196"/>
            <a:ext cx="2956691" cy="202902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9" name="Google Shape;209;p13"/>
          <p:cNvSpPr txBox="1"/>
          <p:nvPr/>
        </p:nvSpPr>
        <p:spPr>
          <a:xfrm>
            <a:off x="172529" y="6273225"/>
            <a:ext cx="45288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Памятный знак в Полоцке, символизирующий географический центр Европы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/>
          <p:nvPr>
            <p:ph type="title"/>
          </p:nvPr>
        </p:nvSpPr>
        <p:spPr>
          <a:xfrm>
            <a:off x="8326" y="93052"/>
            <a:ext cx="9083614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Геополитический статус Беларуси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5" name="Google Shape;215;p14"/>
          <p:cNvSpPr txBox="1"/>
          <p:nvPr/>
        </p:nvSpPr>
        <p:spPr>
          <a:xfrm>
            <a:off x="1282757" y="6083084"/>
            <a:ext cx="25791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Геополитическое положение Беларуси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profil.adu.by/pluginfile.php/6238/mod_book/chapter/19702/9-1.9.jpg" id="216" name="Google Shape;2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1756" y="3278038"/>
            <a:ext cx="5078383" cy="338982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17" name="Google Shape;217;p14"/>
          <p:cNvSpPr txBox="1"/>
          <p:nvPr/>
        </p:nvSpPr>
        <p:spPr>
          <a:xfrm>
            <a:off x="181155" y="1164566"/>
            <a:ext cx="8826079" cy="19975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Геополитическое положение Беларуси особое. Беларусь граничит с пятью страна- ми и находится на перекрёстке двух международных транспортных коридоров, что является достаточно редким сочетанием для среднего европейского государ- ства. Приграничная территория Беларуси включает в себя 58 из 118 районов, или 49% от их общего числа, а также 4 областных центра. Её площадь составляет порядка 180 тыс. км², или 87% от общей площади страны. Данный фактор повы- шает роль системы обеспечения пограничной безопасности.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/>
          <p:nvPr>
            <p:ph type="title"/>
          </p:nvPr>
        </p:nvSpPr>
        <p:spPr>
          <a:xfrm>
            <a:off x="137722" y="93052"/>
            <a:ext cx="8954218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Геополитический статус Беларуси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23" name="Google Shape;223;p15"/>
          <p:cNvGrpSpPr/>
          <p:nvPr/>
        </p:nvGrpSpPr>
        <p:grpSpPr>
          <a:xfrm>
            <a:off x="137722" y="1250883"/>
            <a:ext cx="8824822" cy="2639573"/>
            <a:chOff x="0" y="54"/>
            <a:chExt cx="8824822" cy="2639573"/>
          </a:xfrm>
        </p:grpSpPr>
        <p:sp>
          <p:nvSpPr>
            <p:cNvPr id="224" name="Google Shape;224;p15"/>
            <p:cNvSpPr/>
            <p:nvPr/>
          </p:nvSpPr>
          <p:spPr>
            <a:xfrm>
              <a:off x="0" y="1798168"/>
              <a:ext cx="8824822" cy="84145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5"/>
            <p:cNvSpPr txBox="1"/>
            <p:nvPr/>
          </p:nvSpPr>
          <p:spPr>
            <a:xfrm>
              <a:off x="0" y="1798168"/>
              <a:ext cx="8824822" cy="8414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Новый шёлковый путь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(Евразийский сухопутный мост) – концепция новой панъевразийской транспортной системы, продвигаемой Китаем, для перемеще- ния грузов и пассажиров по суше из Китая в страны Европы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 rot="10800000">
              <a:off x="0" y="899111"/>
              <a:ext cx="8824822" cy="907911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5"/>
            <p:cNvSpPr txBox="1"/>
            <p:nvPr/>
          </p:nvSpPr>
          <p:spPr>
            <a:xfrm>
              <a:off x="0" y="899111"/>
              <a:ext cx="8824822" cy="5899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Беларусь может играть роль соединительного «моста» между Западом и Восто- ком, Севером и Югом Европы, а также между Европой и Азией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 rot="10800000">
              <a:off x="0" y="54"/>
              <a:ext cx="8824822" cy="907911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5"/>
            <p:cNvSpPr txBox="1"/>
            <p:nvPr/>
          </p:nvSpPr>
          <p:spPr>
            <a:xfrm>
              <a:off x="0" y="54"/>
              <a:ext cx="8824822" cy="58993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Геополитический статус Республики Беларусь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30" name="Google Shape;23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9932" y="4001607"/>
            <a:ext cx="5732612" cy="263390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31" name="Google Shape;231;p15"/>
          <p:cNvSpPr txBox="1"/>
          <p:nvPr/>
        </p:nvSpPr>
        <p:spPr>
          <a:xfrm>
            <a:off x="207034" y="6296956"/>
            <a:ext cx="302289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Новый Шёлковый путь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Понятие геополитики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Геополитический статус Беларуси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181154" y="93052"/>
            <a:ext cx="8910785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геополитики</a:t>
            </a:r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181155" y="1222993"/>
            <a:ext cx="8773064" cy="1028500"/>
            <a:chOff x="67" y="2742038"/>
            <a:chExt cx="4010278" cy="2634131"/>
          </a:xfrm>
        </p:grpSpPr>
        <p:sp>
          <p:nvSpPr>
            <p:cNvPr id="83" name="Google Shape;83;p3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Геополитика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(от греч. gё – Земля, politike – политика) – это теория, утверждающая зависимость политики и государства от географических факторов (климат, при- родные ресурсы, территория, население и др.), или учение о географической обу- словленности политических явлений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85" name="Google Shape;8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8823" y="3381555"/>
            <a:ext cx="2415396" cy="326668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86" name="Google Shape;86;p3"/>
          <p:cNvSpPr txBox="1"/>
          <p:nvPr/>
        </p:nvSpPr>
        <p:spPr>
          <a:xfrm>
            <a:off x="4741988" y="6290386"/>
            <a:ext cx="1796835" cy="3534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Рудольф Челлен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181155" y="2355011"/>
            <a:ext cx="8773064" cy="9230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Введение термина в научный оборот связывают с именем шведского учёного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Ру- дольфа Челлена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а появление геополитики как научной дисциплины – с немец- ким учёным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Фридрихом Ратцелем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lh3.googleusercontent.com/proxy/pqfL-oe9xKTjrh2U5IddqsH5OuIbVXFg986V6RswNvLrGSW0QzNv5WH3-XoXmgkJrVTuipzmGO1hzyD6Zm6UuUZ1ZA-wLKFe1QQrKObRiIVYVhavP3UR07JGToUtWtHsIYLE09MmBva7O95A8cd8LJ0EQnBoAxRkACCR9Oq-wRkVFbLADcxQzAkRLMgYtoCgijkjLg" id="88" name="Google Shape;8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877" y="3381556"/>
            <a:ext cx="2383015" cy="326231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89" name="Google Shape;89;p3"/>
          <p:cNvSpPr txBox="1"/>
          <p:nvPr/>
        </p:nvSpPr>
        <p:spPr>
          <a:xfrm>
            <a:off x="2692892" y="6290386"/>
            <a:ext cx="1922240" cy="3534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Фридрих Ратцель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/>
          <p:nvPr>
            <p:ph type="title"/>
          </p:nvPr>
        </p:nvSpPr>
        <p:spPr>
          <a:xfrm>
            <a:off x="181154" y="93052"/>
            <a:ext cx="8910785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геополитики</a:t>
            </a:r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2846717" y="6411155"/>
            <a:ext cx="1952111" cy="3534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Фридрих Ратцель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181155" y="1153171"/>
            <a:ext cx="4537494" cy="282360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Фридрих Ратцель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предпринял попытку связать политику и географию и изучать политику того или иного государства, ис- ходя из его географического положения. В книге «О законах пространственного роста государств» (1901 г.) он сформули- ровал семь законов экспансии, в которых описывал отношения между государства- ми как соревнование за обладание их пространством.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lh3.googleusercontent.com/proxy/pqfL-oe9xKTjrh2U5IddqsH5OuIbVXFg986V6RswNvLrGSW0QzNv5WH3-XoXmgkJrVTuipzmGO1hzyD6Zm6UuUZ1ZA-wLKFe1QQrKObRiIVYVhavP3UR07JGToUtWtHsIYLE09MmBva7O95A8cd8LJ0EQnBoAxRkACCR9Oq-wRkVFbLADcxQzAkRLMgYtoCgijkjLg" id="97" name="Google Shape;9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5299" y="1153171"/>
            <a:ext cx="4098998" cy="561146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/>
          <p:nvPr>
            <p:ph type="title"/>
          </p:nvPr>
        </p:nvSpPr>
        <p:spPr>
          <a:xfrm>
            <a:off x="181154" y="93052"/>
            <a:ext cx="8910785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геополитики</a:t>
            </a:r>
            <a:endParaRPr/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9610" y="1147314"/>
            <a:ext cx="3954609" cy="534837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04" name="Google Shape;104;p5"/>
          <p:cNvSpPr txBox="1"/>
          <p:nvPr/>
        </p:nvSpPr>
        <p:spPr>
          <a:xfrm>
            <a:off x="4999610" y="6495692"/>
            <a:ext cx="3954609" cy="3534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Рудольф Челлен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181155" y="1147313"/>
            <a:ext cx="4692770" cy="5572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Рудольф Челлен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считал геополитику нау- кой о государстве как географическом ор- ганизме. Как учёный главную задачу он видел в том, чтобы привлечь внимание по- литических деятелей к роли географичес- кого фактора в управлении государством. В работе «Великие державы» (1910 г.) он обосновывал, что малые страны из-за сво- его географического положения «обрече- ны» на подчинение «великим державам», которые в силу своей «географической судьбы» обязаны объединить их в боль- шие географические и хозяйственные «комплексы». Он утверждал, что вся исто- рия человечества – это борьба за прост- ранство. Уже само название главного тру- да Челлена «Государство как форма жиз- ни» (1916 г.) говорит о том, что он следо- вал в фарватере идей Фридриха Ратцеля.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/>
          <p:nvPr>
            <p:ph type="title"/>
          </p:nvPr>
        </p:nvSpPr>
        <p:spPr>
          <a:xfrm>
            <a:off x="181154" y="93052"/>
            <a:ext cx="8910785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геополитики</a:t>
            </a:r>
            <a:endParaRPr/>
          </a:p>
        </p:txBody>
      </p:sp>
      <p:sp>
        <p:nvSpPr>
          <p:cNvPr id="111" name="Google Shape;111;p6"/>
          <p:cNvSpPr txBox="1"/>
          <p:nvPr/>
        </p:nvSpPr>
        <p:spPr>
          <a:xfrm>
            <a:off x="5307761" y="6469811"/>
            <a:ext cx="3709960" cy="3534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Хэлфорд Маккиндер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181155" y="1164566"/>
            <a:ext cx="5046453" cy="28380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 классикам геополитики относят британско- го географа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Хэлфорда Маккиндера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который в своей работе «Географическая ось истории» (1904 г.) сформулировал концепцию западной геополитики и геостратегии, широко извест- ную как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Хартленд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(англ. Heartland – «сердце- вина», срединная земля; от heart – сердце + land – земля). Под Хартлендом Маккиндер по- нимал массивную северо-восточную часть Ев- разии общей площадью более 15 млн км².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alford Mackinder (1).jpg"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7760" y="1164566"/>
            <a:ext cx="3709961" cy="530524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s://cf3.ppt-online.org/files3/slide/p/PDRxKLsvAF8CUcGBQI3Yf6pTbrHSe9WnJiXo2m/slide-28.jpg" id="114" name="Google Shape;114;p6"/>
          <p:cNvPicPr preferRelativeResize="0"/>
          <p:nvPr/>
        </p:nvPicPr>
        <p:blipFill rotWithShape="1">
          <a:blip r:embed="rId4">
            <a:alphaModFix/>
          </a:blip>
          <a:srcRect b="6206" l="3711" r="4572" t="10312"/>
          <a:stretch/>
        </p:blipFill>
        <p:spPr>
          <a:xfrm>
            <a:off x="1138687" y="4002658"/>
            <a:ext cx="3986660" cy="271800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15" name="Google Shape;115;p6"/>
          <p:cNvSpPr txBox="1"/>
          <p:nvPr/>
        </p:nvSpPr>
        <p:spPr>
          <a:xfrm>
            <a:off x="77637" y="6367179"/>
            <a:ext cx="1061049" cy="3534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Хартленд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>
            <p:ph type="title"/>
          </p:nvPr>
        </p:nvSpPr>
        <p:spPr>
          <a:xfrm>
            <a:off x="181154" y="93052"/>
            <a:ext cx="8910785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геополитики</a:t>
            </a:r>
            <a:endParaRPr/>
          </a:p>
        </p:txBody>
      </p:sp>
      <p:sp>
        <p:nvSpPr>
          <p:cNvPr id="121" name="Google Shape;121;p7"/>
          <p:cNvSpPr txBox="1"/>
          <p:nvPr/>
        </p:nvSpPr>
        <p:spPr>
          <a:xfrm>
            <a:off x="181155" y="1164566"/>
            <a:ext cx="8826079" cy="25534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Родоначальники геополитики полагали, что сухопутные державы развиваются в рамках чётко обозначенных границ, им присущи: консерватизм, традиционализм, оседлость, коллективизм, чужд дух предпринимательства, наживы. Государствен- ное устройство формируется по преимуществу в форме деспотии. Им противо- стоит противоположный тип цивилизации – морской, которому характерен боль- ший динамизм в развитии, восприимчивость к техническому прогрессу, наживе, предпринимательству, индивидуализму. Подобный тип цивилизации развивается активнее, в основе политического устройства лежит уважение личности, демокра- тия. 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cf3.ppt-online.org/files3/slide/p/PDRxKLsvAF8CUcGBQI3Yf6pTbrHSe9WnJiXo2m/slide-28.jpg" id="122" name="Google Shape;122;p7"/>
          <p:cNvPicPr preferRelativeResize="0"/>
          <p:nvPr/>
        </p:nvPicPr>
        <p:blipFill rotWithShape="1">
          <a:blip r:embed="rId3">
            <a:alphaModFix/>
          </a:blip>
          <a:srcRect b="6206" l="3711" r="4572" t="10312"/>
          <a:stretch/>
        </p:blipFill>
        <p:spPr>
          <a:xfrm>
            <a:off x="4192438" y="3479225"/>
            <a:ext cx="4754411" cy="324143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3" name="Google Shape;123;p7"/>
          <p:cNvSpPr txBox="1"/>
          <p:nvPr/>
        </p:nvSpPr>
        <p:spPr>
          <a:xfrm>
            <a:off x="1958195" y="6410311"/>
            <a:ext cx="2303254" cy="3534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Хартленд и Римленд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title"/>
          </p:nvPr>
        </p:nvSpPr>
        <p:spPr>
          <a:xfrm>
            <a:off x="181154" y="93052"/>
            <a:ext cx="8910785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геополитики</a:t>
            </a:r>
            <a:endParaRPr/>
          </a:p>
        </p:txBody>
      </p:sp>
      <p:sp>
        <p:nvSpPr>
          <p:cNvPr id="129" name="Google Shape;129;p8"/>
          <p:cNvSpPr txBox="1"/>
          <p:nvPr/>
        </p:nvSpPr>
        <p:spPr>
          <a:xfrm>
            <a:off x="181155" y="1164567"/>
            <a:ext cx="8826079" cy="25792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ранней истории столетиями континентальные (сухопутные) государства довле- ли над морскими: Спарта над Афинами, Рим над Карфагеном, Татаро-монгольский каганат над народами Евразии. Однако, начиная с эпохи великих географических открытий, соотношение сил постепенно менялось, мирового могущества достиг- ли морские державы. В период холодной войны 1946–1991 гг. это извечное проти- востояние достигало своего апогея – талассократия (подтип государства, вся дея- тельность которого связана с морем) отождествлялась с США и НАТО, а теллуро- кратия (тип цивилизации, связанный с освоением материковых пространств) – с СССР и Варшавским договором. 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cf3.ppt-online.org/files3/slide/p/PDRxKLsvAF8CUcGBQI3Yf6pTbrHSe9WnJiXo2m/slide-28.jpg" id="130" name="Google Shape;130;p8"/>
          <p:cNvPicPr preferRelativeResize="0"/>
          <p:nvPr/>
        </p:nvPicPr>
        <p:blipFill rotWithShape="1">
          <a:blip r:embed="rId3">
            <a:alphaModFix/>
          </a:blip>
          <a:srcRect b="6206" l="3711" r="4572" t="10312"/>
          <a:stretch/>
        </p:blipFill>
        <p:spPr>
          <a:xfrm>
            <a:off x="4606506" y="3720357"/>
            <a:ext cx="4400728" cy="300030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1" name="Google Shape;131;p8"/>
          <p:cNvSpPr txBox="1"/>
          <p:nvPr/>
        </p:nvSpPr>
        <p:spPr>
          <a:xfrm>
            <a:off x="2333292" y="6367179"/>
            <a:ext cx="2303254" cy="3534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Хартленд и Римленд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181154" y="93052"/>
            <a:ext cx="8910785" cy="6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геополитики</a:t>
            </a:r>
            <a:endParaRPr/>
          </a:p>
        </p:txBody>
      </p:sp>
      <p:sp>
        <p:nvSpPr>
          <p:cNvPr id="137" name="Google Shape;137;p9"/>
          <p:cNvSpPr txBox="1"/>
          <p:nvPr/>
        </p:nvSpPr>
        <p:spPr>
          <a:xfrm>
            <a:off x="181155" y="1164566"/>
            <a:ext cx="8826079" cy="176841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современных условиях противостояние суши и моря приобрело цивилизацион- ный характер, проявляющийся в так называемом процессе «вестернизации», то есть навязывании всему миру западных ценностей. Из этого основного закона геополитики вытекают две основополагающие доктрины: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Хартленда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(сердца земли), обеспечивающего контроль над «мировым островом», и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Римленда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исхо- дящего из необходимости контролировать береговую зону Евразии.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cf3.ppt-online.org/files3/slide/p/PDRxKLsvAF8CUcGBQI3Yf6pTbrHSe9WnJiXo2m/slide-28.jpg" id="138" name="Google Shape;138;p9"/>
          <p:cNvPicPr preferRelativeResize="0"/>
          <p:nvPr/>
        </p:nvPicPr>
        <p:blipFill rotWithShape="1">
          <a:blip r:embed="rId3">
            <a:alphaModFix/>
          </a:blip>
          <a:srcRect b="6206" l="3711" r="4572" t="10312"/>
          <a:stretch/>
        </p:blipFill>
        <p:spPr>
          <a:xfrm>
            <a:off x="3398808" y="2896980"/>
            <a:ext cx="5608426" cy="382368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9" name="Google Shape;139;p9"/>
          <p:cNvSpPr txBox="1"/>
          <p:nvPr/>
        </p:nvSpPr>
        <p:spPr>
          <a:xfrm>
            <a:off x="1164566" y="6385114"/>
            <a:ext cx="2234242" cy="3534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Хартленд и Римленд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13.12.2021</vt:lpwstr>
  </property>
</Properties>
</file>