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i1Lx9caISinuxBjchKXKrLIYXk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EFEA5B-5B57-469E-AB4E-636B8772838F}">
  <a:tblStyle styleId="{0AEFEA5B-5B57-469E-AB4E-636B8772838F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7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7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7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7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7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7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6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7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8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8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8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8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0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31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2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32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32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" name="Google Shape;62;p32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63" name="Google Shape;63;p32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32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32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" name="Google Shape;66;p32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7" name="Google Shape;67;p32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32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34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34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6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6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6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658525" y="2746375"/>
            <a:ext cx="6180600" cy="996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-RU" sz="3200"/>
              <a:t>ПРАВА И ОТВЕТСТВЕННОСТЬ НЕСОВЕРШЕННОЛЕТНИХ</a:t>
            </a:r>
            <a:endParaRPr b="1" sz="320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658525" y="3742687"/>
            <a:ext cx="5734200" cy="34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16672" y="741530"/>
            <a:ext cx="784189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62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ÐÐ°ÑÑÐ¸Ð½ÐºÐ¸ Ð¿Ð¾ Ð·Ð°Ð¿ÑÐ¾ÑÑ &quot;Ð·Ð°ÐºÐ¾Ð½ Ð¾ Ð¿ÑÐ°Ð²Ð°Ñ ÑÐµÐ±ÐµÐ½ÐºÐ° d ,tkfhecb&quot;"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10410" r="7276" t="0"/>
          <a:stretch/>
        </p:blipFill>
        <p:spPr>
          <a:xfrm>
            <a:off x="6975312" y="1310656"/>
            <a:ext cx="5216688" cy="420860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0"/>
          <p:cNvGrpSpPr/>
          <p:nvPr/>
        </p:nvGrpSpPr>
        <p:grpSpPr>
          <a:xfrm>
            <a:off x="1104900" y="5374257"/>
            <a:ext cx="9980681" cy="1302215"/>
            <a:chOff x="1846693" y="174336"/>
            <a:chExt cx="6287295" cy="731768"/>
          </a:xfrm>
        </p:grpSpPr>
        <p:sp>
          <p:nvSpPr>
            <p:cNvPr id="234" name="Google Shape;234;p10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Согласно закону «О правах ребёнка» ребёнок в возрасте 14 лет и старше имеет право на полу- чение юридической помощи для осуществления и защиты своих прав и свобод, в том числе право пользоваться в любой момент помощью адвокатов и других своих представителей в суде, иных государственных органах, других организациях и в отношениях с должностными лицами и гражданами без согласия родителей или лиц, их заменяющих.</a:t>
              </a:r>
              <a:endParaRPr/>
            </a:p>
          </p:txBody>
        </p:sp>
      </p:grpSp>
      <p:pic>
        <p:nvPicPr>
          <p:cNvPr descr="ÐÐ°ÑÑÐ¸Ð½ÐºÐ¸ Ð¿Ð¾ Ð·Ð°Ð¿ÑÐ¾ÑÑ &quot;Ð·Ð°ÐºÐ¾Ð½ Ð¾ Ð¿ÑÐ°Ð²Ð°Ñ ÑÐµÐ±ÐµÐ½ÐºÐ° d ,tkfhecb&quot;" id="236" name="Google Shape;2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4371" y="1506726"/>
            <a:ext cx="5321738" cy="35339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7" name="Google Shape;237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ребенка в Республике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1"/>
          <p:cNvGrpSpPr/>
          <p:nvPr/>
        </p:nvGrpSpPr>
        <p:grpSpPr>
          <a:xfrm>
            <a:off x="1107481" y="1583654"/>
            <a:ext cx="9975518" cy="3983989"/>
            <a:chOff x="2581" y="108537"/>
            <a:chExt cx="9975518" cy="3983989"/>
          </a:xfrm>
        </p:grpSpPr>
        <p:sp>
          <p:nvSpPr>
            <p:cNvPr id="244" name="Google Shape;244;p11"/>
            <p:cNvSpPr/>
            <p:nvPr/>
          </p:nvSpPr>
          <p:spPr>
            <a:xfrm>
              <a:off x="2581" y="108537"/>
              <a:ext cx="9153371" cy="6639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 txBox="1"/>
            <p:nvPr/>
          </p:nvSpPr>
          <p:spPr>
            <a:xfrm>
              <a:off x="22029" y="127985"/>
              <a:ext cx="9114475" cy="6251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случае нарушения своих прав ребёнок может обращаться в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917919" y="772535"/>
              <a:ext cx="915337" cy="4979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7" name="Google Shape;247;p11"/>
            <p:cNvSpPr/>
            <p:nvPr/>
          </p:nvSpPr>
          <p:spPr>
            <a:xfrm>
              <a:off x="1833256" y="938535"/>
              <a:ext cx="8144843" cy="6639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1"/>
            <p:cNvSpPr txBox="1"/>
            <p:nvPr/>
          </p:nvSpPr>
          <p:spPr>
            <a:xfrm>
              <a:off x="1852704" y="957983"/>
              <a:ext cx="8105947" cy="6251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органы опеки и попечительства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917919" y="772535"/>
              <a:ext cx="915337" cy="13279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0" name="Google Shape;250;p11"/>
            <p:cNvSpPr/>
            <p:nvPr/>
          </p:nvSpPr>
          <p:spPr>
            <a:xfrm>
              <a:off x="1833256" y="1768532"/>
              <a:ext cx="8144843" cy="6639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1"/>
            <p:cNvSpPr txBox="1"/>
            <p:nvPr/>
          </p:nvSpPr>
          <p:spPr>
            <a:xfrm>
              <a:off x="1852704" y="1787980"/>
              <a:ext cx="8105947" cy="6251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прокуратуру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917919" y="772535"/>
              <a:ext cx="915337" cy="21579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3" name="Google Shape;253;p11"/>
            <p:cNvSpPr/>
            <p:nvPr/>
          </p:nvSpPr>
          <p:spPr>
            <a:xfrm>
              <a:off x="1833256" y="2598530"/>
              <a:ext cx="8144843" cy="6639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1"/>
            <p:cNvSpPr txBox="1"/>
            <p:nvPr/>
          </p:nvSpPr>
          <p:spPr>
            <a:xfrm>
              <a:off x="1852704" y="2617978"/>
              <a:ext cx="8105947" cy="6251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суд (с 14 лет)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917919" y="772535"/>
              <a:ext cx="915337" cy="29879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11"/>
            <p:cNvSpPr/>
            <p:nvPr/>
          </p:nvSpPr>
          <p:spPr>
            <a:xfrm>
              <a:off x="1833256" y="3428528"/>
              <a:ext cx="8144843" cy="6639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1"/>
            <p:cNvSpPr txBox="1"/>
            <p:nvPr/>
          </p:nvSpPr>
          <p:spPr>
            <a:xfrm>
              <a:off x="1852704" y="3447976"/>
              <a:ext cx="8105947" cy="6251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может осуществлять защиту прав и интересов через своих законных пред- ставителей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58" name="Google Shape;258;p11"/>
          <p:cNvGrpSpPr/>
          <p:nvPr/>
        </p:nvGrpSpPr>
        <p:grpSpPr>
          <a:xfrm>
            <a:off x="1104901" y="5883333"/>
            <a:ext cx="9980682" cy="663998"/>
            <a:chOff x="1833256" y="3428528"/>
            <a:chExt cx="8144843" cy="663998"/>
          </a:xfrm>
        </p:grpSpPr>
        <p:sp>
          <p:nvSpPr>
            <p:cNvPr id="259" name="Google Shape;259;p11"/>
            <p:cNvSpPr/>
            <p:nvPr/>
          </p:nvSpPr>
          <p:spPr>
            <a:xfrm>
              <a:off x="1833256" y="3428528"/>
              <a:ext cx="8144843" cy="66399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1"/>
            <p:cNvSpPr txBox="1"/>
            <p:nvPr/>
          </p:nvSpPr>
          <p:spPr>
            <a:xfrm>
              <a:off x="1852704" y="3447976"/>
              <a:ext cx="8105947" cy="6251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Республике Беларусь работает Национальная комиссия по правам ребёнка.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61" name="Google Shape;261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ребенка в Республике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2"/>
          <p:cNvGrpSpPr/>
          <p:nvPr/>
        </p:nvGrpSpPr>
        <p:grpSpPr>
          <a:xfrm>
            <a:off x="1107472" y="1498190"/>
            <a:ext cx="9975536" cy="5034810"/>
            <a:chOff x="2572" y="66206"/>
            <a:chExt cx="9975536" cy="5034810"/>
          </a:xfrm>
        </p:grpSpPr>
        <p:sp>
          <p:nvSpPr>
            <p:cNvPr id="268" name="Google Shape;268;p12"/>
            <p:cNvSpPr/>
            <p:nvPr/>
          </p:nvSpPr>
          <p:spPr>
            <a:xfrm>
              <a:off x="2572" y="66206"/>
              <a:ext cx="6438696" cy="69445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22912" y="86546"/>
              <a:ext cx="6398016" cy="6537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Ребёнок обязан: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646442" y="760662"/>
              <a:ext cx="643869" cy="5208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1" name="Google Shape;271;p12"/>
            <p:cNvSpPr/>
            <p:nvPr/>
          </p:nvSpPr>
          <p:spPr>
            <a:xfrm>
              <a:off x="1290312" y="934276"/>
              <a:ext cx="8687796" cy="6944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2"/>
            <p:cNvSpPr txBox="1"/>
            <p:nvPr/>
          </p:nvSpPr>
          <p:spPr>
            <a:xfrm>
              <a:off x="1310652" y="954616"/>
              <a:ext cx="8647116" cy="6537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соблюдать законы государства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646442" y="760662"/>
              <a:ext cx="643869" cy="13889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4" name="Google Shape;274;p12"/>
            <p:cNvSpPr/>
            <p:nvPr/>
          </p:nvSpPr>
          <p:spPr>
            <a:xfrm>
              <a:off x="1290312" y="1802347"/>
              <a:ext cx="8687796" cy="6944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2"/>
            <p:cNvSpPr txBox="1"/>
            <p:nvPr/>
          </p:nvSpPr>
          <p:spPr>
            <a:xfrm>
              <a:off x="1310652" y="1822687"/>
              <a:ext cx="8647116" cy="6537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заботиться о родителях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646442" y="760662"/>
              <a:ext cx="643869" cy="22569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7" name="Google Shape;277;p12"/>
            <p:cNvSpPr/>
            <p:nvPr/>
          </p:nvSpPr>
          <p:spPr>
            <a:xfrm>
              <a:off x="1290312" y="2670418"/>
              <a:ext cx="8687796" cy="6944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2"/>
            <p:cNvSpPr txBox="1"/>
            <p:nvPr/>
          </p:nvSpPr>
          <p:spPr>
            <a:xfrm>
              <a:off x="1310652" y="2690758"/>
              <a:ext cx="8647116" cy="6537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уважать права и интересы других граждан, традиции и культурные ценности бе- лорусского народа, других наций и народностей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646442" y="760662"/>
              <a:ext cx="643869" cy="31250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12"/>
            <p:cNvSpPr/>
            <p:nvPr/>
          </p:nvSpPr>
          <p:spPr>
            <a:xfrm>
              <a:off x="1290312" y="3538489"/>
              <a:ext cx="8687796" cy="6944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1310652" y="3558829"/>
              <a:ext cx="8647116" cy="6537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овладевать знаниями и готовиться к самостоятельной трудовой деятельности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646442" y="760662"/>
              <a:ext cx="643869" cy="39931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12"/>
            <p:cNvSpPr/>
            <p:nvPr/>
          </p:nvSpPr>
          <p:spPr>
            <a:xfrm>
              <a:off x="1290312" y="4406560"/>
              <a:ext cx="8687796" cy="6944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2"/>
            <p:cNvSpPr txBox="1"/>
            <p:nvPr/>
          </p:nvSpPr>
          <p:spPr>
            <a:xfrm>
              <a:off x="1310652" y="4426900"/>
              <a:ext cx="8647116" cy="6537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бережно относиться к окружающей среде, всем видам собственности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ребенка в Республике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2" name="Google Shape;292;p13"/>
          <p:cNvGrpSpPr/>
          <p:nvPr/>
        </p:nvGrpSpPr>
        <p:grpSpPr>
          <a:xfrm>
            <a:off x="1105015" y="1444790"/>
            <a:ext cx="9980451" cy="5124358"/>
            <a:chOff x="115" y="38684"/>
            <a:chExt cx="9980451" cy="5124358"/>
          </a:xfrm>
        </p:grpSpPr>
        <p:sp>
          <p:nvSpPr>
            <p:cNvPr id="293" name="Google Shape;293;p13"/>
            <p:cNvSpPr/>
            <p:nvPr/>
          </p:nvSpPr>
          <p:spPr>
            <a:xfrm>
              <a:off x="115" y="38684"/>
              <a:ext cx="3231642" cy="85405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 txBox="1"/>
            <p:nvPr/>
          </p:nvSpPr>
          <p:spPr>
            <a:xfrm>
              <a:off x="25130" y="63699"/>
              <a:ext cx="3181612" cy="804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Правоспособность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3279" y="892744"/>
              <a:ext cx="323164" cy="6405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6" name="Google Shape;296;p13"/>
            <p:cNvSpPr/>
            <p:nvPr/>
          </p:nvSpPr>
          <p:spPr>
            <a:xfrm>
              <a:off x="646444" y="1106259"/>
              <a:ext cx="4453546" cy="8540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671459" y="1131274"/>
              <a:ext cx="4403516" cy="804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способность человека быть носителем прав и обязанностей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323279" y="892744"/>
              <a:ext cx="323164" cy="17081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9" name="Google Shape;299;p13"/>
            <p:cNvSpPr/>
            <p:nvPr/>
          </p:nvSpPr>
          <p:spPr>
            <a:xfrm>
              <a:off x="646444" y="2173834"/>
              <a:ext cx="4453546" cy="8540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3"/>
            <p:cNvSpPr txBox="1"/>
            <p:nvPr/>
          </p:nvSpPr>
          <p:spPr>
            <a:xfrm>
              <a:off x="671459" y="2198849"/>
              <a:ext cx="4403516" cy="804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возникает в момент рождения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880691" y="38684"/>
              <a:ext cx="3231642" cy="85405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4905706" y="63699"/>
              <a:ext cx="3181612" cy="804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Дееспособность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5203855" y="892744"/>
              <a:ext cx="323164" cy="6405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4" name="Google Shape;304;p13"/>
            <p:cNvSpPr/>
            <p:nvPr/>
          </p:nvSpPr>
          <p:spPr>
            <a:xfrm>
              <a:off x="5527020" y="1106259"/>
              <a:ext cx="4453546" cy="8540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3"/>
            <p:cNvSpPr txBox="1"/>
            <p:nvPr/>
          </p:nvSpPr>
          <p:spPr>
            <a:xfrm>
              <a:off x="5552035" y="1131274"/>
              <a:ext cx="4403516" cy="804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способность человека своими действия- ми приобретать и осуществлять права и исполнять обязанности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5203855" y="892744"/>
              <a:ext cx="323164" cy="17081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7" name="Google Shape;307;p13"/>
            <p:cNvSpPr/>
            <p:nvPr/>
          </p:nvSpPr>
          <p:spPr>
            <a:xfrm>
              <a:off x="5527020" y="2173834"/>
              <a:ext cx="4453546" cy="8540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3"/>
            <p:cNvSpPr txBox="1"/>
            <p:nvPr/>
          </p:nvSpPr>
          <p:spPr>
            <a:xfrm>
              <a:off x="5552035" y="2198849"/>
              <a:ext cx="4403516" cy="804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связана со способностью лично совер- шать различные юридические действия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5203855" y="892744"/>
              <a:ext cx="323164" cy="27756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13"/>
            <p:cNvSpPr/>
            <p:nvPr/>
          </p:nvSpPr>
          <p:spPr>
            <a:xfrm>
              <a:off x="5527020" y="3241408"/>
              <a:ext cx="4453546" cy="8540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3"/>
            <p:cNvSpPr txBox="1"/>
            <p:nvPr/>
          </p:nvSpPr>
          <p:spPr>
            <a:xfrm>
              <a:off x="5552035" y="3266423"/>
              <a:ext cx="4403516" cy="804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связана с совершением осознанных це- ленаправленных действий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5203855" y="892744"/>
              <a:ext cx="323164" cy="38432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13"/>
            <p:cNvSpPr/>
            <p:nvPr/>
          </p:nvSpPr>
          <p:spPr>
            <a:xfrm>
              <a:off x="5527020" y="4308983"/>
              <a:ext cx="4453546" cy="8540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3"/>
            <p:cNvSpPr txBox="1"/>
            <p:nvPr/>
          </p:nvSpPr>
          <p:spPr>
            <a:xfrm>
              <a:off x="5552035" y="4333998"/>
              <a:ext cx="4403516" cy="804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полном объёме возникает по достиже- нии 18 лет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4"/>
          <p:cNvGrpSpPr/>
          <p:nvPr/>
        </p:nvGrpSpPr>
        <p:grpSpPr>
          <a:xfrm>
            <a:off x="1104900" y="5831457"/>
            <a:ext cx="9980681" cy="845015"/>
            <a:chOff x="1846693" y="174336"/>
            <a:chExt cx="6287295" cy="731768"/>
          </a:xfrm>
        </p:grpSpPr>
        <p:sp>
          <p:nvSpPr>
            <p:cNvPr id="321" name="Google Shape;321;p14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общему правилу сделки за малолетних совершают от их имени только законные предста- вители - родители, усыновители или опекуны. Они же несут имущественную ответственность за эти сделки. </a:t>
              </a:r>
              <a:endParaRPr/>
            </a:p>
          </p:txBody>
        </p:sp>
      </p:grpSp>
      <p:sp>
        <p:nvSpPr>
          <p:cNvPr id="323" name="Google Shape;323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4" name="Google Shape;32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950" y="1391412"/>
            <a:ext cx="10476206" cy="4353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Google Shape;330;p15"/>
          <p:cNvGraphicFramePr/>
          <p:nvPr/>
        </p:nvGraphicFramePr>
        <p:xfrm>
          <a:off x="1104897" y="127726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{0AEFEA5B-5B57-469E-AB4E-636B8772838F}</a:tableStyleId>
              </a:tblPr>
              <a:tblGrid>
                <a:gridCol w="2466450"/>
                <a:gridCol w="7514250"/>
              </a:tblGrid>
              <a:tr h="6765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Сделки, которые вправе совершать самостоятельно несовершеннолетние в возрасте до 14 лет (малолетние)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676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Мелкие бытовые сделки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Сделки, направленные на удовлетворение обычных потребностей: приобретение продуктов питания, тетрадей, канцелярских принад- лежностей, билетов в кино, ремонт одежды или обуви, изготовление дубликатов ключей, оплата катания на аттракционе в парке развле- чений и т. п. (как правило, речь идёт об относительно небольшой сто- имости приобретаемых вещей или оплачиваемых услуг)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4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Сделки, направлен- ные на безвозмезд- ное получение выгод, не требующие нота- риального удостове- рения либо государс- твенной регистрации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Получение в дар какого-либо имущества (вещей или денег), времен- ное безвозмездное пользование имуществом (например, библиотеч- ным фондом), другие случаи безвозмездного получения выгоды (вы- игрыш по лотерейному билету, приобретённому малолетним самос- тоятельно или подаренному ему кем-то)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331" name="Google Shape;331;p15"/>
          <p:cNvGrpSpPr/>
          <p:nvPr/>
        </p:nvGrpSpPr>
        <p:grpSpPr>
          <a:xfrm>
            <a:off x="1104900" y="5831457"/>
            <a:ext cx="9980681" cy="845015"/>
            <a:chOff x="1846693" y="174336"/>
            <a:chExt cx="6287295" cy="731768"/>
          </a:xfrm>
        </p:grpSpPr>
        <p:sp>
          <p:nvSpPr>
            <p:cNvPr id="332" name="Google Shape;332;p15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5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Малолетний не может самостоятельно получить в дар имущество, которое должно быть заре- гистрировано (квартиру, автомобиль и т.п.). Если ему дарят такое имущество, то совершать сделку (принимать дар) будут законные представители.</a:t>
              </a:r>
              <a:endParaRPr/>
            </a:p>
          </p:txBody>
        </p:sp>
      </p:grpSp>
      <p:sp>
        <p:nvSpPr>
          <p:cNvPr id="334" name="Google Shape;334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6"/>
          <p:cNvGrpSpPr/>
          <p:nvPr/>
        </p:nvGrpSpPr>
        <p:grpSpPr>
          <a:xfrm>
            <a:off x="1104900" y="5960853"/>
            <a:ext cx="9980681" cy="715619"/>
            <a:chOff x="1846693" y="174336"/>
            <a:chExt cx="6287295" cy="731768"/>
          </a:xfrm>
        </p:grpSpPr>
        <p:sp>
          <p:nvSpPr>
            <p:cNvPr id="341" name="Google Shape;341;p16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6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Несовершеннолетние в возрасте от 14 до 18 лет уже совершают сделки сами, но с письменного согласия своих законных представителей - родителей, усыновителей или попечителей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grpSp>
        <p:nvGrpSpPr>
          <p:cNvPr id="343" name="Google Shape;343;p16"/>
          <p:cNvGrpSpPr/>
          <p:nvPr/>
        </p:nvGrpSpPr>
        <p:grpSpPr>
          <a:xfrm>
            <a:off x="1107472" y="1461060"/>
            <a:ext cx="9975536" cy="4332694"/>
            <a:chOff x="2572" y="29075"/>
            <a:chExt cx="9975536" cy="4332694"/>
          </a:xfrm>
        </p:grpSpPr>
        <p:sp>
          <p:nvSpPr>
            <p:cNvPr id="344" name="Google Shape;344;p16"/>
            <p:cNvSpPr/>
            <p:nvPr/>
          </p:nvSpPr>
          <p:spPr>
            <a:xfrm>
              <a:off x="2572" y="29075"/>
              <a:ext cx="6438696" cy="69445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6"/>
            <p:cNvSpPr txBox="1"/>
            <p:nvPr/>
          </p:nvSpPr>
          <p:spPr>
            <a:xfrm>
              <a:off x="22912" y="49415"/>
              <a:ext cx="6398016" cy="6537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Сделки, которые могут совершать самостоятельно несовершеннолетние в возрасте от 14 до 18 лет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646442" y="723532"/>
              <a:ext cx="643869" cy="5208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7" name="Google Shape;347;p16"/>
            <p:cNvSpPr/>
            <p:nvPr/>
          </p:nvSpPr>
          <p:spPr>
            <a:xfrm>
              <a:off x="1290312" y="897146"/>
              <a:ext cx="8687796" cy="6944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6"/>
            <p:cNvSpPr txBox="1"/>
            <p:nvPr/>
          </p:nvSpPr>
          <p:spPr>
            <a:xfrm>
              <a:off x="1310652" y="917486"/>
              <a:ext cx="8647116" cy="6537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сделки, которые могут самостоятельно совершать малолетние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646442" y="723532"/>
              <a:ext cx="643869" cy="13889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0" name="Google Shape;350;p16"/>
            <p:cNvSpPr/>
            <p:nvPr/>
          </p:nvSpPr>
          <p:spPr>
            <a:xfrm>
              <a:off x="1290312" y="1765217"/>
              <a:ext cx="8687796" cy="6944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6"/>
            <p:cNvSpPr txBox="1"/>
            <p:nvPr/>
          </p:nvSpPr>
          <p:spPr>
            <a:xfrm>
              <a:off x="1310652" y="1785557"/>
              <a:ext cx="8647116" cy="6537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распоряжаться своими заработком, стипендией и иными собственными доходами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646442" y="723532"/>
              <a:ext cx="643869" cy="23399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3" name="Google Shape;353;p16"/>
            <p:cNvSpPr/>
            <p:nvPr/>
          </p:nvSpPr>
          <p:spPr>
            <a:xfrm>
              <a:off x="1290312" y="2633288"/>
              <a:ext cx="8687796" cy="86041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6"/>
            <p:cNvSpPr txBox="1"/>
            <p:nvPr/>
          </p:nvSpPr>
          <p:spPr>
            <a:xfrm>
              <a:off x="1315513" y="2658489"/>
              <a:ext cx="8637394" cy="8100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осуществлять права автора произведения науки, литературы или искусства, изо- бретения или иного охраняемого законодательством результата своей интеллек- туальной деятельности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646442" y="723532"/>
              <a:ext cx="643869" cy="32910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6" name="Google Shape;356;p16"/>
            <p:cNvSpPr/>
            <p:nvPr/>
          </p:nvSpPr>
          <p:spPr>
            <a:xfrm>
              <a:off x="1290312" y="3667313"/>
              <a:ext cx="8687796" cy="6944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1310652" y="3687653"/>
              <a:ext cx="8647116" cy="6537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вносить денежные средства в банки или небанковские кредитно-финансовые ор- ганизации и распоряжаться ими в соответствии с законодательством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8" name="Google Shape;358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17"/>
          <p:cNvGrpSpPr/>
          <p:nvPr/>
        </p:nvGrpSpPr>
        <p:grpSpPr>
          <a:xfrm>
            <a:off x="1106414" y="1656266"/>
            <a:ext cx="9977653" cy="4830803"/>
            <a:chOff x="1514" y="163896"/>
            <a:chExt cx="9977653" cy="4830803"/>
          </a:xfrm>
        </p:grpSpPr>
        <p:sp>
          <p:nvSpPr>
            <p:cNvPr id="365" name="Google Shape;365;p17"/>
            <p:cNvSpPr/>
            <p:nvPr/>
          </p:nvSpPr>
          <p:spPr>
            <a:xfrm>
              <a:off x="7590466" y="2453385"/>
              <a:ext cx="91440" cy="6057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6" name="Google Shape;366;p17"/>
            <p:cNvSpPr/>
            <p:nvPr/>
          </p:nvSpPr>
          <p:spPr>
            <a:xfrm>
              <a:off x="4990341" y="961340"/>
              <a:ext cx="2645845" cy="6057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7" name="Google Shape;367;p17"/>
            <p:cNvSpPr/>
            <p:nvPr/>
          </p:nvSpPr>
          <p:spPr>
            <a:xfrm>
              <a:off x="2298775" y="2453385"/>
              <a:ext cx="91440" cy="6057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8" name="Google Shape;368;p17"/>
            <p:cNvSpPr/>
            <p:nvPr/>
          </p:nvSpPr>
          <p:spPr>
            <a:xfrm>
              <a:off x="2344495" y="961340"/>
              <a:ext cx="2645845" cy="60573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9" name="Google Shape;369;p17"/>
            <p:cNvSpPr/>
            <p:nvPr/>
          </p:nvSpPr>
          <p:spPr>
            <a:xfrm>
              <a:off x="1229705" y="163896"/>
              <a:ext cx="7521271" cy="79744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7"/>
            <p:cNvSpPr txBox="1"/>
            <p:nvPr/>
          </p:nvSpPr>
          <p:spPr>
            <a:xfrm>
              <a:off x="1229705" y="163896"/>
              <a:ext cx="7521271" cy="7974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Имущественная ответственность по сделкам, совершённым несовершеннолетними в возрасте от 14 до 18 лет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1514" y="1567071"/>
              <a:ext cx="4685961" cy="88631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7"/>
            <p:cNvSpPr txBox="1"/>
            <p:nvPr/>
          </p:nvSpPr>
          <p:spPr>
            <a:xfrm>
              <a:off x="1514" y="1567071"/>
              <a:ext cx="4685961" cy="8863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сделки, совершённые самостоятельно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1514" y="3059116"/>
              <a:ext cx="4685961" cy="193558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7"/>
            <p:cNvSpPr txBox="1"/>
            <p:nvPr/>
          </p:nvSpPr>
          <p:spPr>
            <a:xfrm>
              <a:off x="1514" y="3059116"/>
              <a:ext cx="4685961" cy="19355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имущественную ответственность несёт несовершеннолетний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5293206" y="1567071"/>
              <a:ext cx="4685961" cy="88631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 txBox="1"/>
            <p:nvPr/>
          </p:nvSpPr>
          <p:spPr>
            <a:xfrm>
              <a:off x="5293206" y="1567071"/>
              <a:ext cx="4685961" cy="8863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сделки, совершённые с письменного согласия родителей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5293206" y="3059116"/>
              <a:ext cx="4685961" cy="193558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7"/>
            <p:cNvSpPr txBox="1"/>
            <p:nvPr/>
          </p:nvSpPr>
          <p:spPr>
            <a:xfrm>
              <a:off x="5293206" y="3059116"/>
              <a:ext cx="4685961" cy="19355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имущественную ответственность несёт  несовершеннолетний, а если его имущества не хватает, тогда дополнительную ответственность несёт лицо, давшее письменное согласие на совершение соответствующей сделки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79" name="Google Shape;379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" name="Google Shape;385;p18"/>
          <p:cNvGraphicFramePr/>
          <p:nvPr/>
        </p:nvGraphicFramePr>
        <p:xfrm>
          <a:off x="741872" y="144428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{0AEFEA5B-5B57-469E-AB4E-636B8772838F}</a:tableStyleId>
              </a:tblPr>
              <a:tblGrid>
                <a:gridCol w="1940950"/>
                <a:gridCol w="4647950"/>
                <a:gridCol w="4133725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Особенности трудоустройства несовершеннолетних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3A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 14 до 16 лет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3A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 16 до 18 лет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3AE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Заключение трудового дого- вора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 письменного согласия одного из родите- лей (усыновителей, попечителей)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Самостоятельно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Дополнитель- ные гарантии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Запрещается привлекать к труду на тяжёлых работах и на работах с вредными и (или)  опасными условиями, на подземных и горных работах, к ночным и сверх- урочным работам, работам в государственные праздники и праздничные дни, ра- ботам в выходные дни. Запрещён подъём и перемещение вручную тяжестей, пре- вышающих установленные для них предельные нормы.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Рабочее время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 более 23 часов в неделю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 более 35 часов в неделю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Учащиеся, получающие общее среднее, профессионально-техническое, среднее специальное образование и работающие в течение учебного года в свободное от учёбы время, могут работать не более половины максимальной продолжитель- ности рабочего времени для своего возраста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Трудовой отпуск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Предоставляются в летнее время или, по их желанию, в любое другое время года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386" name="Google Shape;386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9"/>
          <p:cNvGrpSpPr/>
          <p:nvPr/>
        </p:nvGrpSpPr>
        <p:grpSpPr>
          <a:xfrm>
            <a:off x="1106848" y="1959638"/>
            <a:ext cx="9976784" cy="4189553"/>
            <a:chOff x="1948" y="570785"/>
            <a:chExt cx="9976784" cy="4189553"/>
          </a:xfrm>
        </p:grpSpPr>
        <p:sp>
          <p:nvSpPr>
            <p:cNvPr id="393" name="Google Shape;393;p19"/>
            <p:cNvSpPr/>
            <p:nvPr/>
          </p:nvSpPr>
          <p:spPr>
            <a:xfrm>
              <a:off x="8384789" y="3629318"/>
              <a:ext cx="91440" cy="33452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4" name="Google Shape;394;p19"/>
            <p:cNvSpPr/>
            <p:nvPr/>
          </p:nvSpPr>
          <p:spPr>
            <a:xfrm>
              <a:off x="6715023" y="2498298"/>
              <a:ext cx="1715486" cy="3345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5" name="Google Shape;395;p19"/>
            <p:cNvSpPr/>
            <p:nvPr/>
          </p:nvSpPr>
          <p:spPr>
            <a:xfrm>
              <a:off x="4953816" y="3629318"/>
              <a:ext cx="91440" cy="33452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6" name="Google Shape;396;p19"/>
            <p:cNvSpPr/>
            <p:nvPr/>
          </p:nvSpPr>
          <p:spPr>
            <a:xfrm>
              <a:off x="4999536" y="2498298"/>
              <a:ext cx="1715486" cy="33452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7" name="Google Shape;397;p19"/>
            <p:cNvSpPr/>
            <p:nvPr/>
          </p:nvSpPr>
          <p:spPr>
            <a:xfrm>
              <a:off x="4421577" y="1367278"/>
              <a:ext cx="2293445" cy="3345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8" name="Google Shape;398;p19"/>
            <p:cNvSpPr/>
            <p:nvPr/>
          </p:nvSpPr>
          <p:spPr>
            <a:xfrm>
              <a:off x="2128131" y="1367278"/>
              <a:ext cx="2293445" cy="33452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9" name="Google Shape;399;p19"/>
            <p:cNvSpPr/>
            <p:nvPr/>
          </p:nvSpPr>
          <p:spPr>
            <a:xfrm>
              <a:off x="1597682" y="570785"/>
              <a:ext cx="5647788" cy="7964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9"/>
            <p:cNvSpPr txBox="1"/>
            <p:nvPr/>
          </p:nvSpPr>
          <p:spPr>
            <a:xfrm>
              <a:off x="1597682" y="570785"/>
              <a:ext cx="5647788" cy="7964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Брачный возраст в Республике Беларусь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1948" y="1701805"/>
              <a:ext cx="4252364" cy="7964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9"/>
            <p:cNvSpPr txBox="1"/>
            <p:nvPr/>
          </p:nvSpPr>
          <p:spPr>
            <a:xfrm>
              <a:off x="1948" y="1701805"/>
              <a:ext cx="4252364" cy="7964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 18 лет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4588840" y="1701805"/>
              <a:ext cx="4252364" cy="7964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9"/>
            <p:cNvSpPr txBox="1"/>
            <p:nvPr/>
          </p:nvSpPr>
          <p:spPr>
            <a:xfrm>
              <a:off x="4588840" y="1701805"/>
              <a:ext cx="4252364" cy="7964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исключительных случаях может быть снижен, но не более чем на 3 года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3451313" y="2832825"/>
              <a:ext cx="3096446" cy="7964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9"/>
            <p:cNvSpPr txBox="1"/>
            <p:nvPr/>
          </p:nvSpPr>
          <p:spPr>
            <a:xfrm>
              <a:off x="3451313" y="2832825"/>
              <a:ext cx="3096446" cy="7964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беременность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3451313" y="3963845"/>
              <a:ext cx="3096446" cy="7964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9"/>
            <p:cNvSpPr txBox="1"/>
            <p:nvPr/>
          </p:nvSpPr>
          <p:spPr>
            <a:xfrm>
              <a:off x="3451313" y="3963845"/>
              <a:ext cx="3096446" cy="796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6882286" y="2832825"/>
              <a:ext cx="3096446" cy="7964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9"/>
            <p:cNvSpPr txBox="1"/>
            <p:nvPr/>
          </p:nvSpPr>
          <p:spPr>
            <a:xfrm>
              <a:off x="6882286" y="2832825"/>
              <a:ext cx="3096446" cy="7964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рождение ребёнка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6882286" y="3963845"/>
              <a:ext cx="3096446" cy="7964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9"/>
            <p:cNvSpPr txBox="1"/>
            <p:nvPr/>
          </p:nvSpPr>
          <p:spPr>
            <a:xfrm>
              <a:off x="6882286" y="3963845"/>
              <a:ext cx="3096446" cy="796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19"/>
          <p:cNvGrpSpPr/>
          <p:nvPr/>
        </p:nvGrpSpPr>
        <p:grpSpPr>
          <a:xfrm>
            <a:off x="4547018" y="5305245"/>
            <a:ext cx="6538564" cy="868387"/>
            <a:chOff x="3451313" y="3963845"/>
            <a:chExt cx="3096446" cy="796493"/>
          </a:xfrm>
        </p:grpSpPr>
        <p:sp>
          <p:nvSpPr>
            <p:cNvPr id="414" name="Google Shape;414;p19"/>
            <p:cNvSpPr/>
            <p:nvPr/>
          </p:nvSpPr>
          <p:spPr>
            <a:xfrm>
              <a:off x="3451313" y="3963845"/>
              <a:ext cx="3096446" cy="7964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9"/>
            <p:cNvSpPr txBox="1"/>
            <p:nvPr/>
          </p:nvSpPr>
          <p:spPr>
            <a:xfrm>
              <a:off x="3451313" y="3963845"/>
              <a:ext cx="3096446" cy="79649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согласие родителей, усыновителей, попечителей не требуется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16" name="Google Shape;416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Программа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Основные правовые документы в области защиты прав ребенка.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Права ребенка в Республике Беларусь.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несовершеннолетних в Республике Беларусь.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0"/>
          <p:cNvGrpSpPr/>
          <p:nvPr/>
        </p:nvGrpSpPr>
        <p:grpSpPr>
          <a:xfrm>
            <a:off x="1413342" y="1406621"/>
            <a:ext cx="9363796" cy="5269707"/>
            <a:chOff x="308442" y="515"/>
            <a:chExt cx="9363796" cy="5269707"/>
          </a:xfrm>
        </p:grpSpPr>
        <p:sp>
          <p:nvSpPr>
            <p:cNvPr id="423" name="Google Shape;423;p20"/>
            <p:cNvSpPr/>
            <p:nvPr/>
          </p:nvSpPr>
          <p:spPr>
            <a:xfrm>
              <a:off x="7368402" y="4150015"/>
              <a:ext cx="91440" cy="3313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4" name="Google Shape;424;p20"/>
            <p:cNvSpPr/>
            <p:nvPr/>
          </p:nvSpPr>
          <p:spPr>
            <a:xfrm>
              <a:off x="7368402" y="3029808"/>
              <a:ext cx="91440" cy="3313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5" name="Google Shape;425;p20"/>
            <p:cNvSpPr/>
            <p:nvPr/>
          </p:nvSpPr>
          <p:spPr>
            <a:xfrm>
              <a:off x="7368402" y="1909601"/>
              <a:ext cx="91440" cy="3313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6" name="Google Shape;426;p20"/>
            <p:cNvSpPr/>
            <p:nvPr/>
          </p:nvSpPr>
          <p:spPr>
            <a:xfrm>
              <a:off x="4990341" y="789394"/>
              <a:ext cx="2423781" cy="3313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7" name="Google Shape;427;p20"/>
            <p:cNvSpPr/>
            <p:nvPr/>
          </p:nvSpPr>
          <p:spPr>
            <a:xfrm>
              <a:off x="2520839" y="4150015"/>
              <a:ext cx="91440" cy="3313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8" name="Google Shape;428;p20"/>
            <p:cNvSpPr/>
            <p:nvPr/>
          </p:nvSpPr>
          <p:spPr>
            <a:xfrm>
              <a:off x="2520839" y="3029808"/>
              <a:ext cx="91440" cy="3313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9" name="Google Shape;429;p20"/>
            <p:cNvSpPr/>
            <p:nvPr/>
          </p:nvSpPr>
          <p:spPr>
            <a:xfrm>
              <a:off x="2520839" y="1909601"/>
              <a:ext cx="91440" cy="3313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0" name="Google Shape;430;p20"/>
            <p:cNvSpPr/>
            <p:nvPr/>
          </p:nvSpPr>
          <p:spPr>
            <a:xfrm>
              <a:off x="2566559" y="789394"/>
              <a:ext cx="2423781" cy="3313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1" name="Google Shape;431;p20"/>
            <p:cNvSpPr/>
            <p:nvPr/>
          </p:nvSpPr>
          <p:spPr>
            <a:xfrm>
              <a:off x="2045095" y="515"/>
              <a:ext cx="5890491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0"/>
            <p:cNvSpPr txBox="1"/>
            <p:nvPr/>
          </p:nvSpPr>
          <p:spPr>
            <a:xfrm>
              <a:off x="2045095" y="515"/>
              <a:ext cx="5890491" cy="7888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Ответственность несовершеннолетних за правонарушения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308442" y="1120723"/>
              <a:ext cx="4516233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0"/>
            <p:cNvSpPr txBox="1"/>
            <p:nvPr/>
          </p:nvSpPr>
          <p:spPr>
            <a:xfrm>
              <a:off x="308442" y="1120723"/>
              <a:ext cx="4516233" cy="7888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проступок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308442" y="2240930"/>
              <a:ext cx="4516233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0"/>
            <p:cNvSpPr txBox="1"/>
            <p:nvPr/>
          </p:nvSpPr>
          <p:spPr>
            <a:xfrm>
              <a:off x="308442" y="2240930"/>
              <a:ext cx="4516233" cy="7888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общественно вредное деяние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308442" y="3361137"/>
              <a:ext cx="4516233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0"/>
            <p:cNvSpPr txBox="1"/>
            <p:nvPr/>
          </p:nvSpPr>
          <p:spPr>
            <a:xfrm>
              <a:off x="308442" y="3361137"/>
              <a:ext cx="4516233" cy="788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308442" y="4481344"/>
              <a:ext cx="4516233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0"/>
            <p:cNvSpPr txBox="1"/>
            <p:nvPr/>
          </p:nvSpPr>
          <p:spPr>
            <a:xfrm>
              <a:off x="308442" y="4481344"/>
              <a:ext cx="4516233" cy="788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5156005" y="1120723"/>
              <a:ext cx="4516233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0"/>
            <p:cNvSpPr txBox="1"/>
            <p:nvPr/>
          </p:nvSpPr>
          <p:spPr>
            <a:xfrm>
              <a:off x="5156005" y="1120723"/>
              <a:ext cx="4516233" cy="7888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преступление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5156005" y="2240930"/>
              <a:ext cx="4516233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0"/>
            <p:cNvSpPr txBox="1"/>
            <p:nvPr/>
          </p:nvSpPr>
          <p:spPr>
            <a:xfrm>
              <a:off x="5156005" y="2240930"/>
              <a:ext cx="4516233" cy="7888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общественно опасное деяние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5156005" y="3361137"/>
              <a:ext cx="4516233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0"/>
            <p:cNvSpPr txBox="1"/>
            <p:nvPr/>
          </p:nvSpPr>
          <p:spPr>
            <a:xfrm>
              <a:off x="5156005" y="3361137"/>
              <a:ext cx="4516233" cy="788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5156005" y="4481344"/>
              <a:ext cx="4516233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0"/>
            <p:cNvSpPr txBox="1"/>
            <p:nvPr/>
          </p:nvSpPr>
          <p:spPr>
            <a:xfrm>
              <a:off x="5156005" y="4481344"/>
              <a:ext cx="4516233" cy="788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20"/>
          <p:cNvGrpSpPr/>
          <p:nvPr/>
        </p:nvGrpSpPr>
        <p:grpSpPr>
          <a:xfrm>
            <a:off x="1380226" y="4710023"/>
            <a:ext cx="9420046" cy="864578"/>
            <a:chOff x="5156005" y="3361137"/>
            <a:chExt cx="4516233" cy="788878"/>
          </a:xfrm>
        </p:grpSpPr>
        <p:sp>
          <p:nvSpPr>
            <p:cNvPr id="450" name="Google Shape;450;p20"/>
            <p:cNvSpPr/>
            <p:nvPr/>
          </p:nvSpPr>
          <p:spPr>
            <a:xfrm>
              <a:off x="5156005" y="3361137"/>
              <a:ext cx="4516233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0"/>
            <p:cNvSpPr txBox="1"/>
            <p:nvPr/>
          </p:nvSpPr>
          <p:spPr>
            <a:xfrm>
              <a:off x="5156005" y="3361137"/>
              <a:ext cx="4516233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подлежат административной или уголовной ответственности по достижении 16-летнего возраста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2" name="Google Shape;452;p20"/>
          <p:cNvGrpSpPr/>
          <p:nvPr/>
        </p:nvGrpSpPr>
        <p:grpSpPr>
          <a:xfrm>
            <a:off x="1380225" y="5822830"/>
            <a:ext cx="9420047" cy="854015"/>
            <a:chOff x="5131316" y="4481344"/>
            <a:chExt cx="4540922" cy="788878"/>
          </a:xfrm>
        </p:grpSpPr>
        <p:sp>
          <p:nvSpPr>
            <p:cNvPr id="453" name="Google Shape;453;p20"/>
            <p:cNvSpPr/>
            <p:nvPr/>
          </p:nvSpPr>
          <p:spPr>
            <a:xfrm>
              <a:off x="5156005" y="4481344"/>
              <a:ext cx="4516233" cy="78887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0"/>
            <p:cNvSpPr txBox="1"/>
            <p:nvPr/>
          </p:nvSpPr>
          <p:spPr>
            <a:xfrm>
              <a:off x="5131316" y="4481344"/>
              <a:ext cx="4540922" cy="78887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 некоторые административные проступки и уголовные преступления предусмотрена ответственность с 14-летнего возраста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55" name="Google Shape;455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1"/>
          <p:cNvSpPr/>
          <p:nvPr/>
        </p:nvSpPr>
        <p:spPr>
          <a:xfrm>
            <a:off x="1104900" y="1818218"/>
            <a:ext cx="9980682" cy="72008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Несовершеннолетние в возрасте от 14 до 16 лет, совершившее административ- ное правонарушение подлежит административной ответственности за: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умышленное причинение телесного повреждения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мелкое хищение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умышленное уничтожение либо повреждение имущества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нарушение требований пожарной безопасности в лесах или на торфяниках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жестокое обращение с животными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разжигание костров в запрещённых местах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мелкое хулиганство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нарушение правил, обеспечивающих безопасность движения на железнодорожном или го- родском электрическом транспорте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нарушение правил пользования средствами железнодорожного транспорта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2"/>
          <p:cNvSpPr/>
          <p:nvPr/>
        </p:nvSpPr>
        <p:spPr>
          <a:xfrm>
            <a:off x="1104900" y="1887229"/>
            <a:ext cx="9980682" cy="72008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Несовершеннолетние в возрасте от 14 до 16 лет, совершившее административ- ное правонарушение подлежит административной ответственности за: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нарушение правил пользования транспортным средством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нарушение правил пользования метрополитеном</a:t>
            </a:r>
            <a:endParaRPr/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нарушение требований по обеспечению сохранности грузов на транспорте</a:t>
            </a:r>
            <a:endParaRPr/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уничтожение, повреждение либо утрату историко-культурных ценностей или материаль- ных объектов, которым может быть присвоен статус историко-культурной ценности</a:t>
            </a:r>
            <a:endParaRPr/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нарушение порядка вскрытия воинских захоронений и проведения поисковых работ</a:t>
            </a:r>
            <a:endParaRPr/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незаконное действие в отношении газового, пневматического или метательного оружия</a:t>
            </a:r>
            <a:endParaRPr/>
          </a:p>
          <a:p>
            <a:pPr indent="-11430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незаконные действия в отношении холодного оружия</a:t>
            </a:r>
            <a:endParaRPr/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3"/>
          <p:cNvSpPr/>
          <p:nvPr/>
        </p:nvSpPr>
        <p:spPr>
          <a:xfrm>
            <a:off x="1104900" y="1887229"/>
            <a:ext cx="9980682" cy="72008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Несовершеннолетние в возрасте от 14 до 16 лет, совершившее уголовные прес- тупления подлежит уголовной ответственности за: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899" lvl="0" marL="608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убийство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899" lvl="0" marL="608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причинение смерти по неосторожности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899" lvl="0" marL="608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умышленное причинение тяжкого телесного повреждения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899" lvl="0" marL="608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умышленное причинение менее тяжкого телесного повреждения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899" lvl="0" marL="608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изнасилование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899" lvl="0" marL="608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насильственные действия сексуального характера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899" lvl="0" marL="608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похищение человека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899" lvl="0" marL="608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кражу</a:t>
            </a:r>
            <a:endParaRPr/>
          </a:p>
          <a:p>
            <a:pPr indent="-363538" lvl="0" marL="6302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грабёж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3538" lvl="0" marL="6302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разбой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3538" lvl="0" marL="6302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вымогательство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3538" lvl="0" marL="6302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угон автодорожного транспортного средства или маломерного водного судна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599" lvl="0" marL="608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4"/>
          <p:cNvSpPr/>
          <p:nvPr/>
        </p:nvSpPr>
        <p:spPr>
          <a:xfrm>
            <a:off x="1104900" y="1887229"/>
            <a:ext cx="9980682" cy="72008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Несовершеннолетние в возрасте от 14 до 16 лет, совершившее уголовные прес- тупления подлежит уголовной ответственности за: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468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умышленное уничтожение либо повреждение имущества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468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захват заложника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468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хищение огнестрельного оружия, боеприпасов или взрывчатых веществ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468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умышленное приведение в негодность транспортного средства или путей сообщения</a:t>
            </a:r>
            <a:endParaRPr/>
          </a:p>
          <a:p>
            <a:pPr indent="-285750" lvl="0" marL="468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хищение наркотических средств, психотропных веществ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468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хулиганство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468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заведомо ложное сообщение об опасности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468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осквернение сооружений и порчу имущества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468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побег из исправительного учреждения, исполняющего наказание в виде лишения свобо- ды, арестного дома или из-под стражи</a:t>
            </a:r>
            <a:endParaRPr/>
          </a:p>
          <a:p>
            <a:pPr indent="-171450" lvl="0" marL="468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9" lvl="0" marL="608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2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Дееспособность и ответственность несовер- шеннолетних в Республике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0" name="Google Shape;49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7998" y="1683944"/>
            <a:ext cx="3717584" cy="48899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91" name="Google Shape;491;p25"/>
          <p:cNvSpPr txBox="1"/>
          <p:nvPr>
            <p:ph idx="1" type="body"/>
          </p:nvPr>
        </p:nvSpPr>
        <p:spPr>
          <a:xfrm>
            <a:off x="1104900" y="1683945"/>
            <a:ext cx="6011126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Данилов А.Н. и др. Обществоведение: Учебное по- собие для 9 класса. / Под ред. А.Н.Данилова. – Минск: Адукацыя і выхаванне, 2019, §17.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Основные правовые документы в области защиты прав ребенка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0" name="Google Shape;140;p3"/>
          <p:cNvGrpSpPr/>
          <p:nvPr/>
        </p:nvGrpSpPr>
        <p:grpSpPr>
          <a:xfrm>
            <a:off x="1104900" y="5624423"/>
            <a:ext cx="9980681" cy="836389"/>
            <a:chOff x="1846693" y="174336"/>
            <a:chExt cx="6287295" cy="731768"/>
          </a:xfrm>
        </p:grpSpPr>
        <p:sp>
          <p:nvSpPr>
            <p:cNvPr id="141" name="Google Shape;141;p3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Первые шаги по обеспечению защиты прав детей были предприняты в Европе после Первой мировой войны. Так, 26 ноября 1924 г. международная организация Лига Наций на своей Пя- той Ассамблее в Женеве приняла Декларацию прав ребёнка.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1120455" y="1380943"/>
            <a:ext cx="9949571" cy="4130617"/>
            <a:chOff x="15554" y="717"/>
            <a:chExt cx="9949571" cy="4130617"/>
          </a:xfrm>
        </p:grpSpPr>
        <p:sp>
          <p:nvSpPr>
            <p:cNvPr id="144" name="Google Shape;144;p3"/>
            <p:cNvSpPr/>
            <p:nvPr/>
          </p:nvSpPr>
          <p:spPr>
            <a:xfrm>
              <a:off x="15554" y="717"/>
              <a:ext cx="7192263" cy="52206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30845" y="16008"/>
              <a:ext cx="7161681" cy="491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Пять принципов Декларации прав ребёнка 1924 г.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34780" y="522778"/>
              <a:ext cx="719226" cy="3915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3"/>
            <p:cNvSpPr/>
            <p:nvPr/>
          </p:nvSpPr>
          <p:spPr>
            <a:xfrm>
              <a:off x="1454007" y="653293"/>
              <a:ext cx="8511118" cy="5220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1469298" y="668584"/>
              <a:ext cx="8480536" cy="491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Ребёнку должны быть предоставлены средства, необходимые для его нормаль- ного развития, как физического, так и духовного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34780" y="522778"/>
              <a:ext cx="719226" cy="12169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0" name="Google Shape;150;p3"/>
            <p:cNvSpPr/>
            <p:nvPr/>
          </p:nvSpPr>
          <p:spPr>
            <a:xfrm>
              <a:off x="1454007" y="1305869"/>
              <a:ext cx="8511118" cy="86773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1479422" y="1331284"/>
              <a:ext cx="8460288" cy="8169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Голодный ребёнок должен быть накормлен; больному ребёнку должна быть оказана помощь; ошибающийся ребёнок должен быть поправлен; а сирота и бездомный ребёнок должны получить приют и поддержку в трудную минуту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34780" y="522778"/>
              <a:ext cx="719226" cy="20423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3"/>
            <p:cNvSpPr/>
            <p:nvPr/>
          </p:nvSpPr>
          <p:spPr>
            <a:xfrm>
              <a:off x="1454007" y="2304122"/>
              <a:ext cx="8511118" cy="5220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1469298" y="2319413"/>
              <a:ext cx="8480536" cy="491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Ребёнок должен получать помощь в тяжёлое время испытаний в первую оче- редь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34780" y="522778"/>
              <a:ext cx="719226" cy="26949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3"/>
            <p:cNvSpPr/>
            <p:nvPr/>
          </p:nvSpPr>
          <p:spPr>
            <a:xfrm>
              <a:off x="1454007" y="2956698"/>
              <a:ext cx="8511118" cy="5220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1469298" y="2971989"/>
              <a:ext cx="8480536" cy="491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Ребёнок должен расти в атмосфере любви и быть защищённым от всех форм эксплуатации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34780" y="522778"/>
              <a:ext cx="719226" cy="33475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3"/>
            <p:cNvSpPr/>
            <p:nvPr/>
          </p:nvSpPr>
          <p:spPr>
            <a:xfrm>
              <a:off x="1454007" y="3609274"/>
              <a:ext cx="8511118" cy="52206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1469298" y="3624565"/>
              <a:ext cx="8480536" cy="491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Ребёнок должен воспитываться в сознании, что его лучшие качества должны служить на пользу другим людям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4"/>
          <p:cNvGrpSpPr/>
          <p:nvPr/>
        </p:nvGrpSpPr>
        <p:grpSpPr>
          <a:xfrm>
            <a:off x="1104900" y="5400135"/>
            <a:ext cx="9980681" cy="1060677"/>
            <a:chOff x="1846693" y="174336"/>
            <a:chExt cx="6287295" cy="731768"/>
          </a:xfrm>
        </p:grpSpPr>
        <p:sp>
          <p:nvSpPr>
            <p:cNvPr id="167" name="Google Shape;167;p4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 в полной мере защита прав детей начала реализовываться с созданием в 1945 г. Организа- ции Объединённых Наций. Уже в 1946 г. начал свою работу Детский фонд ООН (ЮНИСЕФ), первоначальной целью которого была защита пострадавших от войны детей в Европе. Вскоре его деятельность распространилась на весь мир.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Ð°ÑÑÐ¸Ð½ÐºÐ¸ Ð¿Ð¾ Ð·Ð°Ð¿ÑÐ¾ÑÑ &quot;Ð®ÐÐÐ¡ÐÐ¤&quot;" id="169" name="Google Shape;1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5445" y="1466491"/>
            <a:ext cx="3742410" cy="37424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0" name="Google Shape;170;p4"/>
          <p:cNvSpPr txBox="1"/>
          <p:nvPr/>
        </p:nvSpPr>
        <p:spPr>
          <a:xfrm>
            <a:off x="3819536" y="3168419"/>
            <a:ext cx="191590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Эмблема ЮНИСЕФ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Основные правовые документы в области защиты прав ребенка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5"/>
          <p:cNvGrpSpPr/>
          <p:nvPr/>
        </p:nvGrpSpPr>
        <p:grpSpPr>
          <a:xfrm>
            <a:off x="1104900" y="5865962"/>
            <a:ext cx="9980681" cy="810510"/>
            <a:chOff x="1846693" y="174336"/>
            <a:chExt cx="6287295" cy="731768"/>
          </a:xfrm>
        </p:grpSpPr>
        <p:sp>
          <p:nvSpPr>
            <p:cNvPr id="178" name="Google Shape;178;p5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Права ребёнка нашли своё закрепление в принятой в 1948 г. Всеобщей декларации прав чело- века. В 1959 г. была принята отдельная Декларация прав ребёнка. В ней детально были про- работаны основные стороны жизни детей, которые необходимо защищать.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80" name="Google Shape;1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1359" y="1595347"/>
            <a:ext cx="6657975" cy="39433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1" name="Google Shape;181;p5"/>
          <p:cNvSpPr txBox="1"/>
          <p:nvPr/>
        </p:nvSpPr>
        <p:spPr>
          <a:xfrm>
            <a:off x="1104900" y="3274634"/>
            <a:ext cx="30165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Декларации прав ребёнка 1959 г.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Основные правовые документы в области защиты прав ребенка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6"/>
          <p:cNvGrpSpPr/>
          <p:nvPr/>
        </p:nvGrpSpPr>
        <p:grpSpPr>
          <a:xfrm>
            <a:off x="1104900" y="5607170"/>
            <a:ext cx="9980681" cy="1069302"/>
            <a:chOff x="1846693" y="174336"/>
            <a:chExt cx="6287295" cy="731768"/>
          </a:xfrm>
        </p:grpSpPr>
        <p:sp>
          <p:nvSpPr>
            <p:cNvPr id="189" name="Google Shape;189;p6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дальнейшем, с развитием представлений о социальном государстве, изменялись и пред- ставления о правах ребёнка. Стало понятно, что они нуждаются в более детальной регламен- тации. В результате в 1989 г. Генеральная Ассамблея ООН приняла Конвенцию о правах ре- бёнка.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1" name="Google Shape;191;p6"/>
          <p:cNvSpPr txBox="1"/>
          <p:nvPr/>
        </p:nvSpPr>
        <p:spPr>
          <a:xfrm>
            <a:off x="1104900" y="3004874"/>
            <a:ext cx="2270455" cy="830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Государства – участники Конвенции о правах ребёнка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upload.wikimedia.org/wikipedia/commons/thumb/f/f2/Convention_on_the_Rights_of_the_Child.svg/1920px-Convention_on_the_Rights_of_the_Child.svg.png" id="192" name="Google Shape;1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5355" y="1440612"/>
            <a:ext cx="7710226" cy="395952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1355" y="4818873"/>
            <a:ext cx="42862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1354" y="5086323"/>
            <a:ext cx="42862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 txBox="1"/>
          <p:nvPr/>
        </p:nvSpPr>
        <p:spPr>
          <a:xfrm>
            <a:off x="5809979" y="4747769"/>
            <a:ext cx="227045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ратифицировали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5809979" y="5024799"/>
            <a:ext cx="398100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подписали, но не ратифицировали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Google Shape;197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Основные правовые документы в области защиты прав ребенка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7"/>
          <p:cNvGrpSpPr/>
          <p:nvPr/>
        </p:nvGrpSpPr>
        <p:grpSpPr>
          <a:xfrm>
            <a:off x="1104900" y="5831457"/>
            <a:ext cx="9980681" cy="845015"/>
            <a:chOff x="1846693" y="174336"/>
            <a:chExt cx="6287295" cy="731768"/>
          </a:xfrm>
        </p:grpSpPr>
        <p:sp>
          <p:nvSpPr>
            <p:cNvPr id="204" name="Google Shape;204;p7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БССР, одной из стран-основательниц ООН, права детей были защищены на основе как меж- дународных документов, так и советского законодательства. В Республике Беларусь закон «О правах ребёнка» был принят в 1993 г.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206" name="Google Shape;206;p7"/>
          <p:cNvGraphicFramePr/>
          <p:nvPr/>
        </p:nvGraphicFramePr>
        <p:xfrm>
          <a:off x="1104899" y="165840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{0AEFEA5B-5B57-469E-AB4E-636B8772838F}</a:tableStyleId>
              </a:tblPr>
              <a:tblGrid>
                <a:gridCol w="1715950"/>
                <a:gridCol w="8264750"/>
              </a:tblGrid>
              <a:tr h="5268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Международные и национальные документы в области прав ребёнка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1924 г.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Женевская Декларация прав ребёнка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1948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Всеобщая декларация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прав человека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1959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Декларация прав ребёнка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1989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Конвенция о правах ребёнка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1993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Закон Республики Беларусь «О правах ребёнка»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1994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Конституция Республики Беларусь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07" name="Google Shape;207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Основные правовые документы в области защиты прав ребенка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ребенка в Республике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4" name="Google Shape;214;p8"/>
          <p:cNvGrpSpPr/>
          <p:nvPr/>
        </p:nvGrpSpPr>
        <p:grpSpPr>
          <a:xfrm>
            <a:off x="1104900" y="5796951"/>
            <a:ext cx="9980681" cy="879522"/>
            <a:chOff x="1846693" y="174336"/>
            <a:chExt cx="6287295" cy="731768"/>
          </a:xfrm>
        </p:grpSpPr>
        <p:sp>
          <p:nvSpPr>
            <p:cNvPr id="215" name="Google Shape;215;p8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законе Республики Беларусь «О правах ребёнка» под ребёнком понимается физическое лицо до достижения им возраста 18 лет (совершеннолетия), если по закону оно раньше не приобре- ло гражданскую дееспособность в полном объёме.</a:t>
              </a:r>
              <a:endParaRPr/>
            </a:p>
          </p:txBody>
        </p:sp>
      </p:grpSp>
      <p:graphicFrame>
        <p:nvGraphicFramePr>
          <p:cNvPr id="217" name="Google Shape;217;p8"/>
          <p:cNvGraphicFramePr/>
          <p:nvPr/>
        </p:nvGraphicFramePr>
        <p:xfrm>
          <a:off x="1104899" y="165840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{0AEFEA5B-5B57-469E-AB4E-636B8772838F}</a:tableStyleId>
              </a:tblPr>
              <a:tblGrid>
                <a:gridCol w="1715950"/>
                <a:gridCol w="8264750"/>
              </a:tblGrid>
              <a:tr h="5268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Закон Республики Беларусь «О правах ребёнка»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Глава 1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Общие положения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Глава 2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Ребёнок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и семья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Глава 3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Ребёнок и общество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Глава 4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Ребёнок в неблагоприятных условиях и чрезвычайных ситуациях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Глава 5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Международное сотрудничество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Глава 6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Ответственность за нарушение настоящего закона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9"/>
          <p:cNvGrpSpPr/>
          <p:nvPr/>
        </p:nvGrpSpPr>
        <p:grpSpPr>
          <a:xfrm>
            <a:off x="1104900" y="5357003"/>
            <a:ext cx="9980681" cy="1319469"/>
            <a:chOff x="1846693" y="174336"/>
            <a:chExt cx="6287295" cy="731768"/>
          </a:xfrm>
        </p:grpSpPr>
        <p:sp>
          <p:nvSpPr>
            <p:cNvPr id="224" name="Google Shape;224;p9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Все дети имеют равные права независимо от происхождения, расовой, национальной и граж- данской принадлежности, социального и имущественного положения, пола, языка, образова- ния, отношения к религии, места жительства, состояния здоровья и иных обстоятельств, каса- ющихся ребёнка и его родителей. Равной и всесторонней защитой государства пользуются дети, рождённые в браке и вне брака.</a:t>
              </a:r>
              <a:endParaRPr/>
            </a:p>
          </p:txBody>
        </p:sp>
      </p:grpSp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1729" y="1359689"/>
            <a:ext cx="6427021" cy="38107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7" name="Google Shape;227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Права ребенка в Республике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04.08.2022</vt:lpwstr>
  </property>
</Properties>
</file>