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embeddedFontLst>
    <p:embeddedFont>
      <p:font typeface="Cambria Math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1" roundtripDataSignature="AMtx7mhsdr+/ooZXaE2qIjMoERHZHi4N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09CD08-4B81-438A-A72A-DA81128AD1FD}">
  <a:tblStyle styleId="{0C09CD08-4B81-438A-A72A-DA81128AD1F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mbriaMath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5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5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5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5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5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5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5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5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5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26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9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9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9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0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0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0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0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6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16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9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19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9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9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9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0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0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2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3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3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4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4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4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4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4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4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4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4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48064" y="2819400"/>
            <a:ext cx="3995936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/>
              <a:t>Рынок: спрос, предложение, цена</a:t>
            </a:r>
            <a:endParaRPr/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Обществоведение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0"/>
          <p:cNvGrpSpPr/>
          <p:nvPr/>
        </p:nvGrpSpPr>
        <p:grpSpPr>
          <a:xfrm>
            <a:off x="3707904" y="2897104"/>
            <a:ext cx="4188548" cy="3236357"/>
            <a:chOff x="3779912" y="3418363"/>
            <a:chExt cx="4188548" cy="3236357"/>
          </a:xfrm>
        </p:grpSpPr>
        <p:cxnSp>
          <p:nvCxnSpPr>
            <p:cNvPr id="303" name="Google Shape;303;p10"/>
            <p:cNvCxnSpPr/>
            <p:nvPr/>
          </p:nvCxnSpPr>
          <p:spPr>
            <a:xfrm>
              <a:off x="4127992" y="6470054"/>
              <a:ext cx="3816424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cxnSp>
        <p:cxnSp>
          <p:nvCxnSpPr>
            <p:cNvPr id="304" name="Google Shape;304;p10"/>
            <p:cNvCxnSpPr/>
            <p:nvPr/>
          </p:nvCxnSpPr>
          <p:spPr>
            <a:xfrm rot="10800000">
              <a:off x="4127992" y="3445718"/>
              <a:ext cx="0" cy="302433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cxnSp>
        <p:cxnSp>
          <p:nvCxnSpPr>
            <p:cNvPr id="305" name="Google Shape;305;p10"/>
            <p:cNvCxnSpPr/>
            <p:nvPr/>
          </p:nvCxnSpPr>
          <p:spPr>
            <a:xfrm flipH="1">
              <a:off x="4511665" y="4670339"/>
              <a:ext cx="2508607" cy="1374315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cxnSp>
        <p:sp>
          <p:nvSpPr>
            <p:cNvPr id="306" name="Google Shape;306;p10"/>
            <p:cNvSpPr txBox="1"/>
            <p:nvPr/>
          </p:nvSpPr>
          <p:spPr>
            <a:xfrm>
              <a:off x="3803956" y="6285388"/>
              <a:ext cx="320922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</a:t>
              </a:r>
              <a:endParaRPr/>
            </a:p>
          </p:txBody>
        </p:sp>
        <p:sp>
          <p:nvSpPr>
            <p:cNvPr id="307" name="Google Shape;307;p10"/>
            <p:cNvSpPr txBox="1"/>
            <p:nvPr/>
          </p:nvSpPr>
          <p:spPr>
            <a:xfrm>
              <a:off x="7623494" y="6061699"/>
              <a:ext cx="344966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Q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10"/>
            <p:cNvSpPr txBox="1"/>
            <p:nvPr/>
          </p:nvSpPr>
          <p:spPr>
            <a:xfrm>
              <a:off x="3779912" y="3418363"/>
              <a:ext cx="325730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10"/>
            <p:cNvSpPr txBox="1"/>
            <p:nvPr/>
          </p:nvSpPr>
          <p:spPr>
            <a:xfrm>
              <a:off x="4350403" y="5675322"/>
              <a:ext cx="290464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10"/>
            <p:cNvSpPr txBox="1"/>
            <p:nvPr/>
          </p:nvSpPr>
          <p:spPr>
            <a:xfrm>
              <a:off x="6850660" y="4612395"/>
              <a:ext cx="290464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1" name="Google Shape;311;p10"/>
          <p:cNvSpPr txBox="1"/>
          <p:nvPr/>
        </p:nvSpPr>
        <p:spPr>
          <a:xfrm>
            <a:off x="979853" y="4053617"/>
            <a:ext cx="2995500" cy="923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Q - величина предложения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 - цена товара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ss - кривая предложения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2" name="Google Shape;312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Спрос, предложение и рыночная цена</a:t>
            </a:r>
            <a:endParaRPr/>
          </a:p>
        </p:txBody>
      </p:sp>
      <p:grpSp>
        <p:nvGrpSpPr>
          <p:cNvPr id="313" name="Google Shape;313;p10"/>
          <p:cNvGrpSpPr/>
          <p:nvPr/>
        </p:nvGrpSpPr>
        <p:grpSpPr>
          <a:xfrm>
            <a:off x="120452" y="1367844"/>
            <a:ext cx="8064896" cy="837020"/>
            <a:chOff x="3349" y="1954098"/>
            <a:chExt cx="3801423" cy="862072"/>
          </a:xfrm>
        </p:grpSpPr>
        <p:sp>
          <p:nvSpPr>
            <p:cNvPr id="314" name="Google Shape;314;p10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0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Закон предложения: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Величина предложения увеличивается по мере увели- чения цены товара, т.е. между величиной предложения и ценой существует прямая зависимость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Спрос, предложение и рыночная цена</a:t>
            </a:r>
            <a:endParaRPr/>
          </a:p>
        </p:txBody>
      </p:sp>
      <p:grpSp>
        <p:nvGrpSpPr>
          <p:cNvPr id="322" name="Google Shape;322;p11"/>
          <p:cNvGrpSpPr/>
          <p:nvPr/>
        </p:nvGrpSpPr>
        <p:grpSpPr>
          <a:xfrm>
            <a:off x="255654" y="2333103"/>
            <a:ext cx="7984618" cy="3256137"/>
            <a:chOff x="4134" y="936103"/>
            <a:chExt cx="7984618" cy="3256137"/>
          </a:xfrm>
        </p:grpSpPr>
        <p:sp>
          <p:nvSpPr>
            <p:cNvPr id="323" name="Google Shape;323;p11"/>
            <p:cNvSpPr/>
            <p:nvPr/>
          </p:nvSpPr>
          <p:spPr>
            <a:xfrm>
              <a:off x="3996444" y="1798372"/>
              <a:ext cx="3130039" cy="362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4" name="Google Shape;324;p11"/>
            <p:cNvSpPr/>
            <p:nvPr/>
          </p:nvSpPr>
          <p:spPr>
            <a:xfrm>
              <a:off x="3996444" y="1798372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5" name="Google Shape;325;p11"/>
            <p:cNvSpPr/>
            <p:nvPr/>
          </p:nvSpPr>
          <p:spPr>
            <a:xfrm>
              <a:off x="2953097" y="1798372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6" name="Google Shape;326;p11"/>
            <p:cNvSpPr/>
            <p:nvPr/>
          </p:nvSpPr>
          <p:spPr>
            <a:xfrm>
              <a:off x="866404" y="1798372"/>
              <a:ext cx="3130039" cy="3621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7" name="Google Shape;327;p11"/>
            <p:cNvSpPr/>
            <p:nvPr/>
          </p:nvSpPr>
          <p:spPr>
            <a:xfrm>
              <a:off x="1728191" y="936103"/>
              <a:ext cx="4536505" cy="8622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1"/>
            <p:cNvSpPr txBox="1"/>
            <p:nvPr/>
          </p:nvSpPr>
          <p:spPr>
            <a:xfrm>
              <a:off x="1728191" y="936103"/>
              <a:ext cx="4536505" cy="8622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 изменения предложения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134" y="2160526"/>
              <a:ext cx="1724539" cy="203171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1"/>
            <p:cNvSpPr txBox="1"/>
            <p:nvPr/>
          </p:nvSpPr>
          <p:spPr>
            <a:xfrm>
              <a:off x="4134" y="2160526"/>
              <a:ext cx="1724539" cy="203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цена на товар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2090827" y="2160526"/>
              <a:ext cx="1724539" cy="203171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1"/>
            <p:cNvSpPr txBox="1"/>
            <p:nvPr/>
          </p:nvSpPr>
          <p:spPr>
            <a:xfrm>
              <a:off x="2090827" y="2160526"/>
              <a:ext cx="1724539" cy="203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затраты на выпуск продукции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4177520" y="2160526"/>
              <a:ext cx="1724539" cy="203171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1"/>
            <p:cNvSpPr txBox="1"/>
            <p:nvPr/>
          </p:nvSpPr>
          <p:spPr>
            <a:xfrm>
              <a:off x="4177520" y="2160526"/>
              <a:ext cx="1724539" cy="203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сезонность товара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6264213" y="2160526"/>
              <a:ext cx="1724539" cy="203171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 txBox="1"/>
            <p:nvPr/>
          </p:nvSpPr>
          <p:spPr>
            <a:xfrm>
              <a:off x="6264213" y="2160526"/>
              <a:ext cx="1724539" cy="203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мода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/>
          <p:nvPr/>
        </p:nvSpPr>
        <p:spPr>
          <a:xfrm>
            <a:off x="98152" y="3564493"/>
            <a:ext cx="4319700" cy="175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Q - объём производства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Q</a:t>
            </a:r>
            <a:r>
              <a:rPr lang="ru-RU" sz="1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</a:t>
            </a: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- равновесный объём производства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 - цена товара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ru-RU" sz="1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</a:t>
            </a: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- равновесная цена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dd - кривая спроса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ss - кривая предложения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43" name="Google Shape;343;p12"/>
          <p:cNvGrpSpPr/>
          <p:nvPr/>
        </p:nvGrpSpPr>
        <p:grpSpPr>
          <a:xfrm>
            <a:off x="4117252" y="3520632"/>
            <a:ext cx="4188548" cy="3236357"/>
            <a:chOff x="4583960" y="3401645"/>
            <a:chExt cx="4188548" cy="3236357"/>
          </a:xfrm>
        </p:grpSpPr>
        <p:cxnSp>
          <p:nvCxnSpPr>
            <p:cNvPr id="344" name="Google Shape;344;p12"/>
            <p:cNvCxnSpPr/>
            <p:nvPr/>
          </p:nvCxnSpPr>
          <p:spPr>
            <a:xfrm>
              <a:off x="4932040" y="6453336"/>
              <a:ext cx="3816424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cxnSp>
        <p:cxnSp>
          <p:nvCxnSpPr>
            <p:cNvPr id="345" name="Google Shape;345;p12"/>
            <p:cNvCxnSpPr/>
            <p:nvPr/>
          </p:nvCxnSpPr>
          <p:spPr>
            <a:xfrm rot="10800000">
              <a:off x="4932040" y="3429000"/>
              <a:ext cx="0" cy="302433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cxnSp>
        <p:cxnSp>
          <p:nvCxnSpPr>
            <p:cNvPr id="346" name="Google Shape;346;p12"/>
            <p:cNvCxnSpPr/>
            <p:nvPr/>
          </p:nvCxnSpPr>
          <p:spPr>
            <a:xfrm flipH="1" rot="10800000">
              <a:off x="5232032" y="3964414"/>
              <a:ext cx="2808312" cy="2080568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cxnSp>
        <p:sp>
          <p:nvSpPr>
            <p:cNvPr id="347" name="Google Shape;347;p12"/>
            <p:cNvSpPr txBox="1"/>
            <p:nvPr/>
          </p:nvSpPr>
          <p:spPr>
            <a:xfrm>
              <a:off x="4608004" y="6268670"/>
              <a:ext cx="320922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</a:t>
              </a:r>
              <a:endParaRPr/>
            </a:p>
          </p:txBody>
        </p:sp>
        <p:sp>
          <p:nvSpPr>
            <p:cNvPr id="348" name="Google Shape;348;p12"/>
            <p:cNvSpPr txBox="1"/>
            <p:nvPr/>
          </p:nvSpPr>
          <p:spPr>
            <a:xfrm>
              <a:off x="8427542" y="6044981"/>
              <a:ext cx="344966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Q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2"/>
            <p:cNvSpPr txBox="1"/>
            <p:nvPr/>
          </p:nvSpPr>
          <p:spPr>
            <a:xfrm>
              <a:off x="4583960" y="3401645"/>
              <a:ext cx="325730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12"/>
            <p:cNvSpPr txBox="1"/>
            <p:nvPr/>
          </p:nvSpPr>
          <p:spPr>
            <a:xfrm>
              <a:off x="5086800" y="5663663"/>
              <a:ext cx="290464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2"/>
            <p:cNvSpPr txBox="1"/>
            <p:nvPr/>
          </p:nvSpPr>
          <p:spPr>
            <a:xfrm>
              <a:off x="7895112" y="3964414"/>
              <a:ext cx="290464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12"/>
            <p:cNvSpPr txBox="1"/>
            <p:nvPr/>
          </p:nvSpPr>
          <p:spPr>
            <a:xfrm>
              <a:off x="6463705" y="6058500"/>
              <a:ext cx="484558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Q</a:t>
              </a:r>
              <a:r>
                <a:rPr b="1" lang="ru-RU" sz="11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E</a:t>
              </a:r>
              <a:endParaRPr b="1" sz="1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2"/>
            <p:cNvSpPr txBox="1"/>
            <p:nvPr/>
          </p:nvSpPr>
          <p:spPr>
            <a:xfrm>
              <a:off x="4919723" y="4756502"/>
              <a:ext cx="484558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</a:t>
              </a:r>
              <a:r>
                <a:rPr b="1" lang="ru-RU" sz="11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E</a:t>
              </a:r>
              <a:endParaRPr b="1" sz="1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354" name="Google Shape;354;p12"/>
          <p:cNvCxnSpPr/>
          <p:nvPr/>
        </p:nvCxnSpPr>
        <p:spPr>
          <a:xfrm>
            <a:off x="4969388" y="4268067"/>
            <a:ext cx="1800200" cy="1800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355" name="Google Shape;355;p12"/>
          <p:cNvSpPr txBox="1"/>
          <p:nvPr/>
        </p:nvSpPr>
        <p:spPr>
          <a:xfrm>
            <a:off x="4969388" y="4083401"/>
            <a:ext cx="322524" cy="3693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</a:t>
            </a:r>
            <a:endParaRPr b="1"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6" name="Google Shape;356;p12"/>
          <p:cNvSpPr txBox="1"/>
          <p:nvPr/>
        </p:nvSpPr>
        <p:spPr>
          <a:xfrm>
            <a:off x="6608326" y="5698935"/>
            <a:ext cx="322524" cy="3693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</a:t>
            </a:r>
            <a:endParaRPr b="1"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5869488" y="5191985"/>
            <a:ext cx="144016" cy="161729"/>
          </a:xfrm>
          <a:prstGeom prst="flowChartConnector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2"/>
          <p:cNvSpPr txBox="1"/>
          <p:nvPr/>
        </p:nvSpPr>
        <p:spPr>
          <a:xfrm>
            <a:off x="5811741" y="4778218"/>
            <a:ext cx="317716" cy="3693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</a:t>
            </a:r>
            <a:endParaRPr b="1"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9" name="Google Shape;359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Спрос, предложение и рыночная цена</a:t>
            </a:r>
            <a:endParaRPr/>
          </a:p>
        </p:txBody>
      </p:sp>
      <p:grpSp>
        <p:nvGrpSpPr>
          <p:cNvPr id="360" name="Google Shape;360;p12"/>
          <p:cNvGrpSpPr/>
          <p:nvPr/>
        </p:nvGrpSpPr>
        <p:grpSpPr>
          <a:xfrm>
            <a:off x="120452" y="1367844"/>
            <a:ext cx="8064896" cy="880670"/>
            <a:chOff x="3349" y="1954098"/>
            <a:chExt cx="3801423" cy="862072"/>
          </a:xfrm>
        </p:grpSpPr>
        <p:sp>
          <p:nvSpPr>
            <p:cNvPr id="361" name="Google Shape;361;p12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2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Соотношение спроса и предложения на рынке характеризует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рыночную конъюнктуру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совокупность условий, при которых в данный момент про- текает деятельность на рынке; соотношение спроса и предложения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63" name="Google Shape;363;p12"/>
          <p:cNvGrpSpPr/>
          <p:nvPr/>
        </p:nvGrpSpPr>
        <p:grpSpPr>
          <a:xfrm>
            <a:off x="120452" y="2331524"/>
            <a:ext cx="2214253" cy="461764"/>
            <a:chOff x="3349" y="1954098"/>
            <a:chExt cx="3801423" cy="862072"/>
          </a:xfrm>
        </p:grpSpPr>
        <p:sp>
          <p:nvSpPr>
            <p:cNvPr id="364" name="Google Shape;364;p12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2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Рост цен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66" name="Google Shape;366;p12"/>
          <p:cNvGrpSpPr/>
          <p:nvPr/>
        </p:nvGrpSpPr>
        <p:grpSpPr>
          <a:xfrm>
            <a:off x="4932040" y="2331524"/>
            <a:ext cx="3250183" cy="461764"/>
            <a:chOff x="3349" y="1954098"/>
            <a:chExt cx="3801423" cy="862072"/>
          </a:xfrm>
        </p:grpSpPr>
        <p:sp>
          <p:nvSpPr>
            <p:cNvPr id="367" name="Google Shape;367;p12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2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Рыночная конъюнктура благоприятна для продавца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69" name="Google Shape;369;p12"/>
          <p:cNvSpPr/>
          <p:nvPr/>
        </p:nvSpPr>
        <p:spPr>
          <a:xfrm>
            <a:off x="2816756" y="2311501"/>
            <a:ext cx="1681355" cy="544045"/>
          </a:xfrm>
          <a:prstGeom prst="rightArrow">
            <a:avLst>
              <a:gd fmla="val 50000" name="adj1"/>
              <a:gd fmla="val 118181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0" name="Google Shape;370;p12"/>
          <p:cNvGrpSpPr/>
          <p:nvPr/>
        </p:nvGrpSpPr>
        <p:grpSpPr>
          <a:xfrm>
            <a:off x="123950" y="2926078"/>
            <a:ext cx="2214253" cy="461764"/>
            <a:chOff x="3349" y="1954098"/>
            <a:chExt cx="3801423" cy="862072"/>
          </a:xfrm>
        </p:grpSpPr>
        <p:sp>
          <p:nvSpPr>
            <p:cNvPr id="371" name="Google Shape;371;p12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2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Падение цен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73" name="Google Shape;373;p12"/>
          <p:cNvGrpSpPr/>
          <p:nvPr/>
        </p:nvGrpSpPr>
        <p:grpSpPr>
          <a:xfrm>
            <a:off x="4935538" y="2926078"/>
            <a:ext cx="3250183" cy="461764"/>
            <a:chOff x="3349" y="1954098"/>
            <a:chExt cx="3801423" cy="862072"/>
          </a:xfrm>
        </p:grpSpPr>
        <p:sp>
          <p:nvSpPr>
            <p:cNvPr id="374" name="Google Shape;374;p12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2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Рыночная конъюнктура благоприятна для покупателя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76" name="Google Shape;376;p12"/>
          <p:cNvSpPr/>
          <p:nvPr/>
        </p:nvSpPr>
        <p:spPr>
          <a:xfrm>
            <a:off x="2820254" y="2906055"/>
            <a:ext cx="1681355" cy="544045"/>
          </a:xfrm>
          <a:prstGeom prst="rightArrow">
            <a:avLst>
              <a:gd fmla="val 50000" name="adj1"/>
              <a:gd fmla="val 118181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7" name="Google Shape;377;p12"/>
          <p:cNvCxnSpPr>
            <a:stCxn id="357" idx="4"/>
          </p:cNvCxnSpPr>
          <p:nvPr/>
        </p:nvCxnSpPr>
        <p:spPr>
          <a:xfrm>
            <a:off x="5941496" y="5353714"/>
            <a:ext cx="0" cy="1179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378" name="Google Shape;378;p12"/>
          <p:cNvCxnSpPr>
            <a:stCxn id="357" idx="2"/>
          </p:cNvCxnSpPr>
          <p:nvPr/>
        </p:nvCxnSpPr>
        <p:spPr>
          <a:xfrm flipH="1">
            <a:off x="4470588" y="5272850"/>
            <a:ext cx="1398900" cy="7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grpSp>
        <p:nvGrpSpPr>
          <p:cNvPr id="379" name="Google Shape;379;p12"/>
          <p:cNvGrpSpPr/>
          <p:nvPr/>
        </p:nvGrpSpPr>
        <p:grpSpPr>
          <a:xfrm>
            <a:off x="126897" y="5450427"/>
            <a:ext cx="3958899" cy="1154677"/>
            <a:chOff x="3349" y="1954098"/>
            <a:chExt cx="3801423" cy="862072"/>
          </a:xfrm>
        </p:grpSpPr>
        <p:sp>
          <p:nvSpPr>
            <p:cNvPr id="380" name="Google Shape;380;p12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2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E (Equlibrium)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рыночная (равно- весная цена)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цена, при которой величина предложения товаров на рынке равна величине спроса на них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82" name="Google Shape;382;p12"/>
          <p:cNvSpPr txBox="1"/>
          <p:nvPr/>
        </p:nvSpPr>
        <p:spPr>
          <a:xfrm>
            <a:off x="6502372" y="5094441"/>
            <a:ext cx="137460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неустойчиво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83" name="Google Shape;383;p12"/>
          <p:cNvCxnSpPr>
            <a:stCxn id="382" idx="1"/>
            <a:endCxn id="357" idx="6"/>
          </p:cNvCxnSpPr>
          <p:nvPr/>
        </p:nvCxnSpPr>
        <p:spPr>
          <a:xfrm flipH="1">
            <a:off x="6013372" y="5263718"/>
            <a:ext cx="489000" cy="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/>
              <a:t>Виды рынков</a:t>
            </a:r>
            <a:endParaRPr sz="4800"/>
          </a:p>
        </p:txBody>
      </p:sp>
      <p:graphicFrame>
        <p:nvGraphicFramePr>
          <p:cNvPr id="390" name="Google Shape;390;p13"/>
          <p:cNvGraphicFramePr/>
          <p:nvPr/>
        </p:nvGraphicFramePr>
        <p:xfrm>
          <a:off x="239362" y="150772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{0C09CD08-4B81-438A-A72A-DA81128AD1FD}</a:tableStyleId>
              </a:tblPr>
              <a:tblGrid>
                <a:gridCol w="2232250"/>
                <a:gridCol w="5760650"/>
              </a:tblGrid>
              <a:tr h="4197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рынков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84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объекту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Сырья, недвижимости, ценных бумаг, труда, мебели, одежды, парфюмерии, обуви, канцелярских принад- лежностей, бытовой химии, туристических услуг, грузоперевозок, мобильной техники,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парикмахерс- ких услуг, ценных бумаг (фондовый рынок) и т.д.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6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территории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Местный, региональный, национальный, междуна- родный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92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законности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Легальный, нелегальный (теневой)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6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характеру про- даж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Розничный, оптовый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391" name="Google Shape;391;p13"/>
          <p:cNvGrpSpPr/>
          <p:nvPr/>
        </p:nvGrpSpPr>
        <p:grpSpPr>
          <a:xfrm>
            <a:off x="239362" y="5805264"/>
            <a:ext cx="7992888" cy="688511"/>
            <a:chOff x="3349" y="1954098"/>
            <a:chExt cx="3801423" cy="862072"/>
          </a:xfrm>
        </p:grpSpPr>
        <p:sp>
          <p:nvSpPr>
            <p:cNvPr id="392" name="Google Shape;392;p13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3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Биржа – это форма постоянно функционирующего оптового рынка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Понятие и функции рынка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Спрос, предложение и рыночная цена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Виды рынков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Понятие и функции рынка</a:t>
            </a:r>
            <a:endParaRPr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85304" y="1601905"/>
            <a:ext cx="7197327" cy="4718532"/>
            <a:chOff x="1736" y="204905"/>
            <a:chExt cx="7197327" cy="4718532"/>
          </a:xfrm>
        </p:grpSpPr>
        <p:sp>
          <p:nvSpPr>
            <p:cNvPr id="178" name="Google Shape;178;p3"/>
            <p:cNvSpPr/>
            <p:nvPr/>
          </p:nvSpPr>
          <p:spPr>
            <a:xfrm>
              <a:off x="5524989" y="2611174"/>
              <a:ext cx="91440" cy="68390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9" name="Google Shape;179;p3"/>
            <p:cNvSpPr/>
            <p:nvPr/>
          </p:nvSpPr>
          <p:spPr>
            <a:xfrm>
              <a:off x="3600400" y="1068813"/>
              <a:ext cx="1970309" cy="68390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3"/>
            <p:cNvSpPr/>
            <p:nvPr/>
          </p:nvSpPr>
          <p:spPr>
            <a:xfrm>
              <a:off x="1584370" y="2611174"/>
              <a:ext cx="91440" cy="68390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1" name="Google Shape;181;p3"/>
            <p:cNvSpPr/>
            <p:nvPr/>
          </p:nvSpPr>
          <p:spPr>
            <a:xfrm>
              <a:off x="1630090" y="1068813"/>
              <a:ext cx="1970309" cy="68390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3"/>
            <p:cNvSpPr/>
            <p:nvPr/>
          </p:nvSpPr>
          <p:spPr>
            <a:xfrm>
              <a:off x="1972045" y="204905"/>
              <a:ext cx="3256709" cy="86390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1972045" y="204905"/>
              <a:ext cx="3256709" cy="8639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Рынок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1736" y="1752722"/>
              <a:ext cx="3256709" cy="85845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 txBox="1"/>
            <p:nvPr/>
          </p:nvSpPr>
          <p:spPr>
            <a:xfrm>
              <a:off x="43642" y="1794628"/>
              <a:ext cx="3172897" cy="7746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житейском, обыденном смысле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1736" y="3295083"/>
              <a:ext cx="3256709" cy="162835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 txBox="1"/>
            <p:nvPr/>
          </p:nvSpPr>
          <p:spPr>
            <a:xfrm>
              <a:off x="1736" y="3295083"/>
              <a:ext cx="3256709" cy="16283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конкретное место продажи товаров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942354" y="1752722"/>
              <a:ext cx="3256709" cy="85845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3984260" y="1794628"/>
              <a:ext cx="3172897" cy="7746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 научной точки зрения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942354" y="3295083"/>
              <a:ext cx="3256709" cy="162835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 txBox="1"/>
            <p:nvPr/>
          </p:nvSpPr>
          <p:spPr>
            <a:xfrm>
              <a:off x="3942354" y="3295083"/>
              <a:ext cx="3256709" cy="16283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система отношений обмена между покупателями и продавцами при посредстве денег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Понятие и функции рынка</a:t>
            </a:r>
            <a:endParaRPr/>
          </a:p>
        </p:txBody>
      </p:sp>
      <p:graphicFrame>
        <p:nvGraphicFramePr>
          <p:cNvPr id="197" name="Google Shape;197;p4"/>
          <p:cNvGraphicFramePr/>
          <p:nvPr/>
        </p:nvGraphicFramePr>
        <p:xfrm>
          <a:off x="251520" y="119675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{0C09CD08-4B81-438A-A72A-DA81128AD1FD}</a:tableStyleId>
              </a:tblPr>
              <a:tblGrid>
                <a:gridCol w="2232250"/>
                <a:gridCol w="5760650"/>
              </a:tblGrid>
              <a:tr h="3676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Функции рынка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848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Ценообразующая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Рынок формирует равновесную цену, которая отра- жает полезность товара для покупателя, а также зат- раты (издержки) на его производство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848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Стимулирующая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Побуждение производителей к созданию новой про- дукции с наименьшими затратами и получением достаточной прибыли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848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Информирующая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Рыночные сигналы (главным из которых является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цена) позволяют получить данные о ситуации с тем или иным товаром или услугой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848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Посредническая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Рынок помогает производителям и потребителям найти наиболее выгодный вариант сделки по купле- продаже товара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848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Оздоравливающая (санирующая)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Очищение экономики от неэффективных  предприя- тий, «естественный отбор» участников экономичес- кой деятельности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9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Регулирующая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Означает, что спрос и предложение регулируются при помощи цены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Понятие и функции рынка</a:t>
            </a:r>
            <a:endParaRPr/>
          </a:p>
        </p:txBody>
      </p:sp>
      <p:pic>
        <p:nvPicPr>
          <p:cNvPr descr="https://upload.wikimedia.org/wikipedia/commons/thumb/0/0a/AdamSmith.jpg/800px-AdamSmith.jpg" id="203" name="Google Shape;20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8962" y="1268760"/>
            <a:ext cx="3637423" cy="542885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4" name="Google Shape;204;p5"/>
          <p:cNvSpPr txBox="1"/>
          <p:nvPr/>
        </p:nvSpPr>
        <p:spPr>
          <a:xfrm>
            <a:off x="3275856" y="6359060"/>
            <a:ext cx="119718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Адам Смит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107504" y="1268760"/>
            <a:ext cx="4320480" cy="439248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 книге «Исследование о природе и причинах богатства народов» (1776 г.)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шотландский экономист </a:t>
            </a: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Адам Смит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(1703-1790 гг.) использовал метафору «невидимая рука». Он писал, что произ- водители в первую очередь пресле- дуют собственные интересы (напри- мер, продать больше товара и полу- чить прибыль). Однако при этом они невидимой рукой направляются к це- ли, которая могла не входить в эти ин- тересы, и таким образом служат всему обществу (например, улучшают произ- водство, снижают цены, чтобы прив- лечь покупателей).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Спрос, предложение и рыночная цена</a:t>
            </a:r>
            <a:endParaRPr/>
          </a:p>
        </p:txBody>
      </p:sp>
      <p:grpSp>
        <p:nvGrpSpPr>
          <p:cNvPr id="211" name="Google Shape;211;p6"/>
          <p:cNvGrpSpPr/>
          <p:nvPr/>
        </p:nvGrpSpPr>
        <p:grpSpPr>
          <a:xfrm>
            <a:off x="182861" y="1445822"/>
            <a:ext cx="8058196" cy="4166603"/>
            <a:chOff x="3349" y="48822"/>
            <a:chExt cx="8058196" cy="4166603"/>
          </a:xfrm>
        </p:grpSpPr>
        <p:sp>
          <p:nvSpPr>
            <p:cNvPr id="212" name="Google Shape;212;p6"/>
            <p:cNvSpPr/>
            <p:nvPr/>
          </p:nvSpPr>
          <p:spPr>
            <a:xfrm>
              <a:off x="6115114" y="2816171"/>
              <a:ext cx="91440" cy="45534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6"/>
            <p:cNvSpPr/>
            <p:nvPr/>
          </p:nvSpPr>
          <p:spPr>
            <a:xfrm>
              <a:off x="6115114" y="1498750"/>
              <a:ext cx="91440" cy="45534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032448" y="624014"/>
              <a:ext cx="2128386" cy="4553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1858341" y="2816171"/>
              <a:ext cx="91440" cy="45534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6" name="Google Shape;216;p6"/>
            <p:cNvSpPr/>
            <p:nvPr/>
          </p:nvSpPr>
          <p:spPr>
            <a:xfrm>
              <a:off x="1858341" y="1498750"/>
              <a:ext cx="91440" cy="45534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7" name="Google Shape;217;p6"/>
            <p:cNvSpPr/>
            <p:nvPr/>
          </p:nvSpPr>
          <p:spPr>
            <a:xfrm>
              <a:off x="1904061" y="624014"/>
              <a:ext cx="2128386" cy="45534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6"/>
            <p:cNvSpPr/>
            <p:nvPr/>
          </p:nvSpPr>
          <p:spPr>
            <a:xfrm>
              <a:off x="2190367" y="48822"/>
              <a:ext cx="3684160" cy="5751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 txBox="1"/>
            <p:nvPr/>
          </p:nvSpPr>
          <p:spPr>
            <a:xfrm>
              <a:off x="2190367" y="48822"/>
              <a:ext cx="3684160" cy="5751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Рыночное взаимодействие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349" y="1079363"/>
              <a:ext cx="3801423" cy="41938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6"/>
            <p:cNvSpPr txBox="1"/>
            <p:nvPr/>
          </p:nvSpPr>
          <p:spPr>
            <a:xfrm>
              <a:off x="3349" y="1079363"/>
              <a:ext cx="3801423" cy="4193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Покупатели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Спрос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готовность потребителей приобрести товар по разным ценам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3349" y="3271520"/>
              <a:ext cx="3801423" cy="9439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6"/>
            <p:cNvSpPr txBox="1"/>
            <p:nvPr/>
          </p:nvSpPr>
          <p:spPr>
            <a:xfrm>
              <a:off x="3349" y="3271520"/>
              <a:ext cx="3801423" cy="9439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Величина спроса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количество то- вара, которое покупатели готовы купить по определённой цене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260122" y="1079363"/>
              <a:ext cx="3801423" cy="41938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6"/>
            <p:cNvSpPr txBox="1"/>
            <p:nvPr/>
          </p:nvSpPr>
          <p:spPr>
            <a:xfrm>
              <a:off x="4260122" y="1079363"/>
              <a:ext cx="3801423" cy="4193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Продавцы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260122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 txBox="1"/>
            <p:nvPr/>
          </p:nvSpPr>
          <p:spPr>
            <a:xfrm>
              <a:off x="4260122" y="1954098"/>
              <a:ext cx="3801423" cy="862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Предложение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готовность про- давцов продать товар по разным ценам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260122" y="3271520"/>
              <a:ext cx="3801423" cy="9439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 txBox="1"/>
            <p:nvPr/>
          </p:nvSpPr>
          <p:spPr>
            <a:xfrm>
              <a:off x="4260122" y="3271520"/>
              <a:ext cx="3801423" cy="9439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Величина предложения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коли- чество товара, которое продавцы готовы продать по определённой цене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32" name="Google Shape;232;p6"/>
          <p:cNvGrpSpPr/>
          <p:nvPr/>
        </p:nvGrpSpPr>
        <p:grpSpPr>
          <a:xfrm>
            <a:off x="179512" y="6165304"/>
            <a:ext cx="8064896" cy="574040"/>
            <a:chOff x="3349" y="1954098"/>
            <a:chExt cx="3801423" cy="862072"/>
          </a:xfrm>
        </p:grpSpPr>
        <p:sp>
          <p:nvSpPr>
            <p:cNvPr id="233" name="Google Shape;233;p6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6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Цена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количество денег, за которое продаётся или покупается экономи- ческое благо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5" name="Google Shape;235;p6"/>
          <p:cNvSpPr/>
          <p:nvPr/>
        </p:nvSpPr>
        <p:spPr>
          <a:xfrm>
            <a:off x="6228184" y="5631408"/>
            <a:ext cx="288032" cy="533896"/>
          </a:xfrm>
          <a:prstGeom prst="downArrow">
            <a:avLst>
              <a:gd fmla="val 50000" name="adj1"/>
              <a:gd fmla="val 9791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1979712" y="5631408"/>
            <a:ext cx="288032" cy="533896"/>
          </a:xfrm>
          <a:prstGeom prst="downArrow">
            <a:avLst>
              <a:gd fmla="val 50000" name="adj1"/>
              <a:gd fmla="val 9791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7"/>
          <p:cNvGrpSpPr/>
          <p:nvPr/>
        </p:nvGrpSpPr>
        <p:grpSpPr>
          <a:xfrm>
            <a:off x="3707904" y="3068960"/>
            <a:ext cx="4188548" cy="3236357"/>
            <a:chOff x="3779912" y="3418363"/>
            <a:chExt cx="4188548" cy="3236357"/>
          </a:xfrm>
        </p:grpSpPr>
        <p:cxnSp>
          <p:nvCxnSpPr>
            <p:cNvPr id="243" name="Google Shape;243;p7"/>
            <p:cNvCxnSpPr/>
            <p:nvPr/>
          </p:nvCxnSpPr>
          <p:spPr>
            <a:xfrm>
              <a:off x="4127992" y="6470054"/>
              <a:ext cx="3816424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cxnSp>
        <p:cxnSp>
          <p:nvCxnSpPr>
            <p:cNvPr id="244" name="Google Shape;244;p7"/>
            <p:cNvCxnSpPr/>
            <p:nvPr/>
          </p:nvCxnSpPr>
          <p:spPr>
            <a:xfrm rot="10800000">
              <a:off x="4127992" y="3445718"/>
              <a:ext cx="0" cy="302433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cxnSp>
        <p:cxnSp>
          <p:nvCxnSpPr>
            <p:cNvPr id="245" name="Google Shape;245;p7"/>
            <p:cNvCxnSpPr/>
            <p:nvPr/>
          </p:nvCxnSpPr>
          <p:spPr>
            <a:xfrm>
              <a:off x="4632048" y="4165798"/>
              <a:ext cx="1800200" cy="18002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cxnSp>
        <p:sp>
          <p:nvSpPr>
            <p:cNvPr id="246" name="Google Shape;246;p7"/>
            <p:cNvSpPr txBox="1"/>
            <p:nvPr/>
          </p:nvSpPr>
          <p:spPr>
            <a:xfrm>
              <a:off x="3803956" y="6285388"/>
              <a:ext cx="320922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</a:t>
              </a:r>
              <a:endParaRPr/>
            </a:p>
          </p:txBody>
        </p:sp>
        <p:sp>
          <p:nvSpPr>
            <p:cNvPr id="247" name="Google Shape;247;p7"/>
            <p:cNvSpPr txBox="1"/>
            <p:nvPr/>
          </p:nvSpPr>
          <p:spPr>
            <a:xfrm>
              <a:off x="7623494" y="6061699"/>
              <a:ext cx="344966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Q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7"/>
            <p:cNvSpPr txBox="1"/>
            <p:nvPr/>
          </p:nvSpPr>
          <p:spPr>
            <a:xfrm>
              <a:off x="3779912" y="3418363"/>
              <a:ext cx="325730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7"/>
            <p:cNvSpPr txBox="1"/>
            <p:nvPr/>
          </p:nvSpPr>
          <p:spPr>
            <a:xfrm>
              <a:off x="4632048" y="3981132"/>
              <a:ext cx="322524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d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6270986" y="5596666"/>
              <a:ext cx="322524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d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1" name="Google Shape;251;p7"/>
          <p:cNvSpPr txBox="1"/>
          <p:nvPr/>
        </p:nvSpPr>
        <p:spPr>
          <a:xfrm>
            <a:off x="1308008" y="4053618"/>
            <a:ext cx="2302233" cy="923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Q - величина спроса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 - цена товара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dd - кривая спроса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Спрос, предложение и рыночная цена</a:t>
            </a:r>
            <a:endParaRPr/>
          </a:p>
        </p:txBody>
      </p:sp>
      <p:grpSp>
        <p:nvGrpSpPr>
          <p:cNvPr id="253" name="Google Shape;253;p7"/>
          <p:cNvGrpSpPr/>
          <p:nvPr/>
        </p:nvGrpSpPr>
        <p:grpSpPr>
          <a:xfrm>
            <a:off x="120452" y="1367844"/>
            <a:ext cx="8064896" cy="1129824"/>
            <a:chOff x="3349" y="1954098"/>
            <a:chExt cx="3801423" cy="862072"/>
          </a:xfrm>
        </p:grpSpPr>
        <p:sp>
          <p:nvSpPr>
            <p:cNvPr id="254" name="Google Shape;254;p7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Закон спроса: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Величина спроса уменьшается по мере увеличения цены то- вара, т.е. между величиной спроса и ценой существует обратная зависи- мость: повышение цены вызывает понижение величины спроса, а снижение цены вызывает повышение величины спроса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Спрос, предложение и рыночная цена</a:t>
            </a:r>
            <a:endParaRPr/>
          </a:p>
        </p:txBody>
      </p:sp>
      <p:grpSp>
        <p:nvGrpSpPr>
          <p:cNvPr id="262" name="Google Shape;262;p8"/>
          <p:cNvGrpSpPr/>
          <p:nvPr/>
        </p:nvGrpSpPr>
        <p:grpSpPr>
          <a:xfrm>
            <a:off x="582170" y="1399950"/>
            <a:ext cx="7259578" cy="5194451"/>
            <a:chOff x="330650" y="2950"/>
            <a:chExt cx="7259578" cy="5194451"/>
          </a:xfrm>
        </p:grpSpPr>
        <p:sp>
          <p:nvSpPr>
            <p:cNvPr id="263" name="Google Shape;263;p8"/>
            <p:cNvSpPr/>
            <p:nvPr/>
          </p:nvSpPr>
          <p:spPr>
            <a:xfrm>
              <a:off x="330650" y="2950"/>
              <a:ext cx="4239716" cy="53276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 txBox="1"/>
            <p:nvPr/>
          </p:nvSpPr>
          <p:spPr>
            <a:xfrm>
              <a:off x="346254" y="18554"/>
              <a:ext cx="4208508" cy="5015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 изменения спроса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754622" y="535714"/>
              <a:ext cx="423971" cy="3995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6" name="Google Shape;266;p8"/>
            <p:cNvSpPr/>
            <p:nvPr/>
          </p:nvSpPr>
          <p:spPr>
            <a:xfrm>
              <a:off x="1178594" y="668905"/>
              <a:ext cx="6411634" cy="532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8"/>
            <p:cNvSpPr txBox="1"/>
            <p:nvPr/>
          </p:nvSpPr>
          <p:spPr>
            <a:xfrm>
              <a:off x="1194198" y="684509"/>
              <a:ext cx="6380426" cy="5015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цена на товар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754622" y="535714"/>
              <a:ext cx="423971" cy="10655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9" name="Google Shape;269;p8"/>
            <p:cNvSpPr/>
            <p:nvPr/>
          </p:nvSpPr>
          <p:spPr>
            <a:xfrm>
              <a:off x="1178594" y="1334860"/>
              <a:ext cx="6411634" cy="532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8"/>
            <p:cNvSpPr txBox="1"/>
            <p:nvPr/>
          </p:nvSpPr>
          <p:spPr>
            <a:xfrm>
              <a:off x="1194198" y="1350464"/>
              <a:ext cx="6380426" cy="5015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количество покупателей на рынке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754622" y="535714"/>
              <a:ext cx="423971" cy="17314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2" name="Google Shape;272;p8"/>
            <p:cNvSpPr/>
            <p:nvPr/>
          </p:nvSpPr>
          <p:spPr>
            <a:xfrm>
              <a:off x="1178594" y="2000816"/>
              <a:ext cx="6411634" cy="532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8"/>
            <p:cNvSpPr txBox="1"/>
            <p:nvPr/>
          </p:nvSpPr>
          <p:spPr>
            <a:xfrm>
              <a:off x="1194198" y="2016420"/>
              <a:ext cx="6380426" cy="5015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доходы покупателей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754622" y="535714"/>
              <a:ext cx="423971" cy="23974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5" name="Google Shape;275;p8"/>
            <p:cNvSpPr/>
            <p:nvPr/>
          </p:nvSpPr>
          <p:spPr>
            <a:xfrm>
              <a:off x="1178594" y="2666771"/>
              <a:ext cx="6411634" cy="532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 txBox="1"/>
            <p:nvPr/>
          </p:nvSpPr>
          <p:spPr>
            <a:xfrm>
              <a:off x="1194198" y="2682375"/>
              <a:ext cx="6380426" cy="5015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вкусы и предпочтения покупателей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754622" y="535714"/>
              <a:ext cx="423971" cy="30633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8" name="Google Shape;278;p8"/>
            <p:cNvSpPr/>
            <p:nvPr/>
          </p:nvSpPr>
          <p:spPr>
            <a:xfrm>
              <a:off x="1178594" y="3332726"/>
              <a:ext cx="6411634" cy="532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8"/>
            <p:cNvSpPr txBox="1"/>
            <p:nvPr/>
          </p:nvSpPr>
          <p:spPr>
            <a:xfrm>
              <a:off x="1194198" y="3348330"/>
              <a:ext cx="6380426" cy="5015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сезонность товара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754622" y="535714"/>
              <a:ext cx="423971" cy="37293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1" name="Google Shape;281;p8"/>
            <p:cNvSpPr/>
            <p:nvPr/>
          </p:nvSpPr>
          <p:spPr>
            <a:xfrm>
              <a:off x="1178594" y="3998682"/>
              <a:ext cx="6411634" cy="532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8"/>
            <p:cNvSpPr txBox="1"/>
            <p:nvPr/>
          </p:nvSpPr>
          <p:spPr>
            <a:xfrm>
              <a:off x="1194198" y="4014286"/>
              <a:ext cx="6380426" cy="5015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мода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754622" y="535714"/>
              <a:ext cx="423971" cy="43953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8"/>
            <p:cNvSpPr/>
            <p:nvPr/>
          </p:nvSpPr>
          <p:spPr>
            <a:xfrm>
              <a:off x="1178594" y="4664637"/>
              <a:ext cx="6411634" cy="532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8"/>
            <p:cNvSpPr txBox="1"/>
            <p:nvPr/>
          </p:nvSpPr>
          <p:spPr>
            <a:xfrm>
              <a:off x="1194198" y="4680241"/>
              <a:ext cx="6380426" cy="5015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цены на товары-субституты (заменяют друг друга) и това- ры-комплементы (дополняют друг друга)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Спрос, предложение и рыночная цена</a:t>
            </a:r>
            <a:endParaRPr/>
          </a:p>
        </p:txBody>
      </p:sp>
      <p:pic>
        <p:nvPicPr>
          <p:cNvPr descr="ÐÐ°ÑÑÐ¸Ð½ÐºÐ¸ Ð¿Ð¾ Ð·Ð°Ð¿ÑÐ¾ÑÑ &quot;ÑÐ¾ÑÑÑÐµÐ¹Ð½ Ð²ÐµÐ±Ð»ÐµÐ½&quot;" id="292" name="Google Shape;292;p9"/>
          <p:cNvPicPr preferRelativeResize="0"/>
          <p:nvPr/>
        </p:nvPicPr>
        <p:blipFill rotWithShape="1">
          <a:blip r:embed="rId3">
            <a:alphaModFix/>
          </a:blip>
          <a:srcRect b="0" l="11228" r="13972" t="0"/>
          <a:stretch/>
        </p:blipFill>
        <p:spPr>
          <a:xfrm>
            <a:off x="4152900" y="1268760"/>
            <a:ext cx="4032449" cy="539874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93" name="Google Shape;293;p9"/>
          <p:cNvSpPr txBox="1"/>
          <p:nvPr/>
        </p:nvSpPr>
        <p:spPr>
          <a:xfrm>
            <a:off x="2339752" y="6328946"/>
            <a:ext cx="176324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Торстейн Веблен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94" name="Google Shape;294;p9"/>
          <p:cNvGrpSpPr/>
          <p:nvPr/>
        </p:nvGrpSpPr>
        <p:grpSpPr>
          <a:xfrm>
            <a:off x="107504" y="1268760"/>
            <a:ext cx="3875484" cy="3096344"/>
            <a:chOff x="3349" y="1954098"/>
            <a:chExt cx="3801423" cy="862072"/>
          </a:xfrm>
        </p:grpSpPr>
        <p:sp>
          <p:nvSpPr>
            <p:cNvPr id="295" name="Google Shape;295;p9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9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Американский экономист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Торстейн Веблен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(1857-1929 гг.) в работе «Теория праздного класса» (1899 г.) ввёл понятие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conspicuous consum- ption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демонстративное, престиж- ное, показное, статусное потребле- ние, т.е. потребление с целью про- демонстрировать свой статус. Това- ры, спрос на которые является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пара- доксальным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, т.е. увеличивается с увеличением цены, называют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това- рами Веблена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10.02.2021</vt:lpwstr>
  </property>
</Properties>
</file>