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0328E-9634-4F10-BA01-015FD303CCE6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51CF5-4AA7-4D3A-AC14-FCD82A602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1CF5-4AA7-4D3A-AC14-FCD82A602C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7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1CF5-4AA7-4D3A-AC14-FCD82A602C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7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1CF5-4AA7-4D3A-AC14-FCD82A602C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7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1CF5-4AA7-4D3A-AC14-FCD82A602C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7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23728" y="1484784"/>
            <a:ext cx="4968552" cy="316835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11-12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128</a:t>
            </a:r>
            <a:endParaRPr lang="ru-RU" sz="3200" dirty="0"/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87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188640"/>
            <a:ext cx="7488832" cy="23042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нормативных правовых актов в силу связано с включением в Национальный реестр правовых актов Республики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и официальным опубликованием на Национальном правовом интернет-портале Республики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8" y="2780928"/>
            <a:ext cx="7945735" cy="385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36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844824"/>
            <a:ext cx="6624736" cy="29523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2.Место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в правовой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4126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1844824"/>
            <a:ext cx="7560840" cy="29523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это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Закон государства, имеющий высшую юридическую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силу. Он закрепляет принципы и нормы регулирования важнейших общественных отношений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9658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96752"/>
            <a:ext cx="4536504" cy="38884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Конституция была принята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 1994 г.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Верховным Советом Республики Беларусь. </a:t>
            </a:r>
            <a:endParaRPr lang="ru-RU" sz="2000" dirty="0"/>
          </a:p>
        </p:txBody>
      </p:sp>
      <p:pic>
        <p:nvPicPr>
          <p:cNvPr id="3074" name="Picture 2" descr="https://www.sonar2050.org/storage/files/%D0%9A%D0%BE%D0%BB%D1%82%D0%B0%D1%88%D0%BE%D0%B2/%D0%9A%D0%BE%D0%BD%D1%81%D1%82%D0%B8%D1%82%D1%83%D1%86%D0%B8%D1%8F%20%D0%B4%D0%BB%D1%8F%20%D1%81%D0%BE%D1%8E%D0%B7%D0%BD%D0%BE%D0%B9%20%D0%91%D0%B5%D0%BB%D0%BE%D1%80%D1%83%D1%81%D1%81%D0%B8%D0%B8/constit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12" y="1831741"/>
            <a:ext cx="3926455" cy="26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2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872729" cy="288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44189" y="3978455"/>
            <a:ext cx="7784116" cy="24482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 конституции, которые состоят из одного документа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Жесткие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конституции, для внесения изменений и дополнений в которые предусмотрен особый усложненный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308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552" y="188641"/>
            <a:ext cx="8352928" cy="65527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Конституции относятся: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учредительный характер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(определяет ключевые моменты организации политической, экономической, социальной и духовной жизни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страны: территориальное устройство, форма правления и т.д.)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легитимность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признаваема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обществом)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верховенство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действие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(свойство конституционных норм оказывать (без каких-либо конкретизирующих их актов) непосредственное регулирующее воздействие на всех, кому они адресованы)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(конституция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отражать достигнутую ступень развития общественных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программность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(сформулированные в ней нормы-принципы, нормы-цели определяют основные направления, цели и задачи дальнейшего развития общества и государства)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09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39597" cy="363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5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i?id=81ff8646a071e9d4e23265712827c9f5-407805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66087"/>
            <a:ext cx="8202044" cy="48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04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844824"/>
            <a:ext cx="6624736" cy="29523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3.Понятие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конституционного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15373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1844824"/>
            <a:ext cx="7560840" cy="29523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Конституционное право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отрасль права , которая устанавливает и закрепляет основы государственного устройства , обеспечивает соблюдение прав человека , регулирует порядок формирования органов государственной власти и принципы их деятельности 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4377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1484784"/>
            <a:ext cx="6624736" cy="316835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11-12.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ИЗБИРАТЕЛЬНОЕ ПРАВО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92031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844824"/>
            <a:ext cx="6624736" cy="29523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Избирательная система в Республике Беларусь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03284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1844824"/>
            <a:ext cx="7560840" cy="29523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‒это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правовых норм, регулирующих порядок предоставления избирательных прав, проведения выборов в органы государства и местного самоуправления, определения результатов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244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714869"/>
              </p:ext>
            </p:extLst>
          </p:nvPr>
        </p:nvGraphicFramePr>
        <p:xfrm>
          <a:off x="251520" y="332656"/>
          <a:ext cx="8712968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728193"/>
                <a:gridCol w="3402490"/>
                <a:gridCol w="1926101"/>
              </a:tblGrid>
              <a:tr h="576063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Виды избирательных систем</a:t>
                      </a:r>
                      <a:endParaRPr lang="ru-RU" sz="32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МАЖОРИТАРНАЯ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ПРОПОРЦИОНАЛЬНАЯ</a:t>
                      </a:r>
                    </a:p>
                    <a:p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СМЕШАННАЯ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Абсолютного</a:t>
                      </a:r>
                      <a:r>
                        <a:rPr lang="ru-RU" dirty="0" smtClean="0"/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большинства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Относительного большинства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Пропорциональная система - это порядок определения результатов выборов, при котором мандаты между партиями, выставившими своих кандидатов в представительный орган, распределяются в соответствии с полученным ими количеством голосов. При пропорциональной избирательной системе, создаются большие избирательные округа, в которых каждая партия выдвигает свой список кандидатов, а избиратель подает голос за список соответствующей партии. 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Смешанная избирательная система - избирательная система, основанная на сочетании двух систем представительства. Один голос избиратель отдает за конкретного кандидата, баллотирующегося в данном избирательном округе, другой – за политическую партию.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Кандидат должен набрать абсолютное большинство голосов (50%+1голос)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Избираемый кандидат должен набрать больше голосов чем любой другой кандидат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99592" y="6540631"/>
            <a:ext cx="7326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Беларусь применяется мажоритарная система относительного и абсолютного большинства.</a:t>
            </a:r>
          </a:p>
        </p:txBody>
      </p:sp>
    </p:spTree>
    <p:extLst>
      <p:ext uri="{BB962C8B-B14F-4D97-AF65-F5344CB8AC3E}">
        <p14:creationId xmlns:p14="http://schemas.microsoft.com/office/powerpoint/2010/main" val="3201269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92695"/>
            <a:ext cx="8581918" cy="51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898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1844824"/>
            <a:ext cx="7560840" cy="29523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избирательное право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право гражданина избирать, лично участвовать в выборах.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4587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65081"/>
            <a:ext cx="6840760" cy="165618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Избирательный процесс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процесс проведения выборов,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состоящий из самостоятельных стадий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916832"/>
            <a:ext cx="8280920" cy="43204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Стадии: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выборов</a:t>
            </a:r>
          </a:p>
          <a:p>
            <a:pPr marL="514350" indent="-51435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избирательных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</a:t>
            </a:r>
          </a:p>
          <a:p>
            <a:pPr marL="514350" indent="-51435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избирательных округов  и участков для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голосования</a:t>
            </a:r>
          </a:p>
          <a:p>
            <a:pPr marL="514350" indent="-51435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составление списка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избирателей</a:t>
            </a:r>
          </a:p>
          <a:p>
            <a:pPr marL="514350" indent="-51435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и регистрация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кандидатов</a:t>
            </a:r>
          </a:p>
          <a:p>
            <a:pPr marL="514350" indent="-51435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предвыборная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агитация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</a:t>
            </a:r>
          </a:p>
          <a:p>
            <a:pPr marL="514350" indent="-51435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подсчёт и объявление результатов выборов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59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844824"/>
            <a:ext cx="6624736" cy="29523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Референдумы в Республике Беларусь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09702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573386"/>
              </p:ext>
            </p:extLst>
          </p:nvPr>
        </p:nvGraphicFramePr>
        <p:xfrm>
          <a:off x="827584" y="548680"/>
          <a:ext cx="7776864" cy="5869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2053"/>
                <a:gridCol w="4414811"/>
              </a:tblGrid>
              <a:tr h="2262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РЕФЕРЕНДУМОВ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5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В зависимости от территории 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(рассматриваются вопросы республиканского значения)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(рассматриваются вопросы, имеющие значение для соответствующей части территории государства)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5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По обязательности решения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императивные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(решение носит обязательный характер)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5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консультативные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референдумы (опрос граждан. Решение, принятое в итоге проведения данного референдума, не является обязательным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5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В зависимости от необходимости проведения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(когда решение может быть принято только референдумом)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факультативные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(когда референдум является лишь одним из возможных способов принятия решения)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5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По предмету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конституционные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(по вопросам изменения и дополнения Конституции)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обычные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(по всем иным вопросам)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88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9632" y="836712"/>
            <a:ext cx="6624736" cy="525658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система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Конституции в правовой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конституционного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Избирательная система в Республике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Референдумы в Республике Беларусь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3169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844824"/>
            <a:ext cx="6624736" cy="29523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система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5272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1844824"/>
            <a:ext cx="7488832" cy="23762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система обязательных норм и правил поведения , установленных государством , соблюдение которых гарантируется специальными органами власти и судопроизводством .</a:t>
            </a:r>
          </a:p>
        </p:txBody>
      </p:sp>
    </p:spTree>
    <p:extLst>
      <p:ext uri="{BB962C8B-B14F-4D97-AF65-F5344CB8AC3E}">
        <p14:creationId xmlns:p14="http://schemas.microsoft.com/office/powerpoint/2010/main" val="266365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284878"/>
            <a:ext cx="7488832" cy="194421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 права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группа (совокупность) правовых норм, которые регулируют целую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близких по своему характеру общественных отношений.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87428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97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54005" y="304175"/>
            <a:ext cx="3240360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углом вверх 3"/>
          <p:cNvSpPr/>
          <p:nvPr/>
        </p:nvSpPr>
        <p:spPr>
          <a:xfrm rot="10800000">
            <a:off x="1901877" y="425118"/>
            <a:ext cx="1152128" cy="1152128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углом вверх 4"/>
          <p:cNvSpPr/>
          <p:nvPr/>
        </p:nvSpPr>
        <p:spPr>
          <a:xfrm rot="10800000" flipH="1">
            <a:off x="6294365" y="448191"/>
            <a:ext cx="1077563" cy="1152128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844824"/>
            <a:ext cx="3240360" cy="25202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–совокупность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 норм,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между частными лицами, основой которых является частная собственность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1684" y="4581128"/>
            <a:ext cx="2697744" cy="16645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право: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1720877"/>
            <a:ext cx="3816424" cy="26642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между юридическими лицами и правительством, между различными институтами внутри государства, между различными ветвями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5726" y="4581128"/>
            <a:ext cx="3113068" cy="16645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право: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конституционное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уголовное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</a:t>
            </a:r>
          </a:p>
        </p:txBody>
      </p:sp>
    </p:spTree>
    <p:extLst>
      <p:ext uri="{BB962C8B-B14F-4D97-AF65-F5344CB8AC3E}">
        <p14:creationId xmlns:p14="http://schemas.microsoft.com/office/powerpoint/2010/main" val="400037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1844824"/>
            <a:ext cx="7488832" cy="23762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(формы) права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официальные способы выражения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 правовых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норм, придания правилам поведения общеобязательного, юридического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418300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908720"/>
            <a:ext cx="7488832" cy="43204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правовой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официальный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установленной формы, принятый в пределах компетенции уполномоченного государственного органа (должностного лица), иных социальных структур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(муниципальных органов, профсоюзов, акционерных обществ, товариществ и т. д.)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путём референдума с соблюдением установленной законодательством процедуры, содержащий общеобязательные правила поведения, рассчитанные на неопределённый круг лиц и неоднократное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63454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и законы Республики Беларусь,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декреты 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 Президента Республики Беларусь, постановления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Министров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2040279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777</Words>
  <Application>Microsoft Office PowerPoint</Application>
  <PresentationFormat>Экран (4:3)</PresentationFormat>
  <Paragraphs>98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HANNA</dc:creator>
  <cp:lastModifiedBy>HANNA</cp:lastModifiedBy>
  <cp:revision>32</cp:revision>
  <dcterms:created xsi:type="dcterms:W3CDTF">2023-01-11T15:06:46Z</dcterms:created>
  <dcterms:modified xsi:type="dcterms:W3CDTF">2023-01-11T18:48:41Z</dcterms:modified>
</cp:coreProperties>
</file>