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gcJjX2iewh/cPPNe2x3q8MSp6O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3C43716-A6CD-4BA4-AF9D-B6C71ADE96BA}">
  <a:tblStyle styleId="{B3C43716-A6CD-4BA4-AF9D-B6C71ADE96B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0E6"/>
          </a:solidFill>
        </a:fill>
      </a:tcStyle>
    </a:wholeTbl>
    <a:band1H>
      <a:tcTxStyle/>
      <a:tcStyle>
        <a:fill>
          <a:solidFill>
            <a:srgbClr val="FFE0CA"/>
          </a:solidFill>
        </a:fill>
      </a:tcStyle>
    </a:band1H>
    <a:band2H>
      <a:tcTxStyle/>
    </a:band2H>
    <a:band1V>
      <a:tcTxStyle/>
      <a:tcStyle>
        <a:fill>
          <a:solidFill>
            <a:srgbClr val="FFE0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/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" type="body"/>
          </p:nvPr>
        </p:nvSpPr>
        <p:spPr>
          <a:xfrm rot="5400000">
            <a:off x="2401094" y="-616743"/>
            <a:ext cx="4313238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/>
          <p:nvPr>
            <p:ph type="title"/>
          </p:nvPr>
        </p:nvSpPr>
        <p:spPr>
          <a:xfrm rot="5400000">
            <a:off x="4999038" y="1970088"/>
            <a:ext cx="55308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7"/>
          <p:cNvSpPr txBox="1"/>
          <p:nvPr>
            <p:ph idx="1" type="body"/>
          </p:nvPr>
        </p:nvSpPr>
        <p:spPr>
          <a:xfrm rot="5400000">
            <a:off x="654844" y="-88106"/>
            <a:ext cx="5530850" cy="624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4" name="Google Shape;24;p1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" type="body"/>
          </p:nvPr>
        </p:nvSpPr>
        <p:spPr>
          <a:xfrm>
            <a:off x="295275" y="1489075"/>
            <a:ext cx="4186238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20"/>
          <p:cNvSpPr txBox="1"/>
          <p:nvPr>
            <p:ph idx="2" type="body"/>
          </p:nvPr>
        </p:nvSpPr>
        <p:spPr>
          <a:xfrm>
            <a:off x="4633913" y="1489075"/>
            <a:ext cx="4186237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2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4" name="Google Shape;34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6" name="Google Shape;36;p2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2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2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814100" y="3897450"/>
            <a:ext cx="7863300" cy="118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Мировое сообщество в XXI в. 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960438" y="5235388"/>
            <a:ext cx="7740650" cy="5970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Обществоведение (повышенный уровень). 11 класс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950119" y="89171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950119" y="6443932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2023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960438" y="5875338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10"/>
          <p:cNvGrpSpPr/>
          <p:nvPr/>
        </p:nvGrpSpPr>
        <p:grpSpPr>
          <a:xfrm>
            <a:off x="432362" y="2278112"/>
            <a:ext cx="8383270" cy="2966011"/>
            <a:chOff x="562" y="975522"/>
            <a:chExt cx="8383270" cy="2966011"/>
          </a:xfrm>
        </p:grpSpPr>
        <p:sp>
          <p:nvSpPr>
            <p:cNvPr id="238" name="Google Shape;238;p10"/>
            <p:cNvSpPr/>
            <p:nvPr/>
          </p:nvSpPr>
          <p:spPr>
            <a:xfrm>
              <a:off x="4192197" y="2201146"/>
              <a:ext cx="2966010" cy="5147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9" name="Google Shape;239;p10"/>
            <p:cNvSpPr/>
            <p:nvPr/>
          </p:nvSpPr>
          <p:spPr>
            <a:xfrm>
              <a:off x="4146477" y="2201146"/>
              <a:ext cx="91440" cy="5147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0" name="Google Shape;240;p10"/>
            <p:cNvSpPr/>
            <p:nvPr/>
          </p:nvSpPr>
          <p:spPr>
            <a:xfrm>
              <a:off x="1226187" y="2201146"/>
              <a:ext cx="2966010" cy="51476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1" name="Google Shape;241;p10"/>
            <p:cNvSpPr/>
            <p:nvPr/>
          </p:nvSpPr>
          <p:spPr>
            <a:xfrm>
              <a:off x="2285996" y="975522"/>
              <a:ext cx="3812402" cy="122562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0"/>
            <p:cNvSpPr txBox="1"/>
            <p:nvPr/>
          </p:nvSpPr>
          <p:spPr>
            <a:xfrm>
              <a:off x="2285996" y="975522"/>
              <a:ext cx="3812402" cy="12256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Критерии, характеризующие состояние мировой экономики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562" y="2715909"/>
              <a:ext cx="2451248" cy="122562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0"/>
            <p:cNvSpPr txBox="1"/>
            <p:nvPr/>
          </p:nvSpPr>
          <p:spPr>
            <a:xfrm>
              <a:off x="562" y="2715909"/>
              <a:ext cx="2451248" cy="12256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объём ВВП/ВНП на душу населения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2966573" y="2715909"/>
              <a:ext cx="2451248" cy="122562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0"/>
            <p:cNvSpPr txBox="1"/>
            <p:nvPr/>
          </p:nvSpPr>
          <p:spPr>
            <a:xfrm>
              <a:off x="2966573" y="2715909"/>
              <a:ext cx="2451248" cy="12256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отраслевая структура ВВП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5932584" y="2715909"/>
              <a:ext cx="2451248" cy="122562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0"/>
            <p:cNvSpPr txBox="1"/>
            <p:nvPr/>
          </p:nvSpPr>
          <p:spPr>
            <a:xfrm>
              <a:off x="5932584" y="2715909"/>
              <a:ext cx="2451248" cy="12256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уровень и качество жизни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9" name="Google Shape;249;p10"/>
          <p:cNvSpPr txBox="1"/>
          <p:nvPr>
            <p:ph type="title"/>
          </p:nvPr>
        </p:nvSpPr>
        <p:spPr>
          <a:xfrm>
            <a:off x="311150" y="62753"/>
            <a:ext cx="8520113" cy="8564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Политические и социально-экономичес- кие системы в современном мире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1110" y="1268083"/>
            <a:ext cx="4179848" cy="546528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55" name="Google Shape;255;p11"/>
          <p:cNvSpPr txBox="1"/>
          <p:nvPr/>
        </p:nvSpPr>
        <p:spPr>
          <a:xfrm>
            <a:off x="112143" y="1268084"/>
            <a:ext cx="4632385" cy="22729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1990 г.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Организацией Объединённых Наций был создан комбинированный по- казатель для межстранового сравнения –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Индекс человеческого развития (Hu- man Development Index) (ИЧР)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Он был разработан группой экономистов во главе с пакистанским учёным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Махбубом уль- Хаком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6" name="Google Shape;256;p11"/>
          <p:cNvSpPr txBox="1"/>
          <p:nvPr/>
        </p:nvSpPr>
        <p:spPr>
          <a:xfrm>
            <a:off x="3174521" y="6405561"/>
            <a:ext cx="1676589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Махбуб уль-Хак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57" name="Google Shape;257;p11"/>
          <p:cNvGrpSpPr/>
          <p:nvPr/>
        </p:nvGrpSpPr>
        <p:grpSpPr>
          <a:xfrm>
            <a:off x="144042" y="3638729"/>
            <a:ext cx="4568586" cy="1114765"/>
            <a:chOff x="67" y="2742038"/>
            <a:chExt cx="4010278" cy="2634131"/>
          </a:xfrm>
        </p:grpSpPr>
        <p:sp>
          <p:nvSpPr>
            <p:cNvPr id="258" name="Google Shape;258;p11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Индекс человеческого развития (ИЧР)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комбинированный показатель, харак- теризующий развитие человека в странах и регионах мира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60" name="Google Shape;260;p11"/>
          <p:cNvSpPr txBox="1"/>
          <p:nvPr>
            <p:ph type="title"/>
          </p:nvPr>
        </p:nvSpPr>
        <p:spPr>
          <a:xfrm>
            <a:off x="311150" y="62753"/>
            <a:ext cx="8520113" cy="8564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Политические и социально-экономичес- кие системы в современном мире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2"/>
          <p:cNvGrpSpPr/>
          <p:nvPr/>
        </p:nvGrpSpPr>
        <p:grpSpPr>
          <a:xfrm>
            <a:off x="432362" y="2234241"/>
            <a:ext cx="8383270" cy="3053753"/>
            <a:chOff x="562" y="931651"/>
            <a:chExt cx="8383270" cy="3053753"/>
          </a:xfrm>
        </p:grpSpPr>
        <p:sp>
          <p:nvSpPr>
            <p:cNvPr id="266" name="Google Shape;266;p12"/>
            <p:cNvSpPr/>
            <p:nvPr/>
          </p:nvSpPr>
          <p:spPr>
            <a:xfrm>
              <a:off x="4192198" y="1606663"/>
              <a:ext cx="2966010" cy="5147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7" name="Google Shape;267;p12"/>
            <p:cNvSpPr/>
            <p:nvPr/>
          </p:nvSpPr>
          <p:spPr>
            <a:xfrm>
              <a:off x="4146478" y="1606663"/>
              <a:ext cx="91440" cy="5147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8" name="Google Shape;268;p12"/>
            <p:cNvSpPr/>
            <p:nvPr/>
          </p:nvSpPr>
          <p:spPr>
            <a:xfrm>
              <a:off x="1226187" y="1606663"/>
              <a:ext cx="2966010" cy="51476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9" name="Google Shape;269;p12"/>
            <p:cNvSpPr/>
            <p:nvPr/>
          </p:nvSpPr>
          <p:spPr>
            <a:xfrm>
              <a:off x="2838091" y="931651"/>
              <a:ext cx="2708212" cy="67501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2"/>
            <p:cNvSpPr txBox="1"/>
            <p:nvPr/>
          </p:nvSpPr>
          <p:spPr>
            <a:xfrm>
              <a:off x="2838091" y="931651"/>
              <a:ext cx="2708212" cy="67501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Показатели ИЧР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562" y="2121426"/>
              <a:ext cx="2451248" cy="186397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2"/>
            <p:cNvSpPr txBox="1"/>
            <p:nvPr/>
          </p:nvSpPr>
          <p:spPr>
            <a:xfrm>
              <a:off x="562" y="2121426"/>
              <a:ext cx="2451248" cy="18639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ожидаемая продолжительность жизни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2966573" y="2121426"/>
              <a:ext cx="2451248" cy="186397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2"/>
            <p:cNvSpPr txBox="1"/>
            <p:nvPr/>
          </p:nvSpPr>
          <p:spPr>
            <a:xfrm>
              <a:off x="2966573" y="2121426"/>
              <a:ext cx="2451248" cy="18639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уровень грамотности и ожидаемая продолжительность обучения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5932584" y="2121426"/>
              <a:ext cx="2451248" cy="186397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2"/>
            <p:cNvSpPr txBox="1"/>
            <p:nvPr/>
          </p:nvSpPr>
          <p:spPr>
            <a:xfrm>
              <a:off x="5932584" y="2121426"/>
              <a:ext cx="2451248" cy="18639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уровень жизни (валовой национальный доход на душу населения по паритету покупательной способности)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7" name="Google Shape;277;p12"/>
          <p:cNvSpPr txBox="1"/>
          <p:nvPr>
            <p:ph type="title"/>
          </p:nvPr>
        </p:nvSpPr>
        <p:spPr>
          <a:xfrm>
            <a:off x="311150" y="62753"/>
            <a:ext cx="8520113" cy="8564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Политические и социально-экономичес- кие системы в современном мире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1659" y="1886848"/>
            <a:ext cx="5867400" cy="39814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83" name="Google Shape;283;p13"/>
          <p:cNvSpPr txBox="1"/>
          <p:nvPr/>
        </p:nvSpPr>
        <p:spPr>
          <a:xfrm>
            <a:off x="3061659" y="5931108"/>
            <a:ext cx="5867400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Карта мира по ИЧР. 2020 г.</a:t>
            </a:r>
            <a:endParaRPr/>
          </a:p>
        </p:txBody>
      </p:sp>
      <p:grpSp>
        <p:nvGrpSpPr>
          <p:cNvPr id="284" name="Google Shape;284;p13"/>
          <p:cNvGrpSpPr/>
          <p:nvPr/>
        </p:nvGrpSpPr>
        <p:grpSpPr>
          <a:xfrm>
            <a:off x="191646" y="2156862"/>
            <a:ext cx="2557694" cy="3139936"/>
            <a:chOff x="10490" y="569601"/>
            <a:chExt cx="2557694" cy="3139936"/>
          </a:xfrm>
        </p:grpSpPr>
        <p:sp>
          <p:nvSpPr>
            <p:cNvPr id="285" name="Google Shape;285;p13"/>
            <p:cNvSpPr/>
            <p:nvPr/>
          </p:nvSpPr>
          <p:spPr>
            <a:xfrm>
              <a:off x="10490" y="569601"/>
              <a:ext cx="1911038" cy="53279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3"/>
            <p:cNvSpPr txBox="1"/>
            <p:nvPr/>
          </p:nvSpPr>
          <p:spPr>
            <a:xfrm>
              <a:off x="26095" y="585206"/>
              <a:ext cx="1879828" cy="5015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Уровни ИЧР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201594" y="1102397"/>
              <a:ext cx="183201" cy="49890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8" name="Google Shape;288;p13"/>
            <p:cNvSpPr/>
            <p:nvPr/>
          </p:nvSpPr>
          <p:spPr>
            <a:xfrm>
              <a:off x="384795" y="1336701"/>
              <a:ext cx="2183389" cy="52919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3"/>
            <p:cNvSpPr txBox="1"/>
            <p:nvPr/>
          </p:nvSpPr>
          <p:spPr>
            <a:xfrm>
              <a:off x="400295" y="1352201"/>
              <a:ext cx="2152389" cy="4981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очень высокий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201594" y="1102397"/>
              <a:ext cx="182021" cy="112070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1" name="Google Shape;291;p13"/>
            <p:cNvSpPr/>
            <p:nvPr/>
          </p:nvSpPr>
          <p:spPr>
            <a:xfrm>
              <a:off x="383616" y="1958499"/>
              <a:ext cx="2183389" cy="52919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3"/>
            <p:cNvSpPr txBox="1"/>
            <p:nvPr/>
          </p:nvSpPr>
          <p:spPr>
            <a:xfrm>
              <a:off x="399116" y="1973999"/>
              <a:ext cx="2152389" cy="4981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высокий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201594" y="1102397"/>
              <a:ext cx="183052" cy="172708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4" name="Google Shape;294;p13"/>
            <p:cNvSpPr/>
            <p:nvPr/>
          </p:nvSpPr>
          <p:spPr>
            <a:xfrm>
              <a:off x="384647" y="2564877"/>
              <a:ext cx="2183389" cy="52919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3"/>
            <p:cNvSpPr txBox="1"/>
            <p:nvPr/>
          </p:nvSpPr>
          <p:spPr>
            <a:xfrm>
              <a:off x="400147" y="2580377"/>
              <a:ext cx="2152389" cy="4981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средний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201594" y="1102397"/>
              <a:ext cx="183052" cy="234254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7" name="Google Shape;297;p13"/>
            <p:cNvSpPr/>
            <p:nvPr/>
          </p:nvSpPr>
          <p:spPr>
            <a:xfrm>
              <a:off x="384647" y="3180338"/>
              <a:ext cx="2183389" cy="52919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3"/>
            <p:cNvSpPr txBox="1"/>
            <p:nvPr/>
          </p:nvSpPr>
          <p:spPr>
            <a:xfrm>
              <a:off x="400147" y="3195838"/>
              <a:ext cx="2152389" cy="4981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низкий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9" name="Google Shape;299;p13"/>
          <p:cNvSpPr txBox="1"/>
          <p:nvPr>
            <p:ph type="title"/>
          </p:nvPr>
        </p:nvSpPr>
        <p:spPr>
          <a:xfrm>
            <a:off x="311150" y="62753"/>
            <a:ext cx="8520113" cy="8564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Политические и социально-экономичес- кие системы в современном мире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" name="Google Shape;304;p14"/>
          <p:cNvGraphicFramePr/>
          <p:nvPr/>
        </p:nvGraphicFramePr>
        <p:xfrm>
          <a:off x="177320" y="1629207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{B3C43716-A6CD-4BA4-AF9D-B6C71ADE96BA}</a:tableStyleId>
              </a:tblPr>
              <a:tblGrid>
                <a:gridCol w="3048950"/>
                <a:gridCol w="1880550"/>
                <a:gridCol w="2078975"/>
                <a:gridCol w="1730075"/>
              </a:tblGrid>
              <a:tr h="515575"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ИЧР у Республики Беларусь и её соседей </a:t>
                      </a:r>
                      <a:r>
                        <a:rPr b="0"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(доклад 2020 г.)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  <a:tc hMerge="1"/>
                <a:tc hMerge="1"/>
              </a:tr>
              <a:tr h="515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Страна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Уровень ИЧР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Показатель ИЧР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Место в мире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</a:tr>
              <a:tr h="515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Польша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очень высокий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0,8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76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34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15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Литва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очень высокий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0,8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75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35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15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Латвия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очень высокий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0,86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15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Россия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очень высокий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0,82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52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15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Беларусь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очень высокий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0,8</a:t>
                      </a: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08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60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15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Украина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высокий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0,77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05" name="Google Shape;305;p14"/>
          <p:cNvSpPr txBox="1"/>
          <p:nvPr>
            <p:ph type="title"/>
          </p:nvPr>
        </p:nvSpPr>
        <p:spPr>
          <a:xfrm>
            <a:off x="311150" y="62753"/>
            <a:ext cx="8520113" cy="8564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Политические и социально-экономичес- кие системы в современном мире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" name="Google Shape;310;p15"/>
          <p:cNvGraphicFramePr/>
          <p:nvPr/>
        </p:nvGraphicFramePr>
        <p:xfrm>
          <a:off x="201926" y="1324407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{B3C43716-A6CD-4BA4-AF9D-B6C71ADE96BA}</a:tableStyleId>
              </a:tblPr>
              <a:tblGrid>
                <a:gridCol w="3814250"/>
                <a:gridCol w="2348750"/>
                <a:gridCol w="2575550"/>
              </a:tblGrid>
              <a:tr h="47330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Беларусь в мировых рейтингах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  <a:tc hMerge="1"/>
              </a:tr>
              <a:tr h="587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Название рейтинга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Текущий рейтинг Беларуси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Динамика положения Беларуси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</a:tr>
              <a:tr h="473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Индекс человеческого развития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60</a:t>
                      </a: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место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73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Простота ведения бизнеса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49 место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73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Рейтинг восприятия коррупции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91</a:t>
                      </a: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место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⇓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73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Индекс экономической свободы</a:t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95</a:t>
                      </a: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место</a:t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⇧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87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Индекс эффективности усилий в сфере защиты климата (CCPI)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место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⇧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73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Индекс социального развития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61</a:t>
                      </a: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место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⇓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73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Индекс процветания LEGATUM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78</a:t>
                      </a: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место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⇓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73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Уровень счастья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65</a:t>
                      </a: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место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⇧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11" name="Google Shape;311;p15"/>
          <p:cNvSpPr txBox="1"/>
          <p:nvPr>
            <p:ph type="title"/>
          </p:nvPr>
        </p:nvSpPr>
        <p:spPr>
          <a:xfrm>
            <a:off x="311150" y="62753"/>
            <a:ext cx="8520113" cy="8564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Политические и социально-экономичес- кие системы в современном мире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Факторы многообразия современного мира</a:t>
            </a:r>
            <a:endParaRPr/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Политические и социально-экономические системы в современ- ном мире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311150" y="62753"/>
            <a:ext cx="8520113" cy="8564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Факторы многообразия современного мира</a:t>
            </a:r>
            <a:endParaRPr/>
          </a:p>
        </p:txBody>
      </p:sp>
      <p:pic>
        <p:nvPicPr>
          <p:cNvPr descr="https://hightech.fm/wp-content/uploads/2021/03/shutterstock_140051113-1-876x877.jpg" id="82" name="Google Shape;8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0452" y="1242204"/>
            <a:ext cx="5497378" cy="550365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83" name="Google Shape;83;p3"/>
          <p:cNvSpPr txBox="1"/>
          <p:nvPr/>
        </p:nvSpPr>
        <p:spPr>
          <a:xfrm>
            <a:off x="112143" y="1242204"/>
            <a:ext cx="3286665" cy="447710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Многообразие современного мира заключается в том, что на нашей планете в 2021 г. проживают более 7,7 милли- арда человек, которые при- надлежат к разным расовым, языковым и этническим группам, исповедуют разные религии или придерживают- ся атеистических взглядов, учатся и работают в разных странах мира, являются гра- жданами разных государств и по-разному идентифици- руют свою цивилизационную принадлежность.</a:t>
            </a:r>
            <a:endParaRPr b="1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725966" y="1400062"/>
            <a:ext cx="7666188" cy="5187453"/>
            <a:chOff x="458547" y="3063"/>
            <a:chExt cx="7666188" cy="5187453"/>
          </a:xfrm>
        </p:grpSpPr>
        <p:sp>
          <p:nvSpPr>
            <p:cNvPr id="89" name="Google Shape;89;p4"/>
            <p:cNvSpPr/>
            <p:nvPr/>
          </p:nvSpPr>
          <p:spPr>
            <a:xfrm>
              <a:off x="6266020" y="3790102"/>
              <a:ext cx="91440" cy="41420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0" name="Google Shape;90;p4"/>
            <p:cNvSpPr/>
            <p:nvPr/>
          </p:nvSpPr>
          <p:spPr>
            <a:xfrm>
              <a:off x="6266020" y="2389686"/>
              <a:ext cx="91440" cy="41420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1" name="Google Shape;91;p4"/>
            <p:cNvSpPr/>
            <p:nvPr/>
          </p:nvSpPr>
          <p:spPr>
            <a:xfrm>
              <a:off x="4291641" y="989271"/>
              <a:ext cx="2020098" cy="4142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2" name="Google Shape;92;p4"/>
            <p:cNvSpPr/>
            <p:nvPr/>
          </p:nvSpPr>
          <p:spPr>
            <a:xfrm>
              <a:off x="2225822" y="3790102"/>
              <a:ext cx="91440" cy="41420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3" name="Google Shape;93;p4"/>
            <p:cNvSpPr/>
            <p:nvPr/>
          </p:nvSpPr>
          <p:spPr>
            <a:xfrm>
              <a:off x="2225822" y="2389686"/>
              <a:ext cx="91440" cy="41420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4" name="Google Shape;94;p4"/>
            <p:cNvSpPr/>
            <p:nvPr/>
          </p:nvSpPr>
          <p:spPr>
            <a:xfrm>
              <a:off x="2271542" y="989271"/>
              <a:ext cx="2020098" cy="41420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5" name="Google Shape;95;p4"/>
            <p:cNvSpPr/>
            <p:nvPr/>
          </p:nvSpPr>
          <p:spPr>
            <a:xfrm>
              <a:off x="2070336" y="3063"/>
              <a:ext cx="4442610" cy="98620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4"/>
            <p:cNvSpPr txBox="1"/>
            <p:nvPr/>
          </p:nvSpPr>
          <p:spPr>
            <a:xfrm>
              <a:off x="2070336" y="3063"/>
              <a:ext cx="4442610" cy="9862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Факторы многообразия современного мира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58547" y="1403478"/>
              <a:ext cx="3625990" cy="98620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4"/>
            <p:cNvSpPr txBox="1"/>
            <p:nvPr/>
          </p:nvSpPr>
          <p:spPr>
            <a:xfrm>
              <a:off x="458547" y="1403478"/>
              <a:ext cx="3625990" cy="9862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уровень социально-экономического развития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58547" y="2803894"/>
              <a:ext cx="3625990" cy="98620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 txBox="1"/>
            <p:nvPr/>
          </p:nvSpPr>
          <p:spPr>
            <a:xfrm>
              <a:off x="458547" y="2803894"/>
              <a:ext cx="3625990" cy="9862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природно-климатическое особенности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58547" y="4204309"/>
              <a:ext cx="3625990" cy="98620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4"/>
            <p:cNvSpPr txBox="1"/>
            <p:nvPr/>
          </p:nvSpPr>
          <p:spPr>
            <a:xfrm>
              <a:off x="458547" y="4204309"/>
              <a:ext cx="3625990" cy="9862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географическое особенности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498745" y="1403478"/>
              <a:ext cx="3625990" cy="98620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4"/>
            <p:cNvSpPr txBox="1"/>
            <p:nvPr/>
          </p:nvSpPr>
          <p:spPr>
            <a:xfrm>
              <a:off x="4498745" y="1403478"/>
              <a:ext cx="3625990" cy="9862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уровень научно-технического развития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4498745" y="2803894"/>
              <a:ext cx="3625990" cy="98620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4"/>
            <p:cNvSpPr txBox="1"/>
            <p:nvPr/>
          </p:nvSpPr>
          <p:spPr>
            <a:xfrm>
              <a:off x="4498745" y="2803894"/>
              <a:ext cx="3625990" cy="9862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культурно-историческое особенности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498745" y="4204309"/>
              <a:ext cx="3625990" cy="98620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 txBox="1"/>
            <p:nvPr/>
          </p:nvSpPr>
          <p:spPr>
            <a:xfrm>
              <a:off x="4498745" y="4204309"/>
              <a:ext cx="3625990" cy="9862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политический курс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09" name="Google Shape;109;p4"/>
          <p:cNvSpPr txBox="1"/>
          <p:nvPr>
            <p:ph type="title"/>
          </p:nvPr>
        </p:nvSpPr>
        <p:spPr>
          <a:xfrm>
            <a:off x="311150" y="62753"/>
            <a:ext cx="8520113" cy="8564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Факторы многообразия современного мира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>
            <p:ph type="title"/>
          </p:nvPr>
        </p:nvSpPr>
        <p:spPr>
          <a:xfrm>
            <a:off x="311150" y="62753"/>
            <a:ext cx="8520113" cy="8564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Политические и социально-экономичес- кие системы в современном мире</a:t>
            </a:r>
            <a:endParaRPr/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5833" y="1830417"/>
            <a:ext cx="6186588" cy="406142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116" name="Google Shape;116;p5"/>
          <p:cNvGrpSpPr/>
          <p:nvPr/>
        </p:nvGrpSpPr>
        <p:grpSpPr>
          <a:xfrm>
            <a:off x="190762" y="1930399"/>
            <a:ext cx="2558807" cy="4070145"/>
            <a:chOff x="9606" y="610557"/>
            <a:chExt cx="2558807" cy="4070145"/>
          </a:xfrm>
        </p:grpSpPr>
        <p:sp>
          <p:nvSpPr>
            <p:cNvPr id="117" name="Google Shape;117;p5"/>
            <p:cNvSpPr/>
            <p:nvPr/>
          </p:nvSpPr>
          <p:spPr>
            <a:xfrm>
              <a:off x="9606" y="610557"/>
              <a:ext cx="2461419" cy="95852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 txBox="1"/>
            <p:nvPr/>
          </p:nvSpPr>
          <p:spPr>
            <a:xfrm>
              <a:off x="37680" y="638631"/>
              <a:ext cx="2405271" cy="9023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Показатели много- образия современ- ного мира на поли- тической карте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255748" y="1569078"/>
              <a:ext cx="238634" cy="4619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0" name="Google Shape;120;p5"/>
            <p:cNvSpPr/>
            <p:nvPr/>
          </p:nvSpPr>
          <p:spPr>
            <a:xfrm>
              <a:off x="494382" y="1791646"/>
              <a:ext cx="2074031" cy="47884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 txBox="1"/>
            <p:nvPr/>
          </p:nvSpPr>
          <p:spPr>
            <a:xfrm>
              <a:off x="508407" y="1805671"/>
              <a:ext cx="2045981" cy="4507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географическое положение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55748" y="1569078"/>
              <a:ext cx="237514" cy="103350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3" name="Google Shape;123;p5"/>
            <p:cNvSpPr/>
            <p:nvPr/>
          </p:nvSpPr>
          <p:spPr>
            <a:xfrm>
              <a:off x="493262" y="2358451"/>
              <a:ext cx="2074031" cy="48826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 txBox="1"/>
            <p:nvPr/>
          </p:nvSpPr>
          <p:spPr>
            <a:xfrm>
              <a:off x="507563" y="2372752"/>
              <a:ext cx="2045429" cy="4596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величина терри- тории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55748" y="1569078"/>
              <a:ext cx="238494" cy="160222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6" name="Google Shape;126;p5"/>
            <p:cNvSpPr/>
            <p:nvPr/>
          </p:nvSpPr>
          <p:spPr>
            <a:xfrm>
              <a:off x="494242" y="2920030"/>
              <a:ext cx="2074031" cy="50255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 txBox="1"/>
            <p:nvPr/>
          </p:nvSpPr>
          <p:spPr>
            <a:xfrm>
              <a:off x="508961" y="2934749"/>
              <a:ext cx="2044593" cy="47311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численность насе- ления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55748" y="1569078"/>
              <a:ext cx="238494" cy="22925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9" name="Google Shape;129;p5"/>
            <p:cNvSpPr/>
            <p:nvPr/>
          </p:nvSpPr>
          <p:spPr>
            <a:xfrm>
              <a:off x="494242" y="3504520"/>
              <a:ext cx="2074031" cy="71418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 txBox="1"/>
            <p:nvPr/>
          </p:nvSpPr>
          <p:spPr>
            <a:xfrm>
              <a:off x="515160" y="3525438"/>
              <a:ext cx="2032195" cy="6723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социальный и на- циональный сос- тав населения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55748" y="1569078"/>
              <a:ext cx="238493" cy="29404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2" name="Google Shape;132;p5"/>
            <p:cNvSpPr/>
            <p:nvPr/>
          </p:nvSpPr>
          <p:spPr>
            <a:xfrm>
              <a:off x="494241" y="4338420"/>
              <a:ext cx="2074172" cy="34228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5"/>
            <p:cNvSpPr txBox="1"/>
            <p:nvPr/>
          </p:nvSpPr>
          <p:spPr>
            <a:xfrm>
              <a:off x="504266" y="4348445"/>
              <a:ext cx="2054122" cy="3222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форма государства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34" name="Google Shape;134;p5"/>
          <p:cNvSpPr txBox="1"/>
          <p:nvPr/>
        </p:nvSpPr>
        <p:spPr>
          <a:xfrm>
            <a:off x="2835833" y="5891841"/>
            <a:ext cx="6186588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Политическая карта мира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6"/>
          <p:cNvGrpSpPr/>
          <p:nvPr/>
        </p:nvGrpSpPr>
        <p:grpSpPr>
          <a:xfrm>
            <a:off x="311334" y="1827303"/>
            <a:ext cx="8653187" cy="4331449"/>
            <a:chOff x="184" y="430304"/>
            <a:chExt cx="8653187" cy="4331449"/>
          </a:xfrm>
        </p:grpSpPr>
        <p:sp>
          <p:nvSpPr>
            <p:cNvPr id="140" name="Google Shape;140;p6"/>
            <p:cNvSpPr/>
            <p:nvPr/>
          </p:nvSpPr>
          <p:spPr>
            <a:xfrm>
              <a:off x="5256649" y="3087831"/>
              <a:ext cx="1859743" cy="64553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1" name="Google Shape;141;p6"/>
            <p:cNvSpPr/>
            <p:nvPr/>
          </p:nvSpPr>
          <p:spPr>
            <a:xfrm>
              <a:off x="3396906" y="3087831"/>
              <a:ext cx="1859743" cy="64553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2" name="Google Shape;142;p6"/>
            <p:cNvSpPr/>
            <p:nvPr/>
          </p:nvSpPr>
          <p:spPr>
            <a:xfrm>
              <a:off x="3396906" y="1441128"/>
              <a:ext cx="1859743" cy="64553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3" name="Google Shape;143;p6"/>
            <p:cNvSpPr/>
            <p:nvPr/>
          </p:nvSpPr>
          <p:spPr>
            <a:xfrm>
              <a:off x="1537162" y="1441128"/>
              <a:ext cx="1859743" cy="64553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4" name="Google Shape;144;p6"/>
            <p:cNvSpPr/>
            <p:nvPr/>
          </p:nvSpPr>
          <p:spPr>
            <a:xfrm>
              <a:off x="960995" y="430304"/>
              <a:ext cx="4871820" cy="101082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6"/>
            <p:cNvSpPr txBox="1"/>
            <p:nvPr/>
          </p:nvSpPr>
          <p:spPr>
            <a:xfrm>
              <a:off x="960995" y="430304"/>
              <a:ext cx="4871820" cy="10108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Концепции развития многонациональных государств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184" y="2086659"/>
              <a:ext cx="3073956" cy="100117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6"/>
            <p:cNvSpPr txBox="1"/>
            <p:nvPr/>
          </p:nvSpPr>
          <p:spPr>
            <a:xfrm>
              <a:off x="184" y="2086659"/>
              <a:ext cx="3073956" cy="10011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Плавильный котёл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3719671" y="2086659"/>
              <a:ext cx="3073956" cy="100117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6"/>
            <p:cNvSpPr txBox="1"/>
            <p:nvPr/>
          </p:nvSpPr>
          <p:spPr>
            <a:xfrm>
              <a:off x="3719671" y="2086659"/>
              <a:ext cx="3073956" cy="10011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Мультикультурализм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1859928" y="3733362"/>
              <a:ext cx="3073956" cy="102839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6"/>
            <p:cNvSpPr txBox="1"/>
            <p:nvPr/>
          </p:nvSpPr>
          <p:spPr>
            <a:xfrm>
              <a:off x="1859928" y="3733362"/>
              <a:ext cx="3073956" cy="10283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Салатница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5579415" y="3733362"/>
              <a:ext cx="3073956" cy="102839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6"/>
            <p:cNvSpPr txBox="1"/>
            <p:nvPr/>
          </p:nvSpPr>
          <p:spPr>
            <a:xfrm>
              <a:off x="5579415" y="3733362"/>
              <a:ext cx="3073956" cy="10283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Культурная мозаика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54" name="Google Shape;154;p6"/>
          <p:cNvSpPr txBox="1"/>
          <p:nvPr>
            <p:ph type="title"/>
          </p:nvPr>
        </p:nvSpPr>
        <p:spPr>
          <a:xfrm>
            <a:off x="311150" y="62753"/>
            <a:ext cx="8520000" cy="85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Политические и социально-экономичес- кие системы в современном мире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rael Zangwill Biography: Zionist movement, novels, women&amp;#39;s suffrage" id="159" name="Google Shape;15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0494" y="1156447"/>
            <a:ext cx="4072039" cy="554018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60" name="Google Shape;160;p7"/>
          <p:cNvSpPr txBox="1"/>
          <p:nvPr>
            <p:ph type="title"/>
          </p:nvPr>
        </p:nvSpPr>
        <p:spPr>
          <a:xfrm>
            <a:off x="311150" y="62753"/>
            <a:ext cx="8520113" cy="8564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Политические и социально-экономичес- кие системы в современном мире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2835833" y="6368830"/>
            <a:ext cx="2084661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Израэл Зангвилл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112143" y="1268084"/>
            <a:ext cx="4632385" cy="36356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Плавильный котёл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(англ. Melting pot) – это модель этнического развития, полу- чившая распространение в американской культуре в XX в. Название происходит от одноименной пьесы драматурга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Израэля Зангвилла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1908 г. В соответствии с дан- ной концепцией формирование американ- ской национальной идентичности должно было идти по формуле «сплавления», «смешивания» всех народов, с утратой этими народами своей идентичности и формированием единой американской на- ции.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>
            <p:ph type="title"/>
          </p:nvPr>
        </p:nvSpPr>
        <p:spPr>
          <a:xfrm>
            <a:off x="311150" y="62753"/>
            <a:ext cx="8520113" cy="8564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Политические и социально-экономичес- кие системы в современном мире</a:t>
            </a:r>
            <a:endParaRPr/>
          </a:p>
        </p:txBody>
      </p:sp>
      <p:grpSp>
        <p:nvGrpSpPr>
          <p:cNvPr id="168" name="Google Shape;168;p8"/>
          <p:cNvGrpSpPr/>
          <p:nvPr/>
        </p:nvGrpSpPr>
        <p:grpSpPr>
          <a:xfrm>
            <a:off x="208556" y="1194509"/>
            <a:ext cx="8699991" cy="5473028"/>
            <a:chOff x="38227" y="2202"/>
            <a:chExt cx="8699991" cy="5473028"/>
          </a:xfrm>
        </p:grpSpPr>
        <p:sp>
          <p:nvSpPr>
            <p:cNvPr id="169" name="Google Shape;169;p8"/>
            <p:cNvSpPr/>
            <p:nvPr/>
          </p:nvSpPr>
          <p:spPr>
            <a:xfrm>
              <a:off x="6604119" y="4528173"/>
              <a:ext cx="91440" cy="3464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0" name="Google Shape;170;p8"/>
            <p:cNvSpPr/>
            <p:nvPr/>
          </p:nvSpPr>
          <p:spPr>
            <a:xfrm>
              <a:off x="6604119" y="2631475"/>
              <a:ext cx="91440" cy="3464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1" name="Google Shape;171;p8"/>
            <p:cNvSpPr/>
            <p:nvPr/>
          </p:nvSpPr>
          <p:spPr>
            <a:xfrm>
              <a:off x="4388223" y="1734581"/>
              <a:ext cx="2261615" cy="3464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2" name="Google Shape;172;p8"/>
            <p:cNvSpPr/>
            <p:nvPr/>
          </p:nvSpPr>
          <p:spPr>
            <a:xfrm>
              <a:off x="2080887" y="4528173"/>
              <a:ext cx="91440" cy="3464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3" name="Google Shape;173;p8"/>
            <p:cNvSpPr/>
            <p:nvPr/>
          </p:nvSpPr>
          <p:spPr>
            <a:xfrm>
              <a:off x="2080887" y="2631475"/>
              <a:ext cx="91440" cy="3464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4" name="Google Shape;174;p8"/>
            <p:cNvSpPr/>
            <p:nvPr/>
          </p:nvSpPr>
          <p:spPr>
            <a:xfrm>
              <a:off x="2126607" y="1734581"/>
              <a:ext cx="2261615" cy="34647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5" name="Google Shape;175;p8"/>
            <p:cNvSpPr/>
            <p:nvPr/>
          </p:nvSpPr>
          <p:spPr>
            <a:xfrm>
              <a:off x="4342503" y="563174"/>
              <a:ext cx="91440" cy="3464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6" name="Google Shape;176;p8"/>
            <p:cNvSpPr/>
            <p:nvPr/>
          </p:nvSpPr>
          <p:spPr>
            <a:xfrm>
              <a:off x="2912910" y="2202"/>
              <a:ext cx="2950626" cy="56097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8"/>
            <p:cNvSpPr txBox="1"/>
            <p:nvPr/>
          </p:nvSpPr>
          <p:spPr>
            <a:xfrm>
              <a:off x="2912910" y="2202"/>
              <a:ext cx="2950626" cy="5609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Мультикультурализм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413457" y="909647"/>
              <a:ext cx="7949531" cy="82493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8"/>
            <p:cNvSpPr txBox="1"/>
            <p:nvPr/>
          </p:nvSpPr>
          <p:spPr>
            <a:xfrm>
              <a:off x="413457" y="909647"/>
              <a:ext cx="7949531" cy="8249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теория и практика, предполагающая сохранение и развитие этнических и культурных различий, параллельное существование культур разных наро- дов в обществе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8227" y="2081054"/>
              <a:ext cx="4176759" cy="55042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38227" y="2081054"/>
              <a:ext cx="4176759" cy="5504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Салатница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8227" y="2977948"/>
              <a:ext cx="4176759" cy="155022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8"/>
            <p:cNvSpPr txBox="1"/>
            <p:nvPr/>
          </p:nvSpPr>
          <p:spPr>
            <a:xfrm>
              <a:off x="38227" y="2977948"/>
              <a:ext cx="4176759" cy="15502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концепция интеграции, согласно кото- рой представители различных культур могут образовывать единое, но не од- нородное общество, в котором каждая культура сохраняет свои характерные черты и особенности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8227" y="4874645"/>
              <a:ext cx="4176759" cy="60058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8"/>
            <p:cNvSpPr txBox="1"/>
            <p:nvPr/>
          </p:nvSpPr>
          <p:spPr>
            <a:xfrm>
              <a:off x="38227" y="4874645"/>
              <a:ext cx="4176759" cy="6005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американский вариант мультикультурализма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561459" y="2081054"/>
              <a:ext cx="4176759" cy="55042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 txBox="1"/>
            <p:nvPr/>
          </p:nvSpPr>
          <p:spPr>
            <a:xfrm>
              <a:off x="4561459" y="2081054"/>
              <a:ext cx="4176759" cy="5504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Культурная мозаика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561459" y="2977948"/>
              <a:ext cx="4176759" cy="155022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 txBox="1"/>
            <p:nvPr/>
          </p:nvSpPr>
          <p:spPr>
            <a:xfrm>
              <a:off x="4561459" y="2977948"/>
              <a:ext cx="4176759" cy="15502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концепция смешивания этнических групп, языков и культур, которые сосуществуют в одном обществе, сохраняя свои отличительные черты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561459" y="4874645"/>
              <a:ext cx="4176759" cy="60058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8"/>
            <p:cNvSpPr txBox="1"/>
            <p:nvPr/>
          </p:nvSpPr>
          <p:spPr>
            <a:xfrm>
              <a:off x="4561459" y="4874645"/>
              <a:ext cx="4176759" cy="6005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канадский вариант мультикультурализма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9"/>
          <p:cNvGrpSpPr/>
          <p:nvPr/>
        </p:nvGrpSpPr>
        <p:grpSpPr>
          <a:xfrm>
            <a:off x="737891" y="1191047"/>
            <a:ext cx="7719973" cy="5519700"/>
            <a:chOff x="548110" y="602"/>
            <a:chExt cx="7719973" cy="5519700"/>
          </a:xfrm>
        </p:grpSpPr>
        <p:sp>
          <p:nvSpPr>
            <p:cNvPr id="197" name="Google Shape;197;p9"/>
            <p:cNvSpPr/>
            <p:nvPr/>
          </p:nvSpPr>
          <p:spPr>
            <a:xfrm>
              <a:off x="6353249" y="4696985"/>
              <a:ext cx="91440" cy="24351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8" name="Google Shape;198;p9"/>
            <p:cNvSpPr/>
            <p:nvPr/>
          </p:nvSpPr>
          <p:spPr>
            <a:xfrm>
              <a:off x="6353249" y="3873669"/>
              <a:ext cx="91440" cy="24351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9" name="Google Shape;199;p9"/>
            <p:cNvSpPr/>
            <p:nvPr/>
          </p:nvSpPr>
          <p:spPr>
            <a:xfrm>
              <a:off x="6353249" y="3050352"/>
              <a:ext cx="91440" cy="24351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0" name="Google Shape;200;p9"/>
            <p:cNvSpPr/>
            <p:nvPr/>
          </p:nvSpPr>
          <p:spPr>
            <a:xfrm>
              <a:off x="6353249" y="2227036"/>
              <a:ext cx="91440" cy="24351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1" name="Google Shape;201;p9"/>
            <p:cNvSpPr/>
            <p:nvPr/>
          </p:nvSpPr>
          <p:spPr>
            <a:xfrm>
              <a:off x="6353249" y="1403719"/>
              <a:ext cx="91440" cy="24351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2" name="Google Shape;202;p9"/>
            <p:cNvSpPr/>
            <p:nvPr/>
          </p:nvSpPr>
          <p:spPr>
            <a:xfrm>
              <a:off x="4408097" y="580402"/>
              <a:ext cx="1990872" cy="24351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3" name="Google Shape;203;p9"/>
            <p:cNvSpPr/>
            <p:nvPr/>
          </p:nvSpPr>
          <p:spPr>
            <a:xfrm>
              <a:off x="2371505" y="3873669"/>
              <a:ext cx="91440" cy="24351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4" name="Google Shape;204;p9"/>
            <p:cNvSpPr/>
            <p:nvPr/>
          </p:nvSpPr>
          <p:spPr>
            <a:xfrm>
              <a:off x="2371505" y="3050352"/>
              <a:ext cx="91440" cy="24351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5" name="Google Shape;205;p9"/>
            <p:cNvSpPr/>
            <p:nvPr/>
          </p:nvSpPr>
          <p:spPr>
            <a:xfrm>
              <a:off x="2371505" y="2227036"/>
              <a:ext cx="91440" cy="24351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6" name="Google Shape;206;p9"/>
            <p:cNvSpPr/>
            <p:nvPr/>
          </p:nvSpPr>
          <p:spPr>
            <a:xfrm>
              <a:off x="2371505" y="1403719"/>
              <a:ext cx="91440" cy="24351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7" name="Google Shape;207;p9"/>
            <p:cNvSpPr/>
            <p:nvPr/>
          </p:nvSpPr>
          <p:spPr>
            <a:xfrm>
              <a:off x="2417225" y="580402"/>
              <a:ext cx="1990872" cy="24351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8" name="Google Shape;208;p9"/>
            <p:cNvSpPr/>
            <p:nvPr/>
          </p:nvSpPr>
          <p:spPr>
            <a:xfrm>
              <a:off x="2216985" y="602"/>
              <a:ext cx="4382224" cy="5798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9"/>
            <p:cNvSpPr txBox="1"/>
            <p:nvPr/>
          </p:nvSpPr>
          <p:spPr>
            <a:xfrm>
              <a:off x="2216985" y="602"/>
              <a:ext cx="4382224" cy="5798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Разнообразие экономических систем в современном мире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48110" y="823919"/>
              <a:ext cx="3738228" cy="579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9"/>
            <p:cNvSpPr txBox="1"/>
            <p:nvPr/>
          </p:nvSpPr>
          <p:spPr>
            <a:xfrm>
              <a:off x="576414" y="852223"/>
              <a:ext cx="3681620" cy="5231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развитые страны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548110" y="1647235"/>
              <a:ext cx="3738228" cy="5798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9"/>
            <p:cNvSpPr txBox="1"/>
            <p:nvPr/>
          </p:nvSpPr>
          <p:spPr>
            <a:xfrm>
              <a:off x="548110" y="1647235"/>
              <a:ext cx="3738228" cy="5798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устойчивые темпы экономического роста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548110" y="2470552"/>
              <a:ext cx="3738228" cy="5798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9"/>
            <p:cNvSpPr txBox="1"/>
            <p:nvPr/>
          </p:nvSpPr>
          <p:spPr>
            <a:xfrm>
              <a:off x="548110" y="2470552"/>
              <a:ext cx="3738228" cy="5798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значительный ВВП/ВНП на душу населения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548110" y="3293868"/>
              <a:ext cx="3738228" cy="5798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9"/>
            <p:cNvSpPr txBox="1"/>
            <p:nvPr/>
          </p:nvSpPr>
          <p:spPr>
            <a:xfrm>
              <a:off x="548110" y="3293868"/>
              <a:ext cx="3738228" cy="5798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низкие темпы роста населения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548110" y="4117185"/>
              <a:ext cx="3738228" cy="92485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9"/>
            <p:cNvSpPr txBox="1"/>
            <p:nvPr/>
          </p:nvSpPr>
          <p:spPr>
            <a:xfrm>
              <a:off x="548110" y="4117185"/>
              <a:ext cx="3738228" cy="9248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высокий уровень и качество жизни населения, потребления товаров и услуг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4529855" y="823919"/>
              <a:ext cx="3738228" cy="579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9"/>
            <p:cNvSpPr txBox="1"/>
            <p:nvPr/>
          </p:nvSpPr>
          <p:spPr>
            <a:xfrm>
              <a:off x="4558159" y="852223"/>
              <a:ext cx="3681620" cy="5231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развивающиеся страны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4529855" y="1647235"/>
              <a:ext cx="3738228" cy="5798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9"/>
            <p:cNvSpPr txBox="1"/>
            <p:nvPr/>
          </p:nvSpPr>
          <p:spPr>
            <a:xfrm>
              <a:off x="4529855" y="1647235"/>
              <a:ext cx="3738228" cy="5798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многоукладная экономика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4529855" y="2470552"/>
              <a:ext cx="3738228" cy="5798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9"/>
            <p:cNvSpPr txBox="1"/>
            <p:nvPr/>
          </p:nvSpPr>
          <p:spPr>
            <a:xfrm>
              <a:off x="4529855" y="2470552"/>
              <a:ext cx="3738228" cy="5798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высокие темпы роста населения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529855" y="3293868"/>
              <a:ext cx="3738228" cy="5798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9"/>
            <p:cNvSpPr txBox="1"/>
            <p:nvPr/>
          </p:nvSpPr>
          <p:spPr>
            <a:xfrm>
              <a:off x="4529855" y="3293868"/>
              <a:ext cx="3738228" cy="5798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преимущественно сырьевая специализация экономики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4529855" y="4117185"/>
              <a:ext cx="3738228" cy="5798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9"/>
            <p:cNvSpPr txBox="1"/>
            <p:nvPr/>
          </p:nvSpPr>
          <p:spPr>
            <a:xfrm>
              <a:off x="4529855" y="4117185"/>
              <a:ext cx="3738228" cy="5798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сильная зависимость от иностранного капитала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4529855" y="4940502"/>
              <a:ext cx="3738228" cy="5798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9"/>
            <p:cNvSpPr txBox="1"/>
            <p:nvPr/>
          </p:nvSpPr>
          <p:spPr>
            <a:xfrm>
              <a:off x="4529855" y="4940502"/>
              <a:ext cx="3738228" cy="5798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невысокий уровень жизни населения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2" name="Google Shape;232;p9"/>
          <p:cNvSpPr txBox="1"/>
          <p:nvPr>
            <p:ph type="title"/>
          </p:nvPr>
        </p:nvSpPr>
        <p:spPr>
          <a:xfrm>
            <a:off x="311150" y="62753"/>
            <a:ext cx="8520113" cy="8564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Политические и социально-экономичес- кие системы в современном мире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2007-11-27T23:54:21Z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14.11.2021</vt:lpwstr>
  </property>
</Properties>
</file>