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48" r:id="rId3"/>
    <p:sldId id="259" r:id="rId4"/>
    <p:sldId id="349" r:id="rId5"/>
    <p:sldId id="346" r:id="rId6"/>
    <p:sldId id="266" r:id="rId7"/>
    <p:sldId id="270" r:id="rId8"/>
    <p:sldId id="272" r:id="rId9"/>
    <p:sldId id="273" r:id="rId10"/>
    <p:sldId id="274" r:id="rId11"/>
    <p:sldId id="277" r:id="rId12"/>
    <p:sldId id="281" r:id="rId13"/>
    <p:sldId id="282" r:id="rId14"/>
    <p:sldId id="300" r:id="rId15"/>
    <p:sldId id="287" r:id="rId16"/>
    <p:sldId id="361" r:id="rId17"/>
    <p:sldId id="350" r:id="rId18"/>
    <p:sldId id="352" r:id="rId19"/>
    <p:sldId id="353" r:id="rId20"/>
    <p:sldId id="355" r:id="rId21"/>
    <p:sldId id="356" r:id="rId22"/>
    <p:sldId id="289" r:id="rId23"/>
    <p:sldId id="290" r:id="rId24"/>
    <p:sldId id="291" r:id="rId25"/>
    <p:sldId id="293" r:id="rId26"/>
    <p:sldId id="347" r:id="rId27"/>
    <p:sldId id="357" r:id="rId28"/>
    <p:sldId id="358" r:id="rId29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79" autoAdjust="0"/>
    <p:restoredTop sz="94660"/>
  </p:normalViewPr>
  <p:slideViewPr>
    <p:cSldViewPr>
      <p:cViewPr varScale="1">
        <p:scale>
          <a:sx n="110" d="100"/>
          <a:sy n="110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27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32C04-CECC-4E35-81F9-F4D01749658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7E969-C11D-4D84-B853-F46078572ED0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265446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6FFDE-CFF8-4D53-9507-CF29E1F40ED8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54843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BCBCD-8FFB-4946-BA98-03ADB222434A}" type="slidenum">
              <a:rPr lang="ru-RU"/>
              <a:pPr/>
              <a:t>14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271563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728D9-F39D-489B-97B7-157EB01FC6FB}" type="slidenum">
              <a:rPr lang="ru-RU"/>
              <a:pPr/>
              <a:t>16</a:t>
            </a:fld>
            <a:endParaRPr lang="ru-RU"/>
          </a:p>
        </p:txBody>
      </p:sp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136509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A6817-71BB-43E4-8BDF-A67D6448DDFD}" type="slidenum">
              <a:rPr lang="ru-RU"/>
              <a:pPr/>
              <a:t>22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161950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A26C8-14DE-4C0F-BB39-86924FEC66FA}" type="slidenum">
              <a:rPr lang="ru-RU"/>
              <a:pPr/>
              <a:t>23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83828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E9BC4-AEAA-4F1A-BC35-1B35BDAA5776}" type="slidenum">
              <a:rPr lang="ru-RU"/>
              <a:pPr/>
              <a:t>24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22021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8D9591-897E-423E-ABFD-9BC72224B00D}" type="datetimeFigureOut">
              <a:rPr lang="be-BY" smtClean="0"/>
              <a:pPr/>
              <a:t>21.04.19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B081734-6E84-4FBA-98AE-45B687BC6455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0.jpe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6707965" cy="273630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ГЕРМАНСКИЙ ОККУПАЦИОННЫЙ РЕЖИМ НА ТЕРРИТОРИИ БЕЛАРУСИ</a:t>
            </a:r>
            <a:endParaRPr lang="be-BY" sz="4000" spc="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993942"/>
            <a:ext cx="8143932" cy="350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62350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6632" y="260648"/>
            <a:ext cx="8067368" cy="1152128"/>
          </a:xfrm>
        </p:spPr>
        <p:txBody>
          <a:bodyPr>
            <a:noAutofit/>
          </a:bodyPr>
          <a:lstStyle/>
          <a:p>
            <a:pPr lvl="0" algn="ctr"/>
            <a:r>
              <a:rPr lang="ru-RU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«ОСТ»</a:t>
            </a:r>
            <a:endParaRPr lang="be-BY" sz="6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7450886" cy="5360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6889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Г.В.С\оккупационный режим\Советское население на дорожных работах для вермахта, июнь 1942 г.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6018"/>
            <a:ext cx="4443666" cy="2836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H:\Г.В.С\оккупационный режим\Регистрация местного населения в украинской деревне представителями вермахта, лето 1942 г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07"/>
          <a:stretch/>
        </p:blipFill>
        <p:spPr bwMode="auto">
          <a:xfrm>
            <a:off x="5004048" y="260648"/>
            <a:ext cx="3893213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1403648" y="549275"/>
            <a:ext cx="3239790" cy="193899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Регистрация местного населения в украинской деревне представителями вермахта, лето 1942 г</a:t>
            </a: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5857469" y="4221088"/>
            <a:ext cx="3275856" cy="156966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dk1"/>
                </a:solidFill>
              </a:rPr>
              <a:t>Советское население на дорожных работах для вермахта, июнь 1942 г.</a:t>
            </a:r>
          </a:p>
        </p:txBody>
      </p:sp>
    </p:spTree>
    <p:extLst>
      <p:ext uri="{BB962C8B-B14F-4D97-AF65-F5344CB8AC3E}">
        <p14:creationId xmlns="" xmlns:p14="http://schemas.microsoft.com/office/powerpoint/2010/main" val="308816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304800"/>
            <a:ext cx="7596336" cy="963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СС охраняет машины </a:t>
            </a:r>
            <a:r>
              <a:rPr lang="en-US" sz="3200" dirty="0">
                <a:solidFill>
                  <a:schemeClr val="bg1"/>
                </a:solidFill>
              </a:rPr>
              <a:t>c </a:t>
            </a:r>
            <a:r>
              <a:rPr lang="ru-RU" sz="3200" dirty="0" err="1" smtClean="0">
                <a:solidFill>
                  <a:schemeClr val="bg1"/>
                </a:solidFill>
              </a:rPr>
              <a:t>остарбайтерами</a:t>
            </a:r>
            <a:r>
              <a:rPr lang="ru-RU" sz="3200" dirty="0">
                <a:solidFill>
                  <a:schemeClr val="bg1"/>
                </a:solidFill>
              </a:rPr>
              <a:t>. Могилев, июль 1943 г.</a:t>
            </a:r>
          </a:p>
        </p:txBody>
      </p:sp>
      <p:pic>
        <p:nvPicPr>
          <p:cNvPr id="30726" name="Picture 6" descr="СС охраняет машины острабайтерами Могилев июль 1943 го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1628800"/>
            <a:ext cx="8463314" cy="4998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8010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620688"/>
            <a:ext cx="7028011" cy="603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>
                <a:solidFill>
                  <a:schemeClr val="bg1"/>
                </a:solidFill>
              </a:rPr>
              <a:t>Дети перед принудительной отправкой в Германию, 1944 г.</a:t>
            </a:r>
          </a:p>
        </p:txBody>
      </p:sp>
      <p:pic>
        <p:nvPicPr>
          <p:cNvPr id="15366" name="Picture 6" descr="Дети перед насильственной отправкой в Германию 19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34" y="1196752"/>
            <a:ext cx="8384025" cy="498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2527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3794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Сущность оккупационного режима</a:t>
            </a:r>
          </a:p>
        </p:txBody>
      </p:sp>
      <p:pic>
        <p:nvPicPr>
          <p:cNvPr id="14342" name="Picture 6" descr="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32" b="7194"/>
          <a:stretch/>
        </p:blipFill>
        <p:spPr bwMode="auto">
          <a:xfrm>
            <a:off x="14463" y="719259"/>
            <a:ext cx="3380930" cy="2676501"/>
          </a:xfrm>
          <a:prstGeom prst="ellipse">
            <a:avLst/>
          </a:prstGeom>
          <a:ln w="28575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34" b="7132"/>
          <a:stretch/>
        </p:blipFill>
        <p:spPr bwMode="auto">
          <a:xfrm>
            <a:off x="5076056" y="719260"/>
            <a:ext cx="3408619" cy="2199033"/>
          </a:xfrm>
          <a:prstGeom prst="ellipse">
            <a:avLst/>
          </a:prstGeom>
          <a:ln w="28575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748"/>
            <a:ext cx="3783892" cy="2839482"/>
          </a:xfrm>
          <a:prstGeom prst="ellipse">
            <a:avLst/>
          </a:prstGeom>
          <a:ln w="28575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01" y="4365104"/>
            <a:ext cx="3526225" cy="2646126"/>
          </a:xfrm>
          <a:prstGeom prst="ellipse">
            <a:avLst/>
          </a:prstGeom>
          <a:ln w="28575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59440"/>
            <a:ext cx="3713459" cy="2783234"/>
          </a:xfrm>
          <a:prstGeom prst="ellipse">
            <a:avLst/>
          </a:prstGeom>
          <a:ln w="28575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21" y="2747713"/>
            <a:ext cx="3115456" cy="2337472"/>
          </a:xfrm>
          <a:prstGeom prst="ellipse">
            <a:avLst/>
          </a:prstGeom>
          <a:ln w="28575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5531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1270" name="Picture 6" descr="геноци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230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4621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9926" y="404664"/>
            <a:ext cx="7633543" cy="1295995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pPr algn="ctr"/>
            <a:r>
              <a:rPr lang="ru-RU" sz="3200" b="1" u="sng" dirty="0">
                <a:solidFill>
                  <a:srgbClr val="000066"/>
                </a:solidFill>
                <a:latin typeface="Century Gothic" pitchFamily="34" charset="0"/>
              </a:rPr>
              <a:t>Общая характеристика нацистского оккупационного режима на территории Беларуси:</a:t>
            </a:r>
            <a:r>
              <a:rPr lang="ru-RU" sz="4000" dirty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89138"/>
            <a:ext cx="8536017" cy="46799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4600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Новое административно-территориальное деление.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4600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Экономический грабёж.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4600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Уничтожение советских военнопленных.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4600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Вывоз населения для каторжных работ в Германию (</a:t>
            </a:r>
            <a:r>
              <a:rPr lang="ru-RU" sz="2800" b="1" dirty="0" err="1">
                <a:solidFill>
                  <a:srgbClr val="4600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остарбайтеры</a:t>
            </a:r>
            <a:r>
              <a:rPr lang="ru-RU" sz="2800" b="1" dirty="0">
                <a:solidFill>
                  <a:srgbClr val="4600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4600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Уничтожение мирного населения (карательные экспедиции, создание концентрационных лагерей).</a:t>
            </a:r>
          </a:p>
        </p:txBody>
      </p:sp>
    </p:spTree>
    <p:extLst>
      <p:ext uri="{BB962C8B-B14F-4D97-AF65-F5344CB8AC3E}">
        <p14:creationId xmlns="" xmlns:p14="http://schemas.microsoft.com/office/powerpoint/2010/main" val="30409704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34E~1\AppData\Local\Temp\FineReader11.00\media\image1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СС охраняет машины острабайтерами Могилев июль 1943 го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20472" cy="6627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8010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Немецкие солдаты сжигают деревню в Рогачевском районе Гомельской области 1941 го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44" y="285728"/>
            <a:ext cx="8786874" cy="6429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4400" spc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Цель урока:</a:t>
            </a:r>
            <a:r>
              <a:rPr lang="ru-RU" sz="4400" dirty="0" smtClean="0">
                <a:ln w="1333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ru-RU" sz="4400" dirty="0" smtClean="0">
                <a:ln w="1333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</a:br>
            <a:endParaRPr lang="ru-RU" sz="4400" dirty="0">
              <a:ln w="13335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5720" y="1628800"/>
            <a:ext cx="8656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представления об особенностях германского оккупационного режима на территории Беларуси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308475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502025"/>
            <a:ext cx="45720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775"/>
            <a:ext cx="4572000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502025"/>
            <a:ext cx="43434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37895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Знатный род Беларуси\19aa24a99936e2a7d5f7a6feec13e4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8929717" cy="628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IMG_6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4032250" cy="5964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G_62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4572000" cy="5946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428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932040" cy="68580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 marL="0" indent="0" algn="ctr" defTabSz="901700">
              <a:lnSpc>
                <a:spcPct val="120000"/>
              </a:lnSpc>
              <a:buFont typeface="Wingdings" pitchFamily="2" charset="2"/>
              <a:buNone/>
              <a:tabLst>
                <a:tab pos="1792288" algn="l"/>
              </a:tabLst>
            </a:pPr>
            <a:r>
              <a:rPr lang="ru-RU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Единственный взрослый свидетель </a:t>
            </a:r>
            <a:r>
              <a:rPr lang="ru-RU" b="1" i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хатынской</a:t>
            </a:r>
            <a:r>
              <a:rPr lang="ru-RU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трагедии – 56-летний деревенский кузнец Иосиф Каминский. Среди трупов односельчан он </a:t>
            </a:r>
            <a:r>
              <a:rPr lang="ru-RU" b="1" i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нашел</a:t>
            </a:r>
            <a:r>
              <a:rPr lang="ru-RU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своего израненного сына. Он скончался на руках у отца. Этот трагический момент из жизни Иосифа Каминского положен в основу создания единственной скульптуры мемориального комплекса «Хатынь» — «</a:t>
            </a:r>
            <a:r>
              <a:rPr lang="ru-RU" b="1" i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Непокоренный</a:t>
            </a:r>
            <a:r>
              <a:rPr lang="ru-RU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человек».</a:t>
            </a:r>
          </a:p>
        </p:txBody>
      </p:sp>
      <p:pic>
        <p:nvPicPr>
          <p:cNvPr id="11269" name="Picture 5" descr="IMG_62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4051585" cy="5400129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3891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416" y="13393"/>
            <a:ext cx="8785225" cy="1371600"/>
          </a:xfrm>
          <a:noFill/>
          <a:ln/>
        </p:spPr>
        <p:txBody>
          <a:bodyPr lIns="92075" tIns="46038" rIns="92075" bIns="46038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3200" spc="0" dirty="0">
                <a:ln w="50800"/>
                <a:solidFill>
                  <a:schemeClr val="bg1">
                    <a:shade val="50000"/>
                  </a:schemeClr>
                </a:solidFill>
                <a:latin typeface="Century Gothic" pitchFamily="34" charset="0"/>
              </a:rPr>
              <a:t>Судьбу Хатыни разделили 627 деревень, из которых 186 так и не были восстановлены.</a:t>
            </a:r>
          </a:p>
        </p:txBody>
      </p:sp>
      <p:pic>
        <p:nvPicPr>
          <p:cNvPr id="12293" name="Picture 5" descr="IMG_62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176713" cy="4681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G_0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3927475" cy="508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4787900" y="3284538"/>
            <a:ext cx="15128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b="1" kern="10">
                <a:ln w="222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Дальва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700338" y="6021388"/>
            <a:ext cx="1655762" cy="55403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2400" b="1" kern="10">
                <a:ln w="222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80">
                    <a:alpha val="89999"/>
                  </a:srgbClr>
                </a:solidFill>
                <a:latin typeface="Arial"/>
                <a:cs typeface="Arial"/>
              </a:rPr>
              <a:t>Хатынь</a:t>
            </a:r>
          </a:p>
        </p:txBody>
      </p:sp>
    </p:spTree>
    <p:extLst>
      <p:ext uri="{BB962C8B-B14F-4D97-AF65-F5344CB8AC3E}">
        <p14:creationId xmlns="" xmlns:p14="http://schemas.microsoft.com/office/powerpoint/2010/main" val="2076245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47713"/>
          </a:xfrm>
        </p:spPr>
        <p:txBody>
          <a:bodyPr>
            <a:normAutofit fontScale="90000"/>
          </a:bodyPr>
          <a:lstStyle/>
          <a:p>
            <a:pPr algn="r"/>
            <a:r>
              <a:rPr lang="ru-RU" sz="3400" b="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Немецкие солдаты сжигают деревню </a:t>
            </a:r>
            <a:r>
              <a:rPr lang="ru-RU" sz="3400" b="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Вяда</a:t>
            </a:r>
            <a:r>
              <a:rPr lang="ru-RU" sz="3400" b="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Брестской области</a:t>
            </a:r>
          </a:p>
        </p:txBody>
      </p:sp>
      <p:pic>
        <p:nvPicPr>
          <p:cNvPr id="20486" name="Picture 6" descr="Немецкие солдаты сжигают деревню Вяда Брестской облас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1340768"/>
            <a:ext cx="8515829" cy="5032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9433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Знатный род Беларуси\1015065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290"/>
            <a:ext cx="8229600" cy="58749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333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  <a:t>               «Мы из будущего»</a:t>
            </a:r>
            <a:endParaRPr lang="ru-RU" dirty="0">
              <a:ln w="13335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 descr="C:\Users\Ольга\Desktop\Знатный род Беларуси\kece3164a7ecafx60d79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0200"/>
            <a:ext cx="8358245" cy="49006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Теперь, когда мы умеем</a:t>
            </a:r>
          </a:p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летать по небу, как птицы,</a:t>
            </a:r>
          </a:p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плавать по воде, как рыбы,</a:t>
            </a:r>
          </a:p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Нам осталось одно –</a:t>
            </a:r>
          </a:p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Научиться жить на Земле как ЛЮДИ!</a:t>
            </a:r>
          </a:p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                                Бернард Шоу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632" y="274638"/>
            <a:ext cx="7610168" cy="113813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ПЛАН</a:t>
            </a:r>
            <a:endParaRPr lang="be-BY" sz="6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610168" cy="4525963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УСТАНОВЛЕНИЕ ОККУПАЦИОННОГО РЕЖИМА. «НОВЫЙ ПОРЯДОК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».</a:t>
            </a: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ПЛАН «ОСТ».</a:t>
            </a: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ПОЛИТИКА ГЕНОЦИДА. ХОЛОКОСТ.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542"/>
          <a:stretch/>
        </p:blipFill>
        <p:spPr>
          <a:xfrm>
            <a:off x="0" y="0"/>
            <a:ext cx="1076632" cy="6858000"/>
          </a:xfrm>
          <a:prstGeom prst="rect">
            <a:avLst/>
          </a:prstGeom>
          <a:blipFill dpi="0" rotWithShape="1">
            <a:blip r:embed="rId4">
              <a:alphaModFix amt="81000"/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42147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Учинив, как на зверя, облаву,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Их пинками согнали в толпу.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Вдоль речушки готовят расправу,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Указал комендант на тропу.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Речь немецкая, русские маты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Жгли, как яд, до несчастных дойдя,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Застрочили взахлёб </a:t>
            </a:r>
            <a:b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автоматы –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В яме кровь со слезою дождя.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Их держали под цепким прицелом,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Издеваясь, смеялся конвой,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И, скорбя, содрогался всем телом</a:t>
            </a:r>
          </a:p>
          <a:p>
            <a:pPr fontAlgn="base"/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Шар земной, опалённый войной.</a:t>
            </a:r>
          </a:p>
          <a:p>
            <a:pPr fontAlgn="base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                                                                          С. Лоцманов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6632" y="0"/>
            <a:ext cx="7427168" cy="76470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«Ост»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692696"/>
            <a:ext cx="9001156" cy="466997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целенаправленный план колонизации, германизации захваченных территорий. Он включал в себя политику геноцида, ликвидации советского строя и его духовных ценностей, разграбления материального достояния и природных ресурсов.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Славян и евреев считали «недочеловеками». Согласно теории планировалось уничтожить до 51 млн жителей Восточной Европы;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3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75 % белорусов подлежало уничтожению, 25 % - на положении фактически рабов</a:t>
            </a:r>
          </a:p>
        </p:txBody>
      </p:sp>
    </p:spTree>
    <p:extLst>
      <p:ext uri="{BB962C8B-B14F-4D97-AF65-F5344CB8AC3E}">
        <p14:creationId xmlns="" xmlns:p14="http://schemas.microsoft.com/office/powerpoint/2010/main" val="528927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9297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 </a:t>
            </a:r>
            <a:r>
              <a:rPr lang="ru-RU" sz="4400" b="1" u="sng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округ Беларусь (ГОБ)</a:t>
            </a:r>
            <a:r>
              <a:rPr lang="ru-RU" sz="4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ГОБ разделялся на 10 областных округов – </a:t>
            </a:r>
            <a:r>
              <a:rPr lang="ru-RU" sz="4000" b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гебитов</a:t>
            </a:r>
            <a:r>
              <a:rPr lang="ru-RU" sz="4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ru-RU" sz="4000" b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Барановичский</a:t>
            </a:r>
            <a:r>
              <a:rPr lang="ru-RU" sz="4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Ганцевичский</a:t>
            </a:r>
            <a:r>
              <a:rPr lang="ru-RU" sz="4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Глубокский</a:t>
            </a:r>
            <a:r>
              <a:rPr lang="ru-RU" sz="4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Лидский, Минский, </a:t>
            </a:r>
            <a:r>
              <a:rPr lang="ru-RU" sz="4000" b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Новогрудский</a:t>
            </a:r>
            <a:r>
              <a:rPr lang="ru-RU" sz="4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Слонимский, Слуцкий и Минск, который был выделен в отдельный округ. </a:t>
            </a:r>
          </a:p>
        </p:txBody>
      </p:sp>
    </p:spTree>
    <p:extLst>
      <p:ext uri="{BB962C8B-B14F-4D97-AF65-F5344CB8AC3E}">
        <p14:creationId xmlns="" xmlns:p14="http://schemas.microsoft.com/office/powerpoint/2010/main" val="2311648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Г.В.С\оккупационный режим\Вильгельм Кубе (1887-1943) 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58094"/>
            <a:ext cx="3240088" cy="3980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907704" y="5013325"/>
            <a:ext cx="3558059" cy="138499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dk1"/>
                </a:solidFill>
              </a:rPr>
              <a:t>Вильгельм </a:t>
            </a:r>
            <a:r>
              <a:rPr lang="ru-RU" sz="2800" b="1" dirty="0" err="1">
                <a:solidFill>
                  <a:schemeClr val="dk1"/>
                </a:solidFill>
              </a:rPr>
              <a:t>Кубэ</a:t>
            </a:r>
            <a:r>
              <a:rPr lang="ru-RU" sz="2800" b="1" dirty="0">
                <a:solidFill>
                  <a:schemeClr val="dk1"/>
                </a:solidFill>
              </a:rPr>
              <a:t>,</a:t>
            </a:r>
          </a:p>
          <a:p>
            <a:pPr algn="ctr"/>
            <a:r>
              <a:rPr lang="ru-RU" sz="2800" b="1" dirty="0">
                <a:solidFill>
                  <a:schemeClr val="dk1"/>
                </a:solidFill>
              </a:rPr>
              <a:t>генеральный комиссар ГОБ</a:t>
            </a:r>
          </a:p>
        </p:txBody>
      </p:sp>
      <p:pic>
        <p:nvPicPr>
          <p:cNvPr id="20484" name="Picture 3" descr="H:\Г.В.С\оккупационный режим\Рейхскомиссар Украины Эрих Кох и Адольф Гитлер, без даты.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53" y="194022"/>
            <a:ext cx="4247710" cy="2952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5724525" y="284163"/>
            <a:ext cx="3240088" cy="138499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Рейхскомиссар</a:t>
            </a:r>
            <a:r>
              <a:rPr lang="ru-RU" sz="2800" b="1" dirty="0"/>
              <a:t> Украины Эрих Кох</a:t>
            </a:r>
          </a:p>
          <a:p>
            <a:pPr algn="ctr"/>
            <a:r>
              <a:rPr lang="ru-RU" sz="2800" b="1" dirty="0"/>
              <a:t> и Адольф Гитлер</a:t>
            </a:r>
          </a:p>
        </p:txBody>
      </p:sp>
    </p:spTree>
    <p:extLst>
      <p:ext uri="{BB962C8B-B14F-4D97-AF65-F5344CB8AC3E}">
        <p14:creationId xmlns="" xmlns:p14="http://schemas.microsoft.com/office/powerpoint/2010/main" val="4102066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671" y="304800"/>
            <a:ext cx="7273503" cy="747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>
                <a:solidFill>
                  <a:schemeClr val="accent2"/>
                </a:solidFill>
              </a:rPr>
              <a:t>Генеральный комиссариат в Минске, открытие 1 сентября 1941 г.</a:t>
            </a:r>
          </a:p>
        </p:txBody>
      </p:sp>
      <p:pic>
        <p:nvPicPr>
          <p:cNvPr id="13318" name="Picture 6" descr="Генеральный комиссариат в Минске 1941 год Открыт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82" y="1159560"/>
            <a:ext cx="8174142" cy="5517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4200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642350" cy="46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solidFill>
                  <a:schemeClr val="accent2"/>
                </a:solidFill>
              </a:rPr>
              <a:t>Немцы в оккупированном Минске 1941 г.</a:t>
            </a:r>
          </a:p>
        </p:txBody>
      </p:sp>
      <p:pic>
        <p:nvPicPr>
          <p:cNvPr id="22534" name="Picture 6" descr="Немцы в оккупированном Минске 1941 го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82" y="1124744"/>
            <a:ext cx="8562455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159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651</TotalTime>
  <Words>431</Words>
  <Application>Microsoft Office PowerPoint</Application>
  <PresentationFormat>Экран (4:3)</PresentationFormat>
  <Paragraphs>62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Паркет</vt:lpstr>
      <vt:lpstr>ГЕРМАНСКИЙ ОККУПАЦИОННЫЙ РЕЖИМ НА ТЕРРИТОРИИ БЕЛАРУСИ</vt:lpstr>
      <vt:lpstr> Цель урока: </vt:lpstr>
      <vt:lpstr>ПЛАН</vt:lpstr>
      <vt:lpstr>Слайд 4</vt:lpstr>
      <vt:lpstr>План «Ост»</vt:lpstr>
      <vt:lpstr>Слайд 6</vt:lpstr>
      <vt:lpstr>Слайд 7</vt:lpstr>
      <vt:lpstr>Генеральный комиссариат в Минске, открытие 1 сентября 1941 г.</vt:lpstr>
      <vt:lpstr>Немцы в оккупированном Минске 1941 г.</vt:lpstr>
      <vt:lpstr>ПЛАН «ОСТ»</vt:lpstr>
      <vt:lpstr>Слайд 11</vt:lpstr>
      <vt:lpstr>СС охраняет машины c остарбайтерами. Могилев, июль 1943 г.</vt:lpstr>
      <vt:lpstr>Дети перед принудительной отправкой в Германию, 1944 г.</vt:lpstr>
      <vt:lpstr>Сущность оккупационного режима</vt:lpstr>
      <vt:lpstr>Слайд 15</vt:lpstr>
      <vt:lpstr>Общая характеристика нацистского оккупационного режима на территории Беларуси: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Судьбу Хатыни разделили 627 деревень, из которых 186 так и не были восстановлены.</vt:lpstr>
      <vt:lpstr>Немецкие солдаты сжигают деревню Вяда Брестской области</vt:lpstr>
      <vt:lpstr>Слайд 26</vt:lpstr>
      <vt:lpstr>               «Мы из будущего»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ГЕРМАНСКИЙ ОККУПАЦИОННЫЙ РЕЖИМ НА ТЕРРИТОРИИ БЕЛАРУСИ</dc:title>
  <dc:creator>GALA</dc:creator>
  <cp:lastModifiedBy>Пользователь Windows</cp:lastModifiedBy>
  <cp:revision>79</cp:revision>
  <dcterms:created xsi:type="dcterms:W3CDTF">2013-04-21T15:37:23Z</dcterms:created>
  <dcterms:modified xsi:type="dcterms:W3CDTF">2019-04-21T15:23:01Z</dcterms:modified>
</cp:coreProperties>
</file>