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Quattrocento Sans"/>
      <p:regular r:id="rId26"/>
      <p:bold r:id="rId27"/>
      <p:italic r:id="rId28"/>
      <p:boldItalic r:id="rId29"/>
    </p:embeddedFont>
    <p:embeddedFont>
      <p:font typeface="Cambria Math"/>
      <p:regular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if62nWCt9PZN2jvDPYzWPYnffb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91BB97-7632-4995-8222-73DD04790220}">
  <a:tblStyle styleId="{7291BB97-7632-4995-8222-73DD04790220}" styleName="Table_0">
    <a:wholeTbl>
      <a:tcTxStyle b="off" i="off">
        <a:font>
          <a:latin typeface="Segoe Condensed"/>
          <a:ea typeface="Segoe Condensed"/>
          <a:cs typeface="Segoe Condensed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DD1D6"/>
          </a:solidFill>
        </a:fill>
      </a:tcStyle>
    </a:band1H>
    <a:band2H>
      <a:tcTxStyle/>
    </a:band2H>
    <a:band1V>
      <a:tcTxStyle/>
      <a:tcStyle>
        <a:fill>
          <a:solidFill>
            <a:srgbClr val="CDD1D6"/>
          </a:solidFill>
        </a:fill>
      </a:tcStyle>
    </a:band1V>
    <a:band2V>
      <a:tcTxStyle/>
    </a:band2V>
    <a:la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lastCol>
    <a:firstCol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fill>
          <a:solidFill>
            <a:schemeClr val="accent5"/>
          </a:solidFill>
        </a:fill>
      </a:tcStyle>
    </a:firstCol>
    <a:la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5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Segoe Condensed"/>
          <a:ea typeface="Segoe Condensed"/>
          <a:cs typeface="Segoe Condensed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QuattrocentoSans-regular.fntdata"/><Relationship Id="rId25" Type="http://schemas.openxmlformats.org/officeDocument/2006/relationships/slide" Target="slides/slide19.xml"/><Relationship Id="rId28" Type="http://schemas.openxmlformats.org/officeDocument/2006/relationships/font" Target="fonts/QuattrocentoSans-italic.fntdata"/><Relationship Id="rId27" Type="http://schemas.openxmlformats.org/officeDocument/2006/relationships/font" Target="fonts/QuattrocentoSa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Quattrocento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CambriaMath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8" name="Google Shape;18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1"/>
            <p:cNvSpPr/>
            <p:nvPr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0" y="5180368"/>
              <a:ext cx="9144000" cy="16002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>
              <a:gsLst>
                <a:gs pos="0">
                  <a:srgbClr val="FFFFFF">
                    <a:alpha val="49803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22" name="Google Shape;22;p21"/>
            <p:cNvCxnSpPr/>
            <p:nvPr/>
          </p:nvCxnSpPr>
          <p:spPr>
            <a:xfrm>
              <a:off x="0" y="5181600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" name="Google Shape;23;p21"/>
          <p:cNvSpPr txBox="1"/>
          <p:nvPr>
            <p:ph type="ctrTitle"/>
          </p:nvPr>
        </p:nvSpPr>
        <p:spPr>
          <a:xfrm>
            <a:off x="455676" y="3373031"/>
            <a:ext cx="8229600" cy="20436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Bookman Old Style"/>
              <a:buNone/>
              <a:defRPr sz="7000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subTitle"/>
          </p:nvPr>
        </p:nvSpPr>
        <p:spPr>
          <a:xfrm>
            <a:off x="566801" y="5429252"/>
            <a:ext cx="8129524" cy="757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type="title"/>
          </p:nvPr>
        </p:nvSpPr>
        <p:spPr>
          <a:xfrm>
            <a:off x="35496" y="132671"/>
            <a:ext cx="9073008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2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0" y="0"/>
            <a:ext cx="9144000" cy="1196753"/>
          </a:xfrm>
          <a:prstGeom prst="rect">
            <a:avLst/>
          </a:prstGeom>
          <a:gradFill>
            <a:gsLst>
              <a:gs pos="0">
                <a:srgbClr val="3A5F7B">
                  <a:alpha val="89803"/>
                </a:srgbClr>
              </a:gs>
              <a:gs pos="39000">
                <a:srgbClr val="3A5F7B">
                  <a:alpha val="40000"/>
                </a:srgbClr>
              </a:gs>
              <a:gs pos="100000">
                <a:srgbClr val="A46721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0" y="1"/>
            <a:ext cx="9144000" cy="1196752"/>
          </a:xfrm>
          <a:prstGeom prst="rect">
            <a:avLst/>
          </a:prstGeom>
          <a:gradFill>
            <a:gsLst>
              <a:gs pos="0">
                <a:srgbClr val="3A5F7B">
                  <a:alpha val="24705"/>
                </a:srgbClr>
              </a:gs>
              <a:gs pos="39000">
                <a:srgbClr val="3A5F7B">
                  <a:alpha val="24705"/>
                </a:srgbClr>
              </a:gs>
              <a:gs pos="100000">
                <a:srgbClr val="A46721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33" name="Google Shape;33;p22"/>
          <p:cNvCxnSpPr/>
          <p:nvPr/>
        </p:nvCxnSpPr>
        <p:spPr>
          <a:xfrm>
            <a:off x="-10843" y="1202671"/>
            <a:ext cx="9144000" cy="1588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>
  <p:cSld name="Заголовок раздела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6" name="Google Shape;36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" name="Google Shape;37;p23"/>
            <p:cNvSpPr/>
            <p:nvPr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>
              <a:gsLst>
                <a:gs pos="0">
                  <a:srgbClr val="3A5F7B">
                    <a:alpha val="89803"/>
                  </a:srgbClr>
                </a:gs>
                <a:gs pos="39000">
                  <a:srgbClr val="3A5F7B">
                    <a:alpha val="40000"/>
                  </a:srgbClr>
                </a:gs>
                <a:gs pos="100000">
                  <a:srgbClr val="A46721">
                    <a:alpha val="4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>
              <a:gsLst>
                <a:gs pos="0">
                  <a:srgbClr val="3A5F7B">
                    <a:alpha val="24705"/>
                  </a:srgbClr>
                </a:gs>
                <a:gs pos="39000">
                  <a:srgbClr val="3A5F7B">
                    <a:alpha val="24705"/>
                  </a:srgbClr>
                </a:gs>
                <a:gs pos="100000">
                  <a:srgbClr val="A46721">
                    <a:alpha val="24705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9" name="Google Shape;39;p23"/>
            <p:cNvCxnSpPr/>
            <p:nvPr/>
          </p:nvCxnSpPr>
          <p:spPr>
            <a:xfrm>
              <a:off x="0" y="341312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" name="Google Shape;40;p23"/>
            <p:cNvCxnSpPr/>
            <p:nvPr/>
          </p:nvCxnSpPr>
          <p:spPr>
            <a:xfrm>
              <a:off x="0" y="6505575"/>
              <a:ext cx="9144000" cy="1588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" name="Google Shape;41;p23"/>
          <p:cNvSpPr txBox="1"/>
          <p:nvPr>
            <p:ph type="title"/>
          </p:nvPr>
        </p:nvSpPr>
        <p:spPr>
          <a:xfrm>
            <a:off x="533402" y="3962402"/>
            <a:ext cx="81533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0" sz="4000" cap="non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body"/>
          </p:nvPr>
        </p:nvSpPr>
        <p:spPr>
          <a:xfrm>
            <a:off x="557276" y="5438776"/>
            <a:ext cx="8129524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5334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24"/>
          <p:cNvSpPr txBox="1"/>
          <p:nvPr>
            <p:ph idx="2" type="body"/>
          </p:nvPr>
        </p:nvSpPr>
        <p:spPr>
          <a:xfrm>
            <a:off x="4648200" y="1600201"/>
            <a:ext cx="396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7" name="Google Shape;47;p24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4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body"/>
          </p:nvPr>
        </p:nvSpPr>
        <p:spPr>
          <a:xfrm>
            <a:off x="533400" y="1600201"/>
            <a:ext cx="3963988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3" name="Google Shape;53;p25"/>
          <p:cNvSpPr txBox="1"/>
          <p:nvPr>
            <p:ph idx="2" type="body"/>
          </p:nvPr>
        </p:nvSpPr>
        <p:spPr>
          <a:xfrm>
            <a:off x="533400" y="2174877"/>
            <a:ext cx="3963988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4" name="Google Shape;54;p25"/>
          <p:cNvSpPr txBox="1"/>
          <p:nvPr>
            <p:ph idx="3" type="body"/>
          </p:nvPr>
        </p:nvSpPr>
        <p:spPr>
          <a:xfrm>
            <a:off x="4645027" y="1600201"/>
            <a:ext cx="3965574" cy="574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25"/>
          <p:cNvSpPr txBox="1"/>
          <p:nvPr>
            <p:ph idx="4" type="body"/>
          </p:nvPr>
        </p:nvSpPr>
        <p:spPr>
          <a:xfrm>
            <a:off x="4645027" y="2174877"/>
            <a:ext cx="3965574" cy="384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6" name="Google Shape;56;p25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533400" y="457200"/>
            <a:ext cx="2932114" cy="968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 txBox="1"/>
          <p:nvPr>
            <p:ph idx="1" type="body"/>
          </p:nvPr>
        </p:nvSpPr>
        <p:spPr>
          <a:xfrm>
            <a:off x="3575050" y="457200"/>
            <a:ext cx="5035550" cy="5562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8"/>
          <p:cNvSpPr txBox="1"/>
          <p:nvPr>
            <p:ph idx="2" type="body"/>
          </p:nvPr>
        </p:nvSpPr>
        <p:spPr>
          <a:xfrm>
            <a:off x="533400" y="1435101"/>
            <a:ext cx="2932114" cy="4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Quattrocento Sans"/>
              <a:buNone/>
              <a:defRPr b="1"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1792288" y="5367338"/>
            <a:ext cx="54864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Bookman Old Style"/>
              <a:buNone/>
              <a:defRPr b="0" i="0" sz="4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1" type="ftr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2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251520" y="3097538"/>
            <a:ext cx="8712967" cy="204368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Bookman Old Style"/>
              <a:buNone/>
            </a:pPr>
            <a:r>
              <a:rPr lang="ru-RU" sz="4800">
                <a:solidFill>
                  <a:schemeClr val="dk2"/>
                </a:solidFill>
              </a:rPr>
              <a:t>Экономика и её роль в жизни человека и общества (Ч. 2)</a:t>
            </a:r>
            <a:endParaRPr sz="4800"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07504" y="5429253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b="1" lang="ru-RU"/>
              <a:t>ОБЩЕСТВОВЕДЕНИЕ (ПОВЫШЕННЫЙ УРОВЕНЬ). 10 КЛАСС</a:t>
            </a:r>
            <a:endParaRPr b="1"/>
          </a:p>
        </p:txBody>
      </p:sp>
      <p:sp>
        <p:nvSpPr>
          <p:cNvPr id="86" name="Google Shape;86;p1"/>
          <p:cNvSpPr txBox="1"/>
          <p:nvPr/>
        </p:nvSpPr>
        <p:spPr>
          <a:xfrm>
            <a:off x="107505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СИТНИК П.В.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13184" y="116632"/>
            <a:ext cx="8928991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ЛИЦЕЙ ИВАЦЕВИЧСКОГО РАЙОНА</a:t>
            </a:r>
            <a:endParaRPr b="1" i="0" sz="1600" u="none" cap="none" strike="noStrike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3707903" y="6381328"/>
            <a:ext cx="1728192" cy="3760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1" i="0" lang="ru-RU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2021</a:t>
            </a:r>
            <a:endParaRPr b="1" i="0" sz="1600" u="none" cap="none" strike="noStrik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0"/>
          <p:cNvSpPr txBox="1"/>
          <p:nvPr>
            <p:ph type="title"/>
          </p:nvPr>
        </p:nvSpPr>
        <p:spPr>
          <a:xfrm>
            <a:off x="0" y="0"/>
            <a:ext cx="88845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78" name="Google Shape;278;p10"/>
          <p:cNvGrpSpPr/>
          <p:nvPr/>
        </p:nvGrpSpPr>
        <p:grpSpPr>
          <a:xfrm>
            <a:off x="252095" y="2230085"/>
            <a:ext cx="8567801" cy="3534180"/>
            <a:chOff x="575" y="833085"/>
            <a:chExt cx="8567801" cy="3534180"/>
          </a:xfrm>
        </p:grpSpPr>
        <p:sp>
          <p:nvSpPr>
            <p:cNvPr id="279" name="Google Shape;279;p10"/>
            <p:cNvSpPr/>
            <p:nvPr/>
          </p:nvSpPr>
          <p:spPr>
            <a:xfrm>
              <a:off x="4284476" y="1743063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0"/>
            <p:cNvSpPr/>
            <p:nvPr/>
          </p:nvSpPr>
          <p:spPr>
            <a:xfrm>
              <a:off x="4238756" y="1743063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0"/>
            <p:cNvSpPr/>
            <p:nvPr/>
          </p:nvSpPr>
          <p:spPr>
            <a:xfrm>
              <a:off x="1253177" y="1743063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0"/>
            <p:cNvSpPr/>
            <p:nvPr/>
          </p:nvSpPr>
          <p:spPr>
            <a:xfrm>
              <a:off x="1775550" y="833085"/>
              <a:ext cx="5017850" cy="90997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0"/>
            <p:cNvSpPr txBox="1"/>
            <p:nvPr/>
          </p:nvSpPr>
          <p:spPr>
            <a:xfrm>
              <a:off x="1775550" y="833085"/>
              <a:ext cx="5017850" cy="9099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вопросы экономики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10"/>
            <p:cNvSpPr/>
            <p:nvPr/>
          </p:nvSpPr>
          <p:spPr>
            <a:xfrm>
              <a:off x="575" y="2269156"/>
              <a:ext cx="2505205" cy="2098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 txBox="1"/>
            <p:nvPr/>
          </p:nvSpPr>
          <p:spPr>
            <a:xfrm>
              <a:off x="575" y="2269156"/>
              <a:ext cx="2505205" cy="209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что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производить?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3031873" y="2269156"/>
              <a:ext cx="2505205" cy="2098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0"/>
            <p:cNvSpPr txBox="1"/>
            <p:nvPr/>
          </p:nvSpPr>
          <p:spPr>
            <a:xfrm>
              <a:off x="3031873" y="2269156"/>
              <a:ext cx="2505205" cy="209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как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производить?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6063171" y="2269156"/>
              <a:ext cx="2505205" cy="2098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0"/>
            <p:cNvSpPr txBox="1"/>
            <p:nvPr/>
          </p:nvSpPr>
          <p:spPr>
            <a:xfrm>
              <a:off x="6063171" y="2269156"/>
              <a:ext cx="2505205" cy="209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для кого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производить?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 txBox="1"/>
          <p:nvPr>
            <p:ph type="title"/>
          </p:nvPr>
        </p:nvSpPr>
        <p:spPr>
          <a:xfrm>
            <a:off x="0" y="0"/>
            <a:ext cx="8866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295" name="Google Shape;295;p11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{7291BB97-7632-4995-8222-73DD04790220}</a:tableStyleId>
              </a:tblPr>
              <a:tblGrid>
                <a:gridCol w="1805400"/>
                <a:gridCol w="6907575"/>
              </a:tblGrid>
              <a:tr h="4306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Основные вопросы экономики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129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Что производить?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Предприятия, государство принимают решения о том, какие то- вары и услуги должны быть произведены с использованием имеющихся в их распоряжении ресурсов и предложены потре- бителю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186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Как производить?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Решение этого вопроса связано с выбором экономических ре- сурсов, технологии, места размещения предприятия, организа- ции производства. При этом производитель, стремится найти лучшие способы комбинации ресурсов и организации своего производства. А государство выступает регулятором в вопросах размещения опасных, вредных производств, соблюдения эколо- гических норм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291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Для кого производить?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Общество должно решить, что оно считает справедливым расп- ределением, и затем выбрать способ достижения такого распре- деления произведённых товаров и услуг между потребителями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301" name="Google Shape;301;p12"/>
          <p:cNvSpPr/>
          <p:nvPr/>
        </p:nvSpPr>
        <p:spPr>
          <a:xfrm>
            <a:off x="251520" y="1344956"/>
            <a:ext cx="8640960" cy="926978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Экономическая система - это</a:t>
            </a: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система отношений между экономическими субъектами в процессе производства, распределения, обмена и потребления экономических благ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302" name="Google Shape;302;p12"/>
          <p:cNvGrpSpPr/>
          <p:nvPr/>
        </p:nvGrpSpPr>
        <p:grpSpPr>
          <a:xfrm>
            <a:off x="252095" y="2742029"/>
            <a:ext cx="8567801" cy="3534180"/>
            <a:chOff x="575" y="321141"/>
            <a:chExt cx="8567801" cy="3534180"/>
          </a:xfrm>
        </p:grpSpPr>
        <p:sp>
          <p:nvSpPr>
            <p:cNvPr id="303" name="Google Shape;303;p12"/>
            <p:cNvSpPr/>
            <p:nvPr/>
          </p:nvSpPr>
          <p:spPr>
            <a:xfrm>
              <a:off x="4284476" y="1231119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2"/>
            <p:cNvSpPr/>
            <p:nvPr/>
          </p:nvSpPr>
          <p:spPr>
            <a:xfrm>
              <a:off x="4238756" y="1231119"/>
              <a:ext cx="91440" cy="52609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2"/>
            <p:cNvSpPr/>
            <p:nvPr/>
          </p:nvSpPr>
          <p:spPr>
            <a:xfrm>
              <a:off x="1253177" y="1231119"/>
              <a:ext cx="3031298" cy="52609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2"/>
            <p:cNvSpPr/>
            <p:nvPr/>
          </p:nvSpPr>
          <p:spPr>
            <a:xfrm>
              <a:off x="1775550" y="321141"/>
              <a:ext cx="5017850" cy="90997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2"/>
            <p:cNvSpPr txBox="1"/>
            <p:nvPr/>
          </p:nvSpPr>
          <p:spPr>
            <a:xfrm>
              <a:off x="1775550" y="321141"/>
              <a:ext cx="5017850" cy="9099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Элементы экономической системы </a:t>
              </a:r>
              <a:r>
                <a:rPr b="0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(субъектный подход)</a:t>
              </a:r>
              <a:endParaRPr b="0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75" y="1757212"/>
              <a:ext cx="2505205" cy="2098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2"/>
            <p:cNvSpPr txBox="1"/>
            <p:nvPr/>
          </p:nvSpPr>
          <p:spPr>
            <a:xfrm>
              <a:off x="575" y="1757212"/>
              <a:ext cx="2505205" cy="209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предприятия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3031873" y="1757212"/>
              <a:ext cx="2505205" cy="2098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2"/>
            <p:cNvSpPr txBox="1"/>
            <p:nvPr/>
          </p:nvSpPr>
          <p:spPr>
            <a:xfrm>
              <a:off x="3031873" y="1757212"/>
              <a:ext cx="2505205" cy="209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домашние хозяйства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6063171" y="1757212"/>
              <a:ext cx="2505205" cy="209810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2"/>
            <p:cNvSpPr txBox="1"/>
            <p:nvPr/>
          </p:nvSpPr>
          <p:spPr>
            <a:xfrm>
              <a:off x="6063171" y="1757212"/>
              <a:ext cx="2505205" cy="209810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19" name="Google Shape;319;p13"/>
          <p:cNvGrpSpPr/>
          <p:nvPr/>
        </p:nvGrpSpPr>
        <p:grpSpPr>
          <a:xfrm>
            <a:off x="288256" y="2347469"/>
            <a:ext cx="8567487" cy="3171172"/>
            <a:chOff x="732" y="502645"/>
            <a:chExt cx="8567487" cy="3171172"/>
          </a:xfrm>
        </p:grpSpPr>
        <p:sp>
          <p:nvSpPr>
            <p:cNvPr id="320" name="Google Shape;320;p13"/>
            <p:cNvSpPr/>
            <p:nvPr/>
          </p:nvSpPr>
          <p:spPr>
            <a:xfrm>
              <a:off x="4284476" y="1270176"/>
              <a:ext cx="3550226" cy="3080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13"/>
            <p:cNvSpPr/>
            <p:nvPr/>
          </p:nvSpPr>
          <p:spPr>
            <a:xfrm>
              <a:off x="4284476" y="1270176"/>
              <a:ext cx="1775113" cy="3080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13"/>
            <p:cNvSpPr/>
            <p:nvPr/>
          </p:nvSpPr>
          <p:spPr>
            <a:xfrm>
              <a:off x="4238756" y="1270176"/>
              <a:ext cx="91440" cy="30807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13"/>
            <p:cNvSpPr/>
            <p:nvPr/>
          </p:nvSpPr>
          <p:spPr>
            <a:xfrm>
              <a:off x="2509362" y="1270176"/>
              <a:ext cx="1775113" cy="3080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4" name="Google Shape;324;p13"/>
            <p:cNvSpPr/>
            <p:nvPr/>
          </p:nvSpPr>
          <p:spPr>
            <a:xfrm>
              <a:off x="734249" y="1270176"/>
              <a:ext cx="3550226" cy="3080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5" name="Google Shape;325;p13"/>
            <p:cNvSpPr/>
            <p:nvPr/>
          </p:nvSpPr>
          <p:spPr>
            <a:xfrm>
              <a:off x="1656186" y="502645"/>
              <a:ext cx="5256579" cy="76753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 txBox="1"/>
            <p:nvPr/>
          </p:nvSpPr>
          <p:spPr>
            <a:xfrm>
              <a:off x="1656186" y="502645"/>
              <a:ext cx="5256579" cy="7675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Элементы экономической системы </a:t>
              </a:r>
              <a:r>
                <a:rPr b="0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(системный подход)</a:t>
              </a:r>
              <a:endParaRPr b="0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732" y="1578253"/>
              <a:ext cx="1467035" cy="20955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3"/>
            <p:cNvSpPr txBox="1"/>
            <p:nvPr/>
          </p:nvSpPr>
          <p:spPr>
            <a:xfrm>
              <a:off x="732" y="1578253"/>
              <a:ext cx="1467035" cy="2095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цех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1775845" y="1578253"/>
              <a:ext cx="1467035" cy="20955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3"/>
            <p:cNvSpPr txBox="1"/>
            <p:nvPr/>
          </p:nvSpPr>
          <p:spPr>
            <a:xfrm>
              <a:off x="1775845" y="1578253"/>
              <a:ext cx="1467035" cy="2095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предприя- тие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3550958" y="1578253"/>
              <a:ext cx="1467035" cy="209556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 txBox="1"/>
            <p:nvPr/>
          </p:nvSpPr>
          <p:spPr>
            <a:xfrm>
              <a:off x="3550958" y="1578253"/>
              <a:ext cx="1467035" cy="20955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отрасль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5326071" y="1578253"/>
              <a:ext cx="1467035" cy="209378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3"/>
            <p:cNvSpPr txBox="1"/>
            <p:nvPr/>
          </p:nvSpPr>
          <p:spPr>
            <a:xfrm>
              <a:off x="5326071" y="1578253"/>
              <a:ext cx="1467035" cy="2093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националь- ная эконо- мика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7101184" y="1578253"/>
              <a:ext cx="1467035" cy="209378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3"/>
            <p:cNvSpPr txBox="1"/>
            <p:nvPr/>
          </p:nvSpPr>
          <p:spPr>
            <a:xfrm>
              <a:off x="7101184" y="1578253"/>
              <a:ext cx="1467035" cy="2093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мировая экономика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42" name="Google Shape;342;p14"/>
          <p:cNvGrpSpPr/>
          <p:nvPr/>
        </p:nvGrpSpPr>
        <p:grpSpPr>
          <a:xfrm>
            <a:off x="617677" y="1484790"/>
            <a:ext cx="7836636" cy="5112554"/>
            <a:chOff x="366157" y="6"/>
            <a:chExt cx="7836636" cy="5112554"/>
          </a:xfrm>
        </p:grpSpPr>
        <p:sp>
          <p:nvSpPr>
            <p:cNvPr id="343" name="Google Shape;343;p14"/>
            <p:cNvSpPr/>
            <p:nvPr/>
          </p:nvSpPr>
          <p:spPr>
            <a:xfrm>
              <a:off x="6384079" y="2594908"/>
              <a:ext cx="91440" cy="74465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4"/>
            <p:cNvSpPr/>
            <p:nvPr/>
          </p:nvSpPr>
          <p:spPr>
            <a:xfrm>
              <a:off x="4284476" y="821842"/>
              <a:ext cx="2145323" cy="7446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4"/>
            <p:cNvSpPr/>
            <p:nvPr/>
          </p:nvSpPr>
          <p:spPr>
            <a:xfrm>
              <a:off x="2093432" y="2594908"/>
              <a:ext cx="91440" cy="74465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4"/>
            <p:cNvSpPr/>
            <p:nvPr/>
          </p:nvSpPr>
          <p:spPr>
            <a:xfrm>
              <a:off x="2139152" y="821842"/>
              <a:ext cx="2145323" cy="74465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14"/>
            <p:cNvSpPr/>
            <p:nvPr/>
          </p:nvSpPr>
          <p:spPr>
            <a:xfrm>
              <a:off x="1709360" y="6"/>
              <a:ext cx="5150230" cy="82183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 txBox="1"/>
            <p:nvPr/>
          </p:nvSpPr>
          <p:spPr>
            <a:xfrm>
              <a:off x="1709360" y="6"/>
              <a:ext cx="5150230" cy="8218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Элементы экономической системы </a:t>
              </a:r>
              <a:r>
                <a:rPr b="0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(марксистский подход)</a:t>
              </a:r>
              <a:endParaRPr b="0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66157" y="1566500"/>
              <a:ext cx="3545989" cy="102840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 txBox="1"/>
            <p:nvPr/>
          </p:nvSpPr>
          <p:spPr>
            <a:xfrm>
              <a:off x="366157" y="1566500"/>
              <a:ext cx="3545989" cy="10284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производительные силы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366157" y="3339566"/>
              <a:ext cx="3545989" cy="177299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 txBox="1"/>
            <p:nvPr/>
          </p:nvSpPr>
          <p:spPr>
            <a:xfrm>
              <a:off x="366157" y="3339566"/>
              <a:ext cx="3545989" cy="17729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вещественные, личностные и другие факторы, обеспечиваю- щие производство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4656804" y="1566500"/>
              <a:ext cx="3545989" cy="102840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4656804" y="1566500"/>
              <a:ext cx="3545989" cy="10284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производственные отношения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656804" y="3339566"/>
              <a:ext cx="3545989" cy="177299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 txBox="1"/>
            <p:nvPr/>
          </p:nvSpPr>
          <p:spPr>
            <a:xfrm>
              <a:off x="4656804" y="3339566"/>
              <a:ext cx="3545989" cy="177299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устойчивые связи и взаимо- действие людей в процессе производства, распределения, обмена и потребления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5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62" name="Google Shape;362;p15"/>
          <p:cNvGrpSpPr/>
          <p:nvPr/>
        </p:nvGrpSpPr>
        <p:grpSpPr>
          <a:xfrm>
            <a:off x="255989" y="2425825"/>
            <a:ext cx="8632020" cy="3019398"/>
            <a:chOff x="4469" y="1085057"/>
            <a:chExt cx="8632020" cy="3019398"/>
          </a:xfrm>
        </p:grpSpPr>
        <p:sp>
          <p:nvSpPr>
            <p:cNvPr id="363" name="Google Shape;363;p15"/>
            <p:cNvSpPr/>
            <p:nvPr/>
          </p:nvSpPr>
          <p:spPr>
            <a:xfrm>
              <a:off x="4320479" y="1860149"/>
              <a:ext cx="3383826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4" name="Google Shape;364;p15"/>
            <p:cNvSpPr/>
            <p:nvPr/>
          </p:nvSpPr>
          <p:spPr>
            <a:xfrm>
              <a:off x="4320479" y="1860149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5" name="Google Shape;365;p15"/>
            <p:cNvSpPr/>
            <p:nvPr/>
          </p:nvSpPr>
          <p:spPr>
            <a:xfrm>
              <a:off x="3192537" y="1860149"/>
              <a:ext cx="1127942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6" name="Google Shape;366;p15"/>
            <p:cNvSpPr/>
            <p:nvPr/>
          </p:nvSpPr>
          <p:spPr>
            <a:xfrm>
              <a:off x="936653" y="1860149"/>
              <a:ext cx="3383826" cy="39151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7" name="Google Shape;367;p15"/>
            <p:cNvSpPr/>
            <p:nvPr/>
          </p:nvSpPr>
          <p:spPr>
            <a:xfrm>
              <a:off x="2688692" y="1085057"/>
              <a:ext cx="3263574" cy="77509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2688692" y="1085057"/>
              <a:ext cx="3263574" cy="77509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выделения экономических систем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4469" y="2251666"/>
              <a:ext cx="1864367" cy="185278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5"/>
            <p:cNvSpPr txBox="1"/>
            <p:nvPr/>
          </p:nvSpPr>
          <p:spPr>
            <a:xfrm>
              <a:off x="4469" y="2251666"/>
              <a:ext cx="1864367" cy="1852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собственность на средства производства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2260354" y="2251666"/>
              <a:ext cx="1864367" cy="1852789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5"/>
            <p:cNvSpPr txBox="1"/>
            <p:nvPr/>
          </p:nvSpPr>
          <p:spPr>
            <a:xfrm>
              <a:off x="2260354" y="2251666"/>
              <a:ext cx="1864367" cy="1852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степень вовлеченности в международное разделение труда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4516238" y="2251666"/>
              <a:ext cx="1864367" cy="185026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5"/>
            <p:cNvSpPr txBox="1"/>
            <p:nvPr/>
          </p:nvSpPr>
          <p:spPr>
            <a:xfrm>
              <a:off x="4516238" y="2251666"/>
              <a:ext cx="1864367" cy="18502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преобладание определённого типа хозяйства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6772122" y="2251666"/>
              <a:ext cx="1864367" cy="185026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5"/>
            <p:cNvSpPr txBox="1"/>
            <p:nvPr/>
          </p:nvSpPr>
          <p:spPr>
            <a:xfrm>
              <a:off x="6772122" y="2251666"/>
              <a:ext cx="1864367" cy="18502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уровень развития техники и технологий и др.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/>
          <p:nvPr>
            <p:ph type="title"/>
          </p:nvPr>
        </p:nvSpPr>
        <p:spPr>
          <a:xfrm>
            <a:off x="0" y="0"/>
            <a:ext cx="9036496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382" name="Google Shape;382;p16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{7291BB97-7632-4995-8222-73DD04790220}</a:tableStyleId>
              </a:tblPr>
              <a:tblGrid>
                <a:gridCol w="1962375"/>
                <a:gridCol w="6750600"/>
              </a:tblGrid>
              <a:tr h="4678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Экономические системы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722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Традиционная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Основывается на обычаях и традициях.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Коллективная собственность племени или общины.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16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Рыночная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Свобода предпринимательского выбора.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Действие рыночных механизмов.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Частная собственность на средства производства.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89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Командная (плановая)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Решения принимаются государством (централизованное планирование).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Директивное распределение.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Государственная собственность на средства производства.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403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Смешанная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Частная и государственная собственность взаимодействуют.</a:t>
                      </a:r>
                      <a:endParaRPr/>
                    </a:p>
                    <a:p>
                      <a:pPr indent="-180975" lvl="0" marL="180975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• Сочетание регулирующей роли государства и экономической свободы производителей.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 txBox="1"/>
          <p:nvPr>
            <p:ph type="title"/>
          </p:nvPr>
        </p:nvSpPr>
        <p:spPr>
          <a:xfrm>
            <a:off x="0" y="0"/>
            <a:ext cx="9036496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388" name="Google Shape;388;p17"/>
          <p:cNvGraphicFramePr/>
          <p:nvPr/>
        </p:nvGraphicFramePr>
        <p:xfrm>
          <a:off x="179511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{7291BB97-7632-4995-8222-73DD04790220}</a:tableStyleId>
              </a:tblPr>
              <a:tblGrid>
                <a:gridCol w="1944225"/>
                <a:gridCol w="3420375"/>
                <a:gridCol w="3420375"/>
              </a:tblGrid>
              <a:tr h="418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Рыночная экономика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Командная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экономика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581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Позитивные характеристики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Эффективность производст- ва;</a:t>
                      </a:r>
                      <a:endParaRPr/>
                    </a:p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Широкое внедрение дости- жений НТР;</a:t>
                      </a:r>
                      <a:endParaRPr/>
                    </a:p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Широкий ассортимент, вы- сокое качество продукции;</a:t>
                      </a:r>
                      <a:endParaRPr/>
                    </a:p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Энергичный и инициатив- ный работник.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Полная занятость;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Стабильные цены;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Социальная защищённость;</a:t>
                      </a:r>
                      <a:endParaRPr/>
                    </a:p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Жизненная уверенность ра- ботника.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2271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Негативные характеристики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Кризисы перепроизводства;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Безработица;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Имущественное расслоение;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Эгоизм работника.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Низкая эффективность производства;</a:t>
                      </a:r>
                      <a:endParaRPr/>
                    </a:p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Тотальный дефицит това- ров;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Низкий уровень жизни;</a:t>
                      </a:r>
                      <a:endParaRPr/>
                    </a:p>
                    <a:p>
                      <a:pPr indent="-182563" lvl="0" marL="182563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● Безынициативность работ- ника.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8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394" name="Google Shape;394;p18"/>
          <p:cNvGrpSpPr/>
          <p:nvPr/>
        </p:nvGrpSpPr>
        <p:grpSpPr>
          <a:xfrm>
            <a:off x="252104" y="2200386"/>
            <a:ext cx="8711798" cy="3593578"/>
            <a:chOff x="584" y="803386"/>
            <a:chExt cx="8711798" cy="3593578"/>
          </a:xfrm>
        </p:grpSpPr>
        <p:sp>
          <p:nvSpPr>
            <p:cNvPr id="395" name="Google Shape;395;p18"/>
            <p:cNvSpPr/>
            <p:nvPr/>
          </p:nvSpPr>
          <p:spPr>
            <a:xfrm>
              <a:off x="4356484" y="1728658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" name="Google Shape;396;p18"/>
            <p:cNvSpPr/>
            <p:nvPr/>
          </p:nvSpPr>
          <p:spPr>
            <a:xfrm>
              <a:off x="4310764" y="1728658"/>
              <a:ext cx="91440" cy="5349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7" name="Google Shape;397;p18"/>
            <p:cNvSpPr/>
            <p:nvPr/>
          </p:nvSpPr>
          <p:spPr>
            <a:xfrm>
              <a:off x="1274239" y="1728658"/>
              <a:ext cx="3082244" cy="5349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8" name="Google Shape;398;p18"/>
            <p:cNvSpPr/>
            <p:nvPr/>
          </p:nvSpPr>
          <p:spPr>
            <a:xfrm>
              <a:off x="1805391" y="803386"/>
              <a:ext cx="5102184" cy="9252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 txBox="1"/>
            <p:nvPr/>
          </p:nvSpPr>
          <p:spPr>
            <a:xfrm>
              <a:off x="1805391" y="803386"/>
              <a:ext cx="5102184" cy="9252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пути решения обществом главных вопросов экономики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584" y="2263593"/>
              <a:ext cx="2547309" cy="21333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 txBox="1"/>
            <p:nvPr/>
          </p:nvSpPr>
          <p:spPr>
            <a:xfrm>
              <a:off x="584" y="2263593"/>
              <a:ext cx="2547309" cy="21333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согласно заведённым издавна обычаям (по традиции)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3082829" y="2263593"/>
              <a:ext cx="2547309" cy="21333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 txBox="1"/>
            <p:nvPr/>
          </p:nvSpPr>
          <p:spPr>
            <a:xfrm>
              <a:off x="3082829" y="2263593"/>
              <a:ext cx="2547309" cy="21333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путём отдачи распоряжений и приказов «сверху вниз» (командными методами)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6165073" y="2263593"/>
              <a:ext cx="2547309" cy="2133371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 txBox="1"/>
            <p:nvPr/>
          </p:nvSpPr>
          <p:spPr>
            <a:xfrm>
              <a:off x="6165073" y="2263593"/>
              <a:ext cx="2547309" cy="213337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 помощью рыночных механизмов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"/>
          <p:cNvSpPr txBox="1"/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Понятие экономической системы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411" name="Google Shape;411;p19"/>
          <p:cNvGrpSpPr/>
          <p:nvPr/>
        </p:nvGrpSpPr>
        <p:grpSpPr>
          <a:xfrm>
            <a:off x="256010" y="4178114"/>
            <a:ext cx="8703986" cy="2318195"/>
            <a:chOff x="4490" y="101042"/>
            <a:chExt cx="8703986" cy="2318195"/>
          </a:xfrm>
        </p:grpSpPr>
        <p:sp>
          <p:nvSpPr>
            <p:cNvPr id="412" name="Google Shape;412;p19"/>
            <p:cNvSpPr/>
            <p:nvPr/>
          </p:nvSpPr>
          <p:spPr>
            <a:xfrm>
              <a:off x="4356484" y="697929"/>
              <a:ext cx="2262267" cy="3450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3" name="Google Shape;413;p19"/>
            <p:cNvSpPr/>
            <p:nvPr/>
          </p:nvSpPr>
          <p:spPr>
            <a:xfrm>
              <a:off x="2094216" y="697929"/>
              <a:ext cx="2262267" cy="34508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414" name="Google Shape;414;p19"/>
            <p:cNvSpPr/>
            <p:nvPr/>
          </p:nvSpPr>
          <p:spPr>
            <a:xfrm>
              <a:off x="1368152" y="101042"/>
              <a:ext cx="5976662" cy="59688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 txBox="1"/>
            <p:nvPr/>
          </p:nvSpPr>
          <p:spPr>
            <a:xfrm>
              <a:off x="1368152" y="101042"/>
              <a:ext cx="5976662" cy="5968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факторы современной экономики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4490" y="1043012"/>
              <a:ext cx="4179451" cy="137622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 txBox="1"/>
            <p:nvPr/>
          </p:nvSpPr>
          <p:spPr>
            <a:xfrm>
              <a:off x="4490" y="1043012"/>
              <a:ext cx="4179451" cy="13762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человеческий капитал - знания и навыки населения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4529025" y="1043012"/>
              <a:ext cx="4179451" cy="137622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 txBox="1"/>
            <p:nvPr/>
          </p:nvSpPr>
          <p:spPr>
            <a:xfrm>
              <a:off x="4529025" y="1043012"/>
              <a:ext cx="4179451" cy="13762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умение их использовать, т. е. государ- ственная политика по производству, накоплению и использованию знаний</a:t>
              </a:r>
              <a:endParaRPr b="0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20" name="Google Shape;420;p19"/>
          <p:cNvSpPr/>
          <p:nvPr/>
        </p:nvSpPr>
        <p:spPr>
          <a:xfrm>
            <a:off x="251520" y="1344956"/>
            <a:ext cx="8640960" cy="2588100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Согласно теории абсолютных преимуществ каждая страна должна производить то, что у неё получается лучше, чем у других. Высокая мобильность в XXI в. производственных факторов привела к тому, что сегодня не имеет большого значения наличие собственных сырьевых ресурсов (природный капитал) и на- копленных сбережений (финансовый капитал), не так уж важно и географичес- кое положение (транспортно-логистический капитал). Современная экономика переходит от конкуренции на основе сравнительных преимуществ (дешёвая ра- бочая сила и богатые природные ресурсы) к конкуренции на основе уникальных изделий и процессов.</a:t>
            </a:r>
            <a:endParaRPr sz="18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179512" y="23267"/>
            <a:ext cx="8856984" cy="10747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</a:pPr>
            <a:r>
              <a:rPr lang="ru-RU">
                <a:solidFill>
                  <a:schemeClr val="lt1"/>
                </a:solidFill>
              </a:rPr>
              <a:t>План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533400" y="1600200"/>
            <a:ext cx="8077200" cy="44116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Экономические субъекты и их взаимосвязи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Понятие экономической системы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0" y="0"/>
            <a:ext cx="9036496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179512" y="1412776"/>
            <a:ext cx="8856984" cy="936104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Фактор производства</a:t>
            </a:r>
            <a:r>
              <a:rPr b="0" i="0" lang="ru-RU" sz="1800" u="none" cap="none" strike="noStrik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 (лат. factor - делающий, производящий) - часть экономичес- ких ресурсов, которая, непосредственно вовлекается в процесс производства или используется в качестве его условий</a:t>
            </a:r>
            <a:endParaRPr b="0" i="0" sz="1800" u="none" cap="none" strike="noStrike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  <p:grpSp>
        <p:nvGrpSpPr>
          <p:cNvPr id="102" name="Google Shape;102;p3"/>
          <p:cNvGrpSpPr/>
          <p:nvPr/>
        </p:nvGrpSpPr>
        <p:grpSpPr>
          <a:xfrm>
            <a:off x="179512" y="3183720"/>
            <a:ext cx="8683119" cy="2908418"/>
            <a:chOff x="0" y="762832"/>
            <a:chExt cx="8683119" cy="2908418"/>
          </a:xfrm>
        </p:grpSpPr>
        <p:sp>
          <p:nvSpPr>
            <p:cNvPr id="103" name="Google Shape;103;p3"/>
            <p:cNvSpPr/>
            <p:nvPr/>
          </p:nvSpPr>
          <p:spPr>
            <a:xfrm>
              <a:off x="4356484" y="1508678"/>
              <a:ext cx="3580790" cy="4988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2324"/>
                  </a:lnTo>
                  <a:lnTo>
                    <a:pt x="120000" y="82324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4356484" y="1508678"/>
              <a:ext cx="1775843" cy="4988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2324"/>
                  </a:lnTo>
                  <a:lnTo>
                    <a:pt x="120000" y="82324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4281661" y="1508678"/>
              <a:ext cx="91440" cy="498866"/>
            </a:xfrm>
            <a:custGeom>
              <a:rect b="b" l="l" r="r" t="t"/>
              <a:pathLst>
                <a:path extrusionOk="0" h="120000" w="120000">
                  <a:moveTo>
                    <a:pt x="98192" y="0"/>
                  </a:moveTo>
                  <a:lnTo>
                    <a:pt x="98192" y="82324"/>
                  </a:lnTo>
                  <a:lnTo>
                    <a:pt x="60000" y="82324"/>
                  </a:ln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2522434" y="1508678"/>
              <a:ext cx="1834049" cy="4988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2324"/>
                  </a:lnTo>
                  <a:lnTo>
                    <a:pt x="0" y="82324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745845" y="1508678"/>
              <a:ext cx="3610638" cy="4988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2324"/>
                  </a:lnTo>
                  <a:lnTo>
                    <a:pt x="0" y="82324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2411623" y="762832"/>
              <a:ext cx="3889720" cy="74584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2411623" y="762832"/>
              <a:ext cx="3889720" cy="7458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Факторы производства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0" y="2007544"/>
              <a:ext cx="1491691" cy="166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0" y="2007544"/>
              <a:ext cx="1491691" cy="166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труд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776588" y="2007544"/>
              <a:ext cx="1491691" cy="166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1776588" y="2007544"/>
              <a:ext cx="1491691" cy="166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земля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581535" y="2007544"/>
              <a:ext cx="1491691" cy="166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3581535" y="2007544"/>
              <a:ext cx="1491691" cy="166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капитал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386482" y="2007544"/>
              <a:ext cx="1491691" cy="166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3"/>
            <p:cNvSpPr txBox="1"/>
            <p:nvPr/>
          </p:nvSpPr>
          <p:spPr>
            <a:xfrm>
              <a:off x="5386482" y="2007544"/>
              <a:ext cx="1491691" cy="166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информация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191428" y="2007544"/>
              <a:ext cx="1491691" cy="1663706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3"/>
            <p:cNvSpPr txBox="1"/>
            <p:nvPr/>
          </p:nvSpPr>
          <p:spPr>
            <a:xfrm>
              <a:off x="7191428" y="2007544"/>
              <a:ext cx="1491691" cy="16637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предприни- мательская способность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20" name="Google Shape;120;p3"/>
          <p:cNvCxnSpPr/>
          <p:nvPr/>
        </p:nvCxnSpPr>
        <p:spPr>
          <a:xfrm>
            <a:off x="5508104" y="4365104"/>
            <a:ext cx="3456384" cy="0"/>
          </a:xfrm>
          <a:prstGeom prst="straightConnector1">
            <a:avLst/>
          </a:prstGeom>
          <a:noFill/>
          <a:ln cap="rnd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algn="tl">
              <a:srgbClr val="000000">
                <a:alpha val="63921"/>
              </a:srgbClr>
            </a:outerShdw>
          </a:effectLst>
        </p:spPr>
      </p:cxnSp>
      <p:cxnSp>
        <p:nvCxnSpPr>
          <p:cNvPr id="121" name="Google Shape;121;p3"/>
          <p:cNvCxnSpPr/>
          <p:nvPr/>
        </p:nvCxnSpPr>
        <p:spPr>
          <a:xfrm>
            <a:off x="5490952" y="4365104"/>
            <a:ext cx="17152" cy="1800200"/>
          </a:xfrm>
          <a:prstGeom prst="straightConnector1">
            <a:avLst/>
          </a:prstGeom>
          <a:noFill/>
          <a:ln cap="rnd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algn="tl">
              <a:srgbClr val="000000">
                <a:alpha val="63921"/>
              </a:srgbClr>
            </a:outerShdw>
          </a:effectLst>
        </p:spPr>
      </p:cxnSp>
      <p:cxnSp>
        <p:nvCxnSpPr>
          <p:cNvPr id="122" name="Google Shape;122;p3"/>
          <p:cNvCxnSpPr/>
          <p:nvPr/>
        </p:nvCxnSpPr>
        <p:spPr>
          <a:xfrm>
            <a:off x="5508104" y="6165304"/>
            <a:ext cx="3456384" cy="0"/>
          </a:xfrm>
          <a:prstGeom prst="straightConnector1">
            <a:avLst/>
          </a:prstGeom>
          <a:noFill/>
          <a:ln cap="rnd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algn="tl">
              <a:srgbClr val="000000">
                <a:alpha val="63921"/>
              </a:srgbClr>
            </a:outerShdw>
          </a:effectLst>
        </p:spPr>
      </p:cxnSp>
      <p:cxnSp>
        <p:nvCxnSpPr>
          <p:cNvPr id="123" name="Google Shape;123;p3"/>
          <p:cNvCxnSpPr/>
          <p:nvPr/>
        </p:nvCxnSpPr>
        <p:spPr>
          <a:xfrm>
            <a:off x="8964488" y="4509120"/>
            <a:ext cx="0" cy="1656184"/>
          </a:xfrm>
          <a:prstGeom prst="straightConnector1">
            <a:avLst/>
          </a:prstGeom>
          <a:noFill/>
          <a:ln cap="rnd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  <a:effectLst>
            <a:outerShdw blurRad="50800" rotWithShape="0" algn="tl">
              <a:srgbClr val="000000">
                <a:alpha val="63921"/>
              </a:srgbClr>
            </a:outerShdw>
          </a:effectLst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0" y="0"/>
            <a:ext cx="90792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aphicFrame>
        <p:nvGraphicFramePr>
          <p:cNvPr id="129" name="Google Shape;129;p4"/>
          <p:cNvGraphicFramePr/>
          <p:nvPr/>
        </p:nvGraphicFramePr>
        <p:xfrm>
          <a:off x="25152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{7291BB97-7632-4995-8222-73DD04790220}</a:tableStyleId>
              </a:tblPr>
              <a:tblGrid>
                <a:gridCol w="1712625"/>
                <a:gridCol w="69283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Факторы производства</a:t>
                      </a:r>
                      <a:endParaRPr sz="2000" u="none" cap="none" strike="noStrik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Труд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Осознанная целенаправленная деятельность людей по созда- нию благ, необходимых для жизни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Земля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Природные ресурсы, включённые в хозяйственный оборот (па- хотные земли, леса, месторождения минералов, источники во- ды, сила ветра, энергия солнца, климат и др.)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Капитал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Созданные человеком ресурсы, которые используются в произ- водстве. Включают средства производства (сырьё, оборудова- ние) и финансовые ресурсы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Капиталовложения (инвестиции) – направление капитала в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сферу производства или оказания услуг с целью извлечения прибыли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Информация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Знания, научные достижения и технологии, патенты на исполь- зование изобретений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Предпринимательская</a:t>
                      </a: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спо- собность</a:t>
                      </a:r>
                      <a:endParaRPr b="1"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Способность человека (предпринимателя, бизнесмена) проя- вить инициативу по организации и управлению производством. Сопряжена с риском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0" y="0"/>
            <a:ext cx="89640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35" name="Google Shape;135;p5"/>
          <p:cNvGrpSpPr/>
          <p:nvPr/>
        </p:nvGrpSpPr>
        <p:grpSpPr>
          <a:xfrm>
            <a:off x="252030" y="1424114"/>
            <a:ext cx="8711946" cy="5146123"/>
            <a:chOff x="510" y="27114"/>
            <a:chExt cx="8711946" cy="5146123"/>
          </a:xfrm>
        </p:grpSpPr>
        <p:sp>
          <p:nvSpPr>
            <p:cNvPr id="136" name="Google Shape;136;p5"/>
            <p:cNvSpPr/>
            <p:nvPr/>
          </p:nvSpPr>
          <p:spPr>
            <a:xfrm>
              <a:off x="7219513" y="1366629"/>
              <a:ext cx="91440" cy="3903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5"/>
            <p:cNvSpPr/>
            <p:nvPr/>
          </p:nvSpPr>
          <p:spPr>
            <a:xfrm>
              <a:off x="4356484" y="409332"/>
              <a:ext cx="2908749" cy="3903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8" name="Google Shape;138;p5"/>
            <p:cNvSpPr/>
            <p:nvPr/>
          </p:nvSpPr>
          <p:spPr>
            <a:xfrm>
              <a:off x="4333903" y="1366629"/>
              <a:ext cx="91440" cy="3903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5"/>
            <p:cNvSpPr/>
            <p:nvPr/>
          </p:nvSpPr>
          <p:spPr>
            <a:xfrm>
              <a:off x="4310764" y="409332"/>
              <a:ext cx="91440" cy="3903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60000"/>
                  </a:lnTo>
                  <a:lnTo>
                    <a:pt x="90366" y="60000"/>
                  </a:lnTo>
                  <a:lnTo>
                    <a:pt x="90366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1425154" y="1366629"/>
              <a:ext cx="91440" cy="390312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24465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5"/>
            <p:cNvSpPr/>
            <p:nvPr/>
          </p:nvSpPr>
          <p:spPr>
            <a:xfrm>
              <a:off x="1470874" y="409332"/>
              <a:ext cx="2885609" cy="39031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5"/>
            <p:cNvSpPr/>
            <p:nvPr/>
          </p:nvSpPr>
          <p:spPr>
            <a:xfrm>
              <a:off x="2495092" y="27114"/>
              <a:ext cx="3722783" cy="38221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2495092" y="27114"/>
              <a:ext cx="3722783" cy="3822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Экономические субъекты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10" y="799645"/>
              <a:ext cx="2940727" cy="56698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510" y="799645"/>
              <a:ext cx="2940727" cy="566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Домашние хозяйства (домохозяйства)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10" y="1756942"/>
              <a:ext cx="2940727" cy="34162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510" y="1756942"/>
              <a:ext cx="2940727" cy="3416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Субъект экономики, кото- рый состоит из одного ве- дущего самостоятельное хозяйство человека или группы людей (семьи), ко- торые проживают совмес- тно, ведут общее хозяйство с использованием имею- щихся ресурсов. Являются собственниками отдельных факторов производства и стремятся к максимально- му удовлетворению своих потребностей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331550" y="799645"/>
              <a:ext cx="2096146" cy="56698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3331550" y="799645"/>
              <a:ext cx="2096146" cy="566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Предприятия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331550" y="1756942"/>
              <a:ext cx="2096146" cy="34162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3331550" y="1756942"/>
              <a:ext cx="2096146" cy="3416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Экономический субъект, который использует фак- торы производства для создания благ и стремится к по- лучению макси- мальной прибыли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818009" y="799645"/>
              <a:ext cx="2894447" cy="566984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5818009" y="799645"/>
              <a:ext cx="2894447" cy="566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5818009" y="1756942"/>
              <a:ext cx="2894447" cy="341629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5818009" y="1756942"/>
              <a:ext cx="2894447" cy="34162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Экономический субъект, который устанавливает правила экономической деятельности и является её регулятором, перерас- пределяет часть ресурсов в интересах всего общества в целом, создаёт общест- венные блага, которые ис- пользуются всеми гражда- нами страны (охрана окру- жающей среды, правопо- рядка, национальная обо- рона и др.)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/>
          <p:nvPr>
            <p:ph type="title"/>
          </p:nvPr>
        </p:nvSpPr>
        <p:spPr>
          <a:xfrm>
            <a:off x="0" y="0"/>
            <a:ext cx="89376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61" name="Google Shape;161;p6"/>
          <p:cNvGrpSpPr/>
          <p:nvPr/>
        </p:nvGrpSpPr>
        <p:grpSpPr>
          <a:xfrm>
            <a:off x="252100" y="2117080"/>
            <a:ext cx="8639799" cy="3688183"/>
            <a:chOff x="580" y="720080"/>
            <a:chExt cx="8639799" cy="3688183"/>
          </a:xfrm>
        </p:grpSpPr>
        <p:sp>
          <p:nvSpPr>
            <p:cNvPr id="162" name="Google Shape;162;p6"/>
            <p:cNvSpPr/>
            <p:nvPr/>
          </p:nvSpPr>
          <p:spPr>
            <a:xfrm>
              <a:off x="4320480" y="1574952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4274760" y="1574952"/>
              <a:ext cx="91440" cy="53051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1263708" y="1574952"/>
              <a:ext cx="3056771" cy="53051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1872208" y="720080"/>
              <a:ext cx="4896543" cy="854872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1872208" y="720080"/>
              <a:ext cx="4896543" cy="8548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Домашние хозяйства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580" y="2105466"/>
              <a:ext cx="2526257" cy="230279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580" y="2105466"/>
              <a:ext cx="2526257" cy="23027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являются собственни- ками (и основными продавцами) производ- ственных ресурсов (труда, земли, капитала и предприниматель- ской способности)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057351" y="2105466"/>
              <a:ext cx="2526257" cy="230279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3057351" y="2105466"/>
              <a:ext cx="2526257" cy="23027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являются основными покупателями потре- бительских товаров и услуг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6114122" y="2105466"/>
              <a:ext cx="2526257" cy="230279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6114122" y="2105466"/>
              <a:ext cx="2526257" cy="23027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являются основными сберегателями (и поэ- тому кредиторами), обеспечивая предло- жение кредитных средств в экономике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"/>
          <p:cNvSpPr txBox="1"/>
          <p:nvPr>
            <p:ph type="title"/>
          </p:nvPr>
        </p:nvSpPr>
        <p:spPr>
          <a:xfrm>
            <a:off x="0" y="0"/>
            <a:ext cx="90261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78" name="Google Shape;178;p7"/>
          <p:cNvGrpSpPr/>
          <p:nvPr/>
        </p:nvGrpSpPr>
        <p:grpSpPr>
          <a:xfrm>
            <a:off x="257477" y="1547274"/>
            <a:ext cx="8629045" cy="4971810"/>
            <a:chOff x="5957" y="150274"/>
            <a:chExt cx="8629045" cy="4971810"/>
          </a:xfrm>
        </p:grpSpPr>
        <p:sp>
          <p:nvSpPr>
            <p:cNvPr id="179" name="Google Shape;179;p7"/>
            <p:cNvSpPr/>
            <p:nvPr/>
          </p:nvSpPr>
          <p:spPr>
            <a:xfrm>
              <a:off x="4320480" y="745473"/>
              <a:ext cx="3309125" cy="3693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7"/>
            <p:cNvSpPr/>
            <p:nvPr/>
          </p:nvSpPr>
          <p:spPr>
            <a:xfrm>
              <a:off x="4320480" y="745473"/>
              <a:ext cx="938172" cy="36936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7"/>
            <p:cNvSpPr/>
            <p:nvPr/>
          </p:nvSpPr>
          <p:spPr>
            <a:xfrm>
              <a:off x="3013653" y="745473"/>
              <a:ext cx="1306826" cy="3693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7"/>
            <p:cNvSpPr/>
            <p:nvPr/>
          </p:nvSpPr>
          <p:spPr>
            <a:xfrm>
              <a:off x="885400" y="745473"/>
              <a:ext cx="3435079" cy="36936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7"/>
            <p:cNvSpPr/>
            <p:nvPr/>
          </p:nvSpPr>
          <p:spPr>
            <a:xfrm>
              <a:off x="2615890" y="150274"/>
              <a:ext cx="3409179" cy="59519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2615890" y="150274"/>
              <a:ext cx="3409179" cy="5951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Предприятия (фирмы)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5957" y="1114839"/>
              <a:ext cx="1758886" cy="400724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7"/>
            <p:cNvSpPr txBox="1"/>
            <p:nvPr/>
          </p:nvSpPr>
          <p:spPr>
            <a:xfrm>
              <a:off x="5957" y="1114839"/>
              <a:ext cx="1758886" cy="40072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используют факторы производства для изготовления продукции с целью её продажи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2134210" y="1114839"/>
              <a:ext cx="1758886" cy="400724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 txBox="1"/>
            <p:nvPr/>
          </p:nvSpPr>
          <p:spPr>
            <a:xfrm>
              <a:off x="2134210" y="1114839"/>
              <a:ext cx="1758886" cy="40072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самостоятельно принимают решения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4262463" y="1114839"/>
              <a:ext cx="1992379" cy="400724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7"/>
            <p:cNvSpPr txBox="1"/>
            <p:nvPr/>
          </p:nvSpPr>
          <p:spPr>
            <a:xfrm>
              <a:off x="4262463" y="1114839"/>
              <a:ext cx="1992379" cy="40072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нефинансовые фирмы являются: покупателями экономических ре- сурсов; произво- дителями товаров и услуг в экономи- ке; заёмщиками, предъявляющими спрос на кредит- ные ресурсы; по- купателями ин- вестиционных товаров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6624208" y="1114839"/>
              <a:ext cx="2010794" cy="4006638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7"/>
            <p:cNvSpPr txBox="1"/>
            <p:nvPr/>
          </p:nvSpPr>
          <p:spPr>
            <a:xfrm>
              <a:off x="6624208" y="1114839"/>
              <a:ext cx="2010794" cy="40066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финансовые уч- реждения - это юридические ли- ца, на коммерчес- кой основе зани- мающиеся посред- нической дея- тельностью в об- ласти финансов, обслуживая отно- шения между сбе- регателями и ин- весторами (банки, страховые компа- нии, пенсионные фонды и др.)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>
            <p:ph type="title"/>
          </p:nvPr>
        </p:nvSpPr>
        <p:spPr>
          <a:xfrm>
            <a:off x="0" y="0"/>
            <a:ext cx="8937600" cy="1066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198" name="Google Shape;198;p8"/>
          <p:cNvGrpSpPr/>
          <p:nvPr/>
        </p:nvGrpSpPr>
        <p:grpSpPr>
          <a:xfrm>
            <a:off x="257208" y="2087399"/>
            <a:ext cx="8629583" cy="3891560"/>
            <a:chOff x="5688" y="690399"/>
            <a:chExt cx="8629583" cy="3891560"/>
          </a:xfrm>
        </p:grpSpPr>
        <p:sp>
          <p:nvSpPr>
            <p:cNvPr id="199" name="Google Shape;199;p8"/>
            <p:cNvSpPr/>
            <p:nvPr/>
          </p:nvSpPr>
          <p:spPr>
            <a:xfrm>
              <a:off x="4320480" y="1156207"/>
              <a:ext cx="3527959" cy="2890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0" name="Google Shape;200;p8"/>
            <p:cNvSpPr/>
            <p:nvPr/>
          </p:nvSpPr>
          <p:spPr>
            <a:xfrm>
              <a:off x="4320480" y="1156207"/>
              <a:ext cx="1672430" cy="28906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8"/>
            <p:cNvSpPr/>
            <p:nvPr/>
          </p:nvSpPr>
          <p:spPr>
            <a:xfrm>
              <a:off x="4130540" y="1156207"/>
              <a:ext cx="189939" cy="2890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8"/>
            <p:cNvSpPr/>
            <p:nvPr/>
          </p:nvSpPr>
          <p:spPr>
            <a:xfrm>
              <a:off x="2359537" y="1156207"/>
              <a:ext cx="1960942" cy="2890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8"/>
            <p:cNvSpPr/>
            <p:nvPr/>
          </p:nvSpPr>
          <p:spPr>
            <a:xfrm>
              <a:off x="693948" y="1156207"/>
              <a:ext cx="3626531" cy="28906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8"/>
            <p:cNvSpPr/>
            <p:nvPr/>
          </p:nvSpPr>
          <p:spPr>
            <a:xfrm>
              <a:off x="2986453" y="690399"/>
              <a:ext cx="2668053" cy="465807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 txBox="1"/>
            <p:nvPr/>
          </p:nvSpPr>
          <p:spPr>
            <a:xfrm>
              <a:off x="2986453" y="690399"/>
              <a:ext cx="2668053" cy="4658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5688" y="1445276"/>
              <a:ext cx="1376520" cy="31361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 txBox="1"/>
            <p:nvPr/>
          </p:nvSpPr>
          <p:spPr>
            <a:xfrm>
              <a:off x="5688" y="1445276"/>
              <a:ext cx="1376520" cy="3136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организует производст-во общест- венных благ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1671277" y="1445276"/>
              <a:ext cx="1376520" cy="31361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 txBox="1"/>
            <p:nvPr/>
          </p:nvSpPr>
          <p:spPr>
            <a:xfrm>
              <a:off x="1671277" y="1445276"/>
              <a:ext cx="1376520" cy="3136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по- купателем товаров и услуг, необ- ходимых для функциони-рования го- сударствен-ного секто- ра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3336866" y="1445276"/>
              <a:ext cx="1587347" cy="3136683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 txBox="1"/>
            <p:nvPr/>
          </p:nvSpPr>
          <p:spPr>
            <a:xfrm>
              <a:off x="3336866" y="1445276"/>
              <a:ext cx="1587347" cy="31366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перераспреде-ляет нацио- нальный до- ход (через сис- тему налогов и трансфер- тов)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213284" y="1445276"/>
              <a:ext cx="1559253" cy="3136105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 txBox="1"/>
            <p:nvPr/>
          </p:nvSpPr>
          <p:spPr>
            <a:xfrm>
              <a:off x="5213284" y="1445276"/>
              <a:ext cx="1559253" cy="3136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в за- висимости от состояния го- сударственно-го бюджета кредитором или заёмщи- ком на финан- совом рынке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7061606" y="1445276"/>
              <a:ext cx="1573665" cy="3135630"/>
            </a:xfrm>
            <a:prstGeom prst="rect">
              <a:avLst/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50800" rotWithShape="0" algn="tl">
                <a:srgbClr val="000000">
                  <a:alpha val="6392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 txBox="1"/>
            <p:nvPr/>
          </p:nvSpPr>
          <p:spPr>
            <a:xfrm>
              <a:off x="7061606" y="1445276"/>
              <a:ext cx="1573665" cy="31356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является регу- лятором функ- ционирования национальной экономики</a:t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 txBox="1"/>
          <p:nvPr>
            <p:ph type="title"/>
          </p:nvPr>
        </p:nvSpPr>
        <p:spPr>
          <a:xfrm>
            <a:off x="0" y="0"/>
            <a:ext cx="89199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Bookman Old Style"/>
              <a:buNone/>
            </a:pPr>
            <a:r>
              <a:rPr lang="ru-RU" sz="4000">
                <a:solidFill>
                  <a:schemeClr val="lt1"/>
                </a:solidFill>
              </a:rPr>
              <a:t>Экономические субъекты и их взаи- мосвязи</a:t>
            </a:r>
            <a:endParaRPr sz="4000">
              <a:solidFill>
                <a:schemeClr val="lt1"/>
              </a:solidFill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285076" y="1700809"/>
            <a:ext cx="7860729" cy="4890329"/>
            <a:chOff x="92616" y="1"/>
            <a:chExt cx="7860729" cy="4890329"/>
          </a:xfrm>
        </p:grpSpPr>
        <p:sp>
          <p:nvSpPr>
            <p:cNvPr id="222" name="Google Shape;222;p9"/>
            <p:cNvSpPr/>
            <p:nvPr/>
          </p:nvSpPr>
          <p:spPr>
            <a:xfrm>
              <a:off x="3276362" y="2019333"/>
              <a:ext cx="1499222" cy="8578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9"/>
            <p:cNvSpPr txBox="1"/>
            <p:nvPr/>
          </p:nvSpPr>
          <p:spPr>
            <a:xfrm>
              <a:off x="3318240" y="2061211"/>
              <a:ext cx="1415466" cy="774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Государство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-5511537">
              <a:off x="3412124" y="1423568"/>
              <a:ext cx="1162161" cy="3012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 txBox="1"/>
            <p:nvPr/>
          </p:nvSpPr>
          <p:spPr>
            <a:xfrm rot="5288463">
              <a:off x="3964150" y="1409578"/>
              <a:ext cx="58108" cy="58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533216" y="1"/>
              <a:ext cx="2854436" cy="8578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2575094" y="41879"/>
              <a:ext cx="2770680" cy="774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 ресурсов</a:t>
              </a:r>
              <a:r>
                <a:rPr b="0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 (факторов производства)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4775585" y="2433207"/>
              <a:ext cx="1253535" cy="3012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5371014" y="2416933"/>
              <a:ext cx="62676" cy="626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6029120" y="2019333"/>
              <a:ext cx="1924225" cy="8578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9"/>
            <p:cNvSpPr txBox="1"/>
            <p:nvPr/>
          </p:nvSpPr>
          <p:spPr>
            <a:xfrm>
              <a:off x="6070998" y="2061211"/>
              <a:ext cx="1840469" cy="774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Предприятия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5366655">
              <a:off x="3458083" y="3439765"/>
              <a:ext cx="1155307" cy="3012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9"/>
            <p:cNvSpPr txBox="1"/>
            <p:nvPr/>
          </p:nvSpPr>
          <p:spPr>
            <a:xfrm rot="5366655">
              <a:off x="4006854" y="3425947"/>
              <a:ext cx="57765" cy="57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2618283" y="4032454"/>
              <a:ext cx="2854436" cy="8578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9"/>
            <p:cNvSpPr txBox="1"/>
            <p:nvPr/>
          </p:nvSpPr>
          <p:spPr>
            <a:xfrm>
              <a:off x="2660161" y="4074332"/>
              <a:ext cx="2770680" cy="774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Рынок товаров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6" name="Google Shape;236;p9"/>
            <p:cNvSpPr/>
            <p:nvPr/>
          </p:nvSpPr>
          <p:spPr>
            <a:xfrm rot="10800000">
              <a:off x="2016841" y="2433207"/>
              <a:ext cx="1259521" cy="3012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rnd" cmpd="sng" w="25400">
              <a:solidFill>
                <a:srgbClr val="1C3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9"/>
            <p:cNvSpPr txBox="1"/>
            <p:nvPr/>
          </p:nvSpPr>
          <p:spPr>
            <a:xfrm>
              <a:off x="2615114" y="2416783"/>
              <a:ext cx="62976" cy="629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92616" y="2019333"/>
              <a:ext cx="1924225" cy="857876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E3450"/>
                </a:gs>
                <a:gs pos="65000">
                  <a:srgbClr val="144A72"/>
                </a:gs>
                <a:gs pos="100000">
                  <a:srgbClr val="154E78"/>
                </a:gs>
              </a:gsLst>
              <a:lin ang="16200000" scaled="0"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9"/>
            <p:cNvSpPr txBox="1"/>
            <p:nvPr/>
          </p:nvSpPr>
          <p:spPr>
            <a:xfrm>
              <a:off x="134494" y="2061211"/>
              <a:ext cx="1840469" cy="77412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Домохозяйства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40" name="Google Shape;240;p9"/>
          <p:cNvCxnSpPr/>
          <p:nvPr/>
        </p:nvCxnSpPr>
        <p:spPr>
          <a:xfrm>
            <a:off x="4067944" y="2564904"/>
            <a:ext cx="0" cy="115212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1" name="Google Shape;241;p9"/>
          <p:cNvCxnSpPr/>
          <p:nvPr/>
        </p:nvCxnSpPr>
        <p:spPr>
          <a:xfrm rot="10800000">
            <a:off x="4346643" y="2564904"/>
            <a:ext cx="0" cy="115212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2" name="Google Shape;242;p9"/>
          <p:cNvCxnSpPr/>
          <p:nvPr/>
        </p:nvCxnSpPr>
        <p:spPr>
          <a:xfrm rot="10800000">
            <a:off x="4067944" y="4581128"/>
            <a:ext cx="0" cy="115212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3" name="Google Shape;243;p9"/>
          <p:cNvCxnSpPr/>
          <p:nvPr/>
        </p:nvCxnSpPr>
        <p:spPr>
          <a:xfrm>
            <a:off x="4346643" y="4559838"/>
            <a:ext cx="0" cy="115212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4" name="Google Shape;244;p9"/>
          <p:cNvCxnSpPr/>
          <p:nvPr/>
        </p:nvCxnSpPr>
        <p:spPr>
          <a:xfrm>
            <a:off x="2195736" y="4221088"/>
            <a:ext cx="1296144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5" name="Google Shape;245;p9"/>
          <p:cNvCxnSpPr/>
          <p:nvPr/>
        </p:nvCxnSpPr>
        <p:spPr>
          <a:xfrm rot="10800000">
            <a:off x="2195736" y="4005064"/>
            <a:ext cx="1296144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6" name="Google Shape;246;p9"/>
          <p:cNvCxnSpPr/>
          <p:nvPr/>
        </p:nvCxnSpPr>
        <p:spPr>
          <a:xfrm rot="10800000">
            <a:off x="4932040" y="4221088"/>
            <a:ext cx="1296144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7" name="Google Shape;247;p9"/>
          <p:cNvCxnSpPr/>
          <p:nvPr/>
        </p:nvCxnSpPr>
        <p:spPr>
          <a:xfrm>
            <a:off x="4932040" y="4005064"/>
            <a:ext cx="1296144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8" name="Google Shape;248;p9"/>
          <p:cNvCxnSpPr/>
          <p:nvPr/>
        </p:nvCxnSpPr>
        <p:spPr>
          <a:xfrm>
            <a:off x="1115616" y="1988840"/>
            <a:ext cx="1584176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49" name="Google Shape;249;p9"/>
          <p:cNvCxnSpPr/>
          <p:nvPr/>
        </p:nvCxnSpPr>
        <p:spPr>
          <a:xfrm>
            <a:off x="1115616" y="1988840"/>
            <a:ext cx="0" cy="1728192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0" name="Google Shape;250;p9"/>
          <p:cNvCxnSpPr/>
          <p:nvPr/>
        </p:nvCxnSpPr>
        <p:spPr>
          <a:xfrm>
            <a:off x="1331640" y="2204864"/>
            <a:ext cx="1368152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1" name="Google Shape;251;p9"/>
          <p:cNvCxnSpPr/>
          <p:nvPr/>
        </p:nvCxnSpPr>
        <p:spPr>
          <a:xfrm>
            <a:off x="1331640" y="2204864"/>
            <a:ext cx="0" cy="151216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2" name="Google Shape;252;p9"/>
          <p:cNvCxnSpPr/>
          <p:nvPr/>
        </p:nvCxnSpPr>
        <p:spPr>
          <a:xfrm>
            <a:off x="1331640" y="4581128"/>
            <a:ext cx="0" cy="1512168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3" name="Google Shape;253;p9"/>
          <p:cNvCxnSpPr/>
          <p:nvPr/>
        </p:nvCxnSpPr>
        <p:spPr>
          <a:xfrm>
            <a:off x="1331640" y="6093296"/>
            <a:ext cx="1476164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4" name="Google Shape;254;p9"/>
          <p:cNvCxnSpPr/>
          <p:nvPr/>
        </p:nvCxnSpPr>
        <p:spPr>
          <a:xfrm rot="10800000">
            <a:off x="1115616" y="4559838"/>
            <a:ext cx="0" cy="1728192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5" name="Google Shape;255;p9"/>
          <p:cNvCxnSpPr/>
          <p:nvPr/>
        </p:nvCxnSpPr>
        <p:spPr>
          <a:xfrm>
            <a:off x="1115616" y="6288030"/>
            <a:ext cx="1692188" cy="2129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6" name="Google Shape;256;p9"/>
          <p:cNvCxnSpPr/>
          <p:nvPr/>
        </p:nvCxnSpPr>
        <p:spPr>
          <a:xfrm>
            <a:off x="7308304" y="4559838"/>
            <a:ext cx="0" cy="1728192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7" name="Google Shape;257;p9"/>
          <p:cNvCxnSpPr/>
          <p:nvPr/>
        </p:nvCxnSpPr>
        <p:spPr>
          <a:xfrm rot="10800000">
            <a:off x="5616117" y="6288030"/>
            <a:ext cx="1692187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8" name="Google Shape;258;p9"/>
          <p:cNvCxnSpPr/>
          <p:nvPr/>
        </p:nvCxnSpPr>
        <p:spPr>
          <a:xfrm flipH="1" rot="10800000">
            <a:off x="5616117" y="6072006"/>
            <a:ext cx="1476163" cy="2129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59" name="Google Shape;259;p9"/>
          <p:cNvCxnSpPr/>
          <p:nvPr/>
        </p:nvCxnSpPr>
        <p:spPr>
          <a:xfrm rot="10800000">
            <a:off x="7092280" y="4559838"/>
            <a:ext cx="0" cy="151216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0" name="Google Shape;260;p9"/>
          <p:cNvCxnSpPr/>
          <p:nvPr/>
        </p:nvCxnSpPr>
        <p:spPr>
          <a:xfrm>
            <a:off x="7308304" y="2024844"/>
            <a:ext cx="0" cy="169218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1" name="Google Shape;261;p9"/>
          <p:cNvCxnSpPr/>
          <p:nvPr/>
        </p:nvCxnSpPr>
        <p:spPr>
          <a:xfrm>
            <a:off x="5606123" y="2014199"/>
            <a:ext cx="1692188" cy="2129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2" name="Google Shape;262;p9"/>
          <p:cNvCxnSpPr/>
          <p:nvPr/>
        </p:nvCxnSpPr>
        <p:spPr>
          <a:xfrm>
            <a:off x="7092280" y="2204864"/>
            <a:ext cx="0" cy="1512168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sm" w="sm" type="non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cxnSp>
        <p:nvCxnSpPr>
          <p:cNvPr id="263" name="Google Shape;263;p9"/>
          <p:cNvCxnSpPr/>
          <p:nvPr/>
        </p:nvCxnSpPr>
        <p:spPr>
          <a:xfrm rot="10800000">
            <a:off x="5606123" y="2204864"/>
            <a:ext cx="1486157" cy="0"/>
          </a:xfrm>
          <a:prstGeom prst="straightConnector1">
            <a:avLst/>
          </a:prstGeom>
          <a:noFill/>
          <a:ln cap="flat" cmpd="sng" w="57150">
            <a:solidFill>
              <a:schemeClr val="accent5"/>
            </a:solidFill>
            <a:prstDash val="dot"/>
            <a:round/>
            <a:headEnd len="sm" w="sm" type="none"/>
            <a:tailEnd len="med" w="med" type="triangle"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</p:cxnSp>
      <p:sp>
        <p:nvSpPr>
          <p:cNvPr id="264" name="Google Shape;264;p9"/>
          <p:cNvSpPr txBox="1"/>
          <p:nvPr/>
        </p:nvSpPr>
        <p:spPr>
          <a:xfrm>
            <a:off x="4333120" y="4661811"/>
            <a:ext cx="2088234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оплата государственных закупок товаров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2345978" y="4190506"/>
            <a:ext cx="923651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налоги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9"/>
          <p:cNvSpPr txBox="1"/>
          <p:nvPr/>
        </p:nvSpPr>
        <p:spPr>
          <a:xfrm>
            <a:off x="5223725" y="4158208"/>
            <a:ext cx="923651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налоги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2089503" y="3559078"/>
            <a:ext cx="1468864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трансферты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8" name="Google Shape;268;p9"/>
          <p:cNvSpPr txBox="1"/>
          <p:nvPr/>
        </p:nvSpPr>
        <p:spPr>
          <a:xfrm>
            <a:off x="4995915" y="3621670"/>
            <a:ext cx="1165704" cy="3693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субсидии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2370046" y="2558707"/>
            <a:ext cx="1704963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услуги факторов производства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9"/>
          <p:cNvSpPr txBox="1"/>
          <p:nvPr/>
        </p:nvSpPr>
        <p:spPr>
          <a:xfrm>
            <a:off x="4346643" y="2558680"/>
            <a:ext cx="1839212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оплата услуг факторов производства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9"/>
          <p:cNvSpPr txBox="1"/>
          <p:nvPr/>
        </p:nvSpPr>
        <p:spPr>
          <a:xfrm>
            <a:off x="2859179" y="4869161"/>
            <a:ext cx="12087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продажа товаров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2" name="Google Shape;272;p9"/>
          <p:cNvSpPr/>
          <p:nvPr/>
        </p:nvSpPr>
        <p:spPr>
          <a:xfrm>
            <a:off x="1634814" y="1205878"/>
            <a:ext cx="5036171" cy="422921"/>
          </a:xfrm>
          <a:prstGeom prst="rect">
            <a:avLst/>
          </a:prstGeom>
          <a:gradFill>
            <a:gsLst>
              <a:gs pos="0">
                <a:srgbClr val="1A3F5C"/>
              </a:gs>
              <a:gs pos="65000">
                <a:srgbClr val="245A82"/>
              </a:gs>
              <a:gs pos="100000">
                <a:srgbClr val="265E89"/>
              </a:gs>
            </a:gsLst>
            <a:lin ang="16200000" scaled="0"/>
          </a:gradFill>
          <a:ln>
            <a:noFill/>
          </a:ln>
          <a:effectLst>
            <a:outerShdw blurRad="39000" dir="5400000" dist="254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Взаимодействие субъектов в экономике</a:t>
            </a:r>
            <a:endParaRPr sz="2000">
              <a:solidFill>
                <a:schemeClr val="lt1"/>
              </a:solidFill>
              <a:latin typeface="Cambria Math"/>
              <a:ea typeface="Cambria Math"/>
              <a:cs typeface="Cambria Math"/>
              <a:sym typeface="Cambria Math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usiness_Plan">
  <a:themeElements>
    <a:clrScheme name="Business Plan">
      <a:dk1>
        <a:srgbClr val="000000"/>
      </a:dk1>
      <a:lt1>
        <a:srgbClr val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2016-11-03T16:53:09Z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04.02.2021</vt:lpwstr>
  </property>
</Properties>
</file>