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i5Va5SB+5xdZ63zvFgpxL2nlDa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3765325-0C2B-42CE-AF20-16EA26D084E5}">
  <a:tblStyle styleId="{03765325-0C2B-42CE-AF20-16EA26D084E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8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54" name="Google Shape;154;p10"/>
          <p:cNvGraphicFramePr/>
          <p:nvPr/>
        </p:nvGraphicFramePr>
        <p:xfrm>
          <a:off x="111842" y="11979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5124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246750"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Безбилетный проезд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Безбилетный проезд пассажиров на всех видах городского тран- спорта, в поездах городских линий, а равно прохождение конт- рольного турникета (линии контроля) в метрополитене без на- личия документа, подтверждающего право на проезд, влекут на- ложение штрафа в размере от пяти десятых до одной базовой ве- личины.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825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Безбилетный проезд пассажиров в поездах региональных линий, автобусах и маршрутных такси пригородного сообщения влечёт наложение штрафа в размере семи десятых базовой величины.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372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Безбилетный проезд пассажиров в поездах межрегиональных и международных линий, в автобусах и маршрутных такси между- городного сообщения влечёт наложение штрафа в размере одной базовой величины.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60" name="Google Shape;160;p11"/>
          <p:cNvGraphicFramePr/>
          <p:nvPr/>
        </p:nvGraphicFramePr>
        <p:xfrm>
          <a:off x="111842" y="11979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984375"/>
                <a:gridCol w="6857700"/>
              </a:tblGrid>
              <a:tr h="5124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502875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Распитие алко- гольных, слабо- алкогольных напитков или пива, потребле- ние наркоти- ческих средств, психотропных веществ или их аналогов в об- щественном ме- сте либо появ- ление в общест- венном месте или на работе в состоянии опьянения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Распитие алкогольных, слабоалкогольных напитков или пива на улице, стадионе, в сквере, парке, общественном транспорте или в других общественных местах, кроме мест, предназначен- ных для употребления алкогольных, слабоалкогольных напит- ков или пива, либо появление в общественном месте в состоя- нии алкогольного опьянения, оскорбляющем человеческое до- стоинство и общественную нравственность, влекут наложение штрафа в размере до восьми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5028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Данные действия, совершённые повторно в течение одного го- да после наложения административного взыскания за такие же нарушения, влекут наложение штрафа в размере от двух до пятнадцати базовых величин, или общественные работы, или административный арест.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181154" y="93051"/>
            <a:ext cx="891078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66" name="Google Shape;166;p12"/>
          <p:cNvGrpSpPr/>
          <p:nvPr/>
        </p:nvGrpSpPr>
        <p:grpSpPr>
          <a:xfrm>
            <a:off x="95530" y="1406105"/>
            <a:ext cx="8909807" cy="5029201"/>
            <a:chOff x="639" y="241538"/>
            <a:chExt cx="8909807" cy="5029201"/>
          </a:xfrm>
        </p:grpSpPr>
        <p:sp>
          <p:nvSpPr>
            <p:cNvPr id="167" name="Google Shape;167;p12"/>
            <p:cNvSpPr/>
            <p:nvPr/>
          </p:nvSpPr>
          <p:spPr>
            <a:xfrm>
              <a:off x="6883337" y="3012883"/>
              <a:ext cx="91440" cy="32837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8" name="Google Shape;168;p12"/>
            <p:cNvSpPr/>
            <p:nvPr/>
          </p:nvSpPr>
          <p:spPr>
            <a:xfrm>
              <a:off x="6883337" y="1628712"/>
              <a:ext cx="91440" cy="32837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9" name="Google Shape;169;p12"/>
            <p:cNvSpPr/>
            <p:nvPr/>
          </p:nvSpPr>
          <p:spPr>
            <a:xfrm>
              <a:off x="4903588" y="885970"/>
              <a:ext cx="2025469" cy="3283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0" name="Google Shape;170;p12"/>
            <p:cNvSpPr/>
            <p:nvPr/>
          </p:nvSpPr>
          <p:spPr>
            <a:xfrm>
              <a:off x="2674536" y="1628712"/>
              <a:ext cx="1892055" cy="3283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1" name="Google Shape;171;p12"/>
            <p:cNvSpPr/>
            <p:nvPr/>
          </p:nvSpPr>
          <p:spPr>
            <a:xfrm>
              <a:off x="2628816" y="1628712"/>
              <a:ext cx="91440" cy="32837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2" name="Google Shape;172;p12"/>
            <p:cNvSpPr/>
            <p:nvPr/>
          </p:nvSpPr>
          <p:spPr>
            <a:xfrm>
              <a:off x="782480" y="1628712"/>
              <a:ext cx="1892055" cy="32837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3" name="Google Shape;173;p12"/>
            <p:cNvSpPr/>
            <p:nvPr/>
          </p:nvSpPr>
          <p:spPr>
            <a:xfrm>
              <a:off x="2674536" y="885970"/>
              <a:ext cx="2229052" cy="32837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4" name="Google Shape;174;p12"/>
            <p:cNvSpPr/>
            <p:nvPr/>
          </p:nvSpPr>
          <p:spPr>
            <a:xfrm>
              <a:off x="2837033" y="241538"/>
              <a:ext cx="4133109" cy="64443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2"/>
            <p:cNvSpPr txBox="1"/>
            <p:nvPr/>
          </p:nvSpPr>
          <p:spPr>
            <a:xfrm>
              <a:off x="2837033" y="241538"/>
              <a:ext cx="4133109" cy="64443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Меры воздействия по отношению к несовершеннолетним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6" name="Google Shape;176;p12"/>
            <p:cNvSpPr/>
            <p:nvPr/>
          </p:nvSpPr>
          <p:spPr>
            <a:xfrm>
              <a:off x="1625868" y="1214344"/>
              <a:ext cx="2097335" cy="41436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2"/>
            <p:cNvSpPr txBox="1"/>
            <p:nvPr/>
          </p:nvSpPr>
          <p:spPr>
            <a:xfrm>
              <a:off x="1625868" y="1214344"/>
              <a:ext cx="2097335" cy="4143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применяются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8" name="Google Shape;178;p12"/>
            <p:cNvSpPr/>
            <p:nvPr/>
          </p:nvSpPr>
          <p:spPr>
            <a:xfrm>
              <a:off x="639" y="1957085"/>
              <a:ext cx="1563682" cy="105471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2"/>
            <p:cNvSpPr txBox="1"/>
            <p:nvPr/>
          </p:nvSpPr>
          <p:spPr>
            <a:xfrm>
              <a:off x="639" y="1957085"/>
              <a:ext cx="1563682" cy="10547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администра- тивный арест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0" name="Google Shape;180;p12"/>
            <p:cNvSpPr/>
            <p:nvPr/>
          </p:nvSpPr>
          <p:spPr>
            <a:xfrm>
              <a:off x="1892694" y="1957085"/>
              <a:ext cx="1563682" cy="105471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2"/>
            <p:cNvSpPr txBox="1"/>
            <p:nvPr/>
          </p:nvSpPr>
          <p:spPr>
            <a:xfrm>
              <a:off x="1892694" y="1957085"/>
              <a:ext cx="1563682" cy="10547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общественные работы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2" name="Google Shape;182;p12"/>
            <p:cNvSpPr/>
            <p:nvPr/>
          </p:nvSpPr>
          <p:spPr>
            <a:xfrm>
              <a:off x="3784750" y="1957085"/>
              <a:ext cx="1563682" cy="105471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2"/>
            <p:cNvSpPr txBox="1"/>
            <p:nvPr/>
          </p:nvSpPr>
          <p:spPr>
            <a:xfrm>
              <a:off x="3784750" y="1957085"/>
              <a:ext cx="1563682" cy="105471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штраф в раз- мере не более двух базовых величин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4" name="Google Shape;184;p12"/>
            <p:cNvSpPr/>
            <p:nvPr/>
          </p:nvSpPr>
          <p:spPr>
            <a:xfrm>
              <a:off x="5676806" y="1214344"/>
              <a:ext cx="2504503" cy="41436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2"/>
            <p:cNvSpPr txBox="1"/>
            <p:nvPr/>
          </p:nvSpPr>
          <p:spPr>
            <a:xfrm>
              <a:off x="5676806" y="1214344"/>
              <a:ext cx="2504503" cy="4143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применяются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6" name="Google Shape;186;p12"/>
            <p:cNvSpPr/>
            <p:nvPr/>
          </p:nvSpPr>
          <p:spPr>
            <a:xfrm>
              <a:off x="5676806" y="1957085"/>
              <a:ext cx="2504503" cy="105579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2"/>
            <p:cNvSpPr txBox="1"/>
            <p:nvPr/>
          </p:nvSpPr>
          <p:spPr>
            <a:xfrm>
              <a:off x="5676806" y="1957085"/>
              <a:ext cx="2504503" cy="105579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меры профилактичес- кого (воспитательного) характера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8" name="Google Shape;188;p12"/>
            <p:cNvSpPr/>
            <p:nvPr/>
          </p:nvSpPr>
          <p:spPr>
            <a:xfrm>
              <a:off x="4947669" y="3341257"/>
              <a:ext cx="3962777" cy="192948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2"/>
            <p:cNvSpPr txBox="1"/>
            <p:nvPr/>
          </p:nvSpPr>
          <p:spPr>
            <a:xfrm>
              <a:off x="4947669" y="3341257"/>
              <a:ext cx="3962777" cy="192948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разъяснение законодательства; обя- занность принести извинения; обя- занность загладить причинённый ущерб; ограничение доступа (пребы- вание вне дома, в определённых мес- тах, использования отдельных форм досуга)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3"/>
          <p:cNvSpPr txBox="1"/>
          <p:nvPr>
            <p:ph type="title"/>
          </p:nvPr>
        </p:nvSpPr>
        <p:spPr>
          <a:xfrm>
            <a:off x="129094" y="93051"/>
            <a:ext cx="8962845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95" name="Google Shape;195;p13"/>
          <p:cNvGraphicFramePr/>
          <p:nvPr/>
        </p:nvGraphicFramePr>
        <p:xfrm>
          <a:off x="129095" y="143256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4421050"/>
                <a:gridCol w="4421050"/>
              </a:tblGrid>
              <a:tr h="302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Наложение административного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319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Органы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Факторы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2291175">
                <a:tc rowSpan="2"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Суд.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Административная комиссия.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Комиссия по делам несовершеннолет- них.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Органы внутренних дел.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Органы государственного пожарного и санитарного надзора.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Государственная инспекция охраны животного и растительного мира при Президенте Республики Беларусь.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Органы пограничной и таможенной службы.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Иные уполномоченные органы.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 правонарушения.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Обстоятельства совершения правона- рушения.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Личность нарушителя.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Характер и размер причинённого вре- да.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Наличие смягчающих или отягчающих обстоятельств.</a:t>
                      </a:r>
                      <a:endParaRPr b="0"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8288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Для несовершеннолетних: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Условия жизни.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Уровень развития.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Влияние на поведение старших лиц.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b="0" lang="ru-RU" sz="18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Поведение по месту учёбы или работы (характеристика несовершеннолетне- го).</a:t>
                      </a:r>
                      <a:endParaRPr b="0" sz="18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03516" y="93051"/>
            <a:ext cx="8988423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189780" y="1292005"/>
            <a:ext cx="8773064" cy="1071634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Административная ответственность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разновидность юридической ответ- ственности, которая выражается в применении государственными органами (их должностными лицами) к лицам, совершившим административные правонаруше- ния, особых мер принуждения – административных взысканий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198407" y="2447945"/>
            <a:ext cx="8773064" cy="554047"/>
            <a:chOff x="67" y="2742038"/>
            <a:chExt cx="4010278" cy="2634131"/>
          </a:xfrm>
        </p:grpSpPr>
        <p:sp>
          <p:nvSpPr>
            <p:cNvPr id="86" name="Google Shape;86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полном объёме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административная ответственность наступает по достижении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16-летнего возраста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88" name="Google Shape;88;p3"/>
          <p:cNvGrpSpPr/>
          <p:nvPr/>
        </p:nvGrpSpPr>
        <p:grpSpPr>
          <a:xfrm>
            <a:off x="276042" y="3086870"/>
            <a:ext cx="8609165" cy="3623905"/>
            <a:chOff x="77635" y="573"/>
            <a:chExt cx="8609165" cy="3623905"/>
          </a:xfrm>
        </p:grpSpPr>
        <p:sp>
          <p:nvSpPr>
            <p:cNvPr id="89" name="Google Shape;89;p3"/>
            <p:cNvSpPr/>
            <p:nvPr/>
          </p:nvSpPr>
          <p:spPr>
            <a:xfrm>
              <a:off x="77635" y="573"/>
              <a:ext cx="7465588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 txBox="1"/>
            <p:nvPr/>
          </p:nvSpPr>
          <p:spPr>
            <a:xfrm>
              <a:off x="89778" y="12716"/>
              <a:ext cx="7441302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Административная ответственность с 14 лет наступает только за: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824194" y="415151"/>
              <a:ext cx="746558" cy="36093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2" name="Google Shape;92;p3"/>
            <p:cNvSpPr/>
            <p:nvPr/>
          </p:nvSpPr>
          <p:spPr>
            <a:xfrm>
              <a:off x="1570753" y="518795"/>
              <a:ext cx="7116047" cy="51457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1585824" y="533866"/>
              <a:ext cx="7085905" cy="4844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причинение телесного повреждения и иные насиль- ственные действия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824194" y="415151"/>
              <a:ext cx="746558" cy="92915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5" name="Google Shape;95;p3"/>
            <p:cNvSpPr/>
            <p:nvPr/>
          </p:nvSpPr>
          <p:spPr>
            <a:xfrm>
              <a:off x="1570753" y="1137013"/>
              <a:ext cx="7116047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3"/>
            <p:cNvSpPr txBox="1"/>
            <p:nvPr/>
          </p:nvSpPr>
          <p:spPr>
            <a:xfrm>
              <a:off x="1582896" y="1149156"/>
              <a:ext cx="7091761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оскорбление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824194" y="415151"/>
              <a:ext cx="746558" cy="14473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8" name="Google Shape;98;p3"/>
            <p:cNvSpPr/>
            <p:nvPr/>
          </p:nvSpPr>
          <p:spPr>
            <a:xfrm>
              <a:off x="1570753" y="1655235"/>
              <a:ext cx="7116047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1582896" y="1667378"/>
              <a:ext cx="7091761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мелкое хищение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824194" y="415151"/>
              <a:ext cx="746558" cy="196559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1" name="Google Shape;101;p3"/>
            <p:cNvSpPr/>
            <p:nvPr/>
          </p:nvSpPr>
          <p:spPr>
            <a:xfrm>
              <a:off x="1570753" y="2173457"/>
              <a:ext cx="7116047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3"/>
            <p:cNvSpPr txBox="1"/>
            <p:nvPr/>
          </p:nvSpPr>
          <p:spPr>
            <a:xfrm>
              <a:off x="1582896" y="2185600"/>
              <a:ext cx="7091761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умышленное уничтожение либо повреждение чужого имущества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824194" y="415151"/>
              <a:ext cx="746558" cy="248381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4" name="Google Shape;104;p3"/>
            <p:cNvSpPr/>
            <p:nvPr/>
          </p:nvSpPr>
          <p:spPr>
            <a:xfrm>
              <a:off x="1570753" y="2691679"/>
              <a:ext cx="7116047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3"/>
            <p:cNvSpPr txBox="1"/>
            <p:nvPr/>
          </p:nvSpPr>
          <p:spPr>
            <a:xfrm>
              <a:off x="1582896" y="2703822"/>
              <a:ext cx="7091761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жестокое обращение с животными или избавление от животного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824194" y="415151"/>
              <a:ext cx="746558" cy="300203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07" name="Google Shape;107;p3"/>
            <p:cNvSpPr/>
            <p:nvPr/>
          </p:nvSpPr>
          <p:spPr>
            <a:xfrm>
              <a:off x="1570753" y="3209901"/>
              <a:ext cx="7116047" cy="41457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1582896" y="3222044"/>
              <a:ext cx="7091761" cy="3902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мелкое хулиганство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14" name="Google Shape;114;p4"/>
          <p:cNvGraphicFramePr/>
          <p:nvPr/>
        </p:nvGraphicFramePr>
        <p:xfrm>
          <a:off x="129095" y="12600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3024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242600"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Основные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Штраф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- денежное взыскание в белорусских рублях с учётом раз- мера базовой величины, установленной на день вынесения пос- тановления о наложения взыскания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26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Общественные работы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- выполнение физическим лицом в сво- бодное от основной работы, службы или учёбы время бесплат- ных работ, направленных на достижение общественно полезных целей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260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Административный арест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- содержание в условиях изоляции в специальных местах на срок до 15 суток, за отдельные наруше- ния – до 30 суток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39150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Как основные, так и допол- нительные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Лишение права заниматься определённой деятельностью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- применяется за грубое нарушение порядка осуществления опре- делённого вида деятельности (например, лишение права управ- ления транспортным средством за вождение в нетрезвом виде)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018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Депортация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- административное выдворение за пределы Рес- публики Беларусь, применяемое в отношении иностранных граждан и лиц без гражданства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20" name="Google Shape;120;p5"/>
          <p:cNvGraphicFramePr/>
          <p:nvPr/>
        </p:nvGraphicFramePr>
        <p:xfrm>
          <a:off x="129095" y="138942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5201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1560350"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Дополнитель-ные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Конфискация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– принудительное безвозмездное изъятие в собс- твенность государства дохода, полученного в результате проти- воправной деятельности, а также предмета административного правонарушения, орудий и средств его совершения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Взыскание стоимости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– принудительное изъятие и обращение в собственность государства денежной суммы, составляющей стоимость предмета, орудий и средств административного пра- вонарушения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Запрет на посещение физкультурно-спортивных сооружений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– временный запрет на посещение физкультурно-спортивных со- оружений во время проведения спортивно-массовых мероприя- тий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26" name="Google Shape;126;p6"/>
          <p:cNvGraphicFramePr/>
          <p:nvPr/>
        </p:nvGraphicFramePr>
        <p:xfrm>
          <a:off x="129095" y="1147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1288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825025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Оскорбление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Оскорбление, то есть умышленное унижение чести и достоинст- ва личности, выраженное в неприличной форме, влечёт наложе- ние штрафа в размере до тридцати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Оскорбление в публичном выступлении, либо в печатном или публично демонстрирующемся произведении, либо в средствах массовой информации, либо в информации, распространённой в глобальной компьютерной сети Интернет, иной сети электросвя- зи общего пользования или выделенной сети электросвязи, вле- чёт наложение штрафа в размере от десяти до двухсот базовых величин, или общественные работы, или административный арест, а на юридическое лицо – наложение штрафа в размере от тридцати до двухсот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Мелкое хище- ние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Мелкое хищение имущества путём кражи, мошенничества, зло- употребления служебными полномочиями, присвоения или рас- траты, хищения путём использования компьютерной техники, а равно попытка такого хищения влекут наложение штрафа в раз- мере от двух до тридцати базовых величин, или общественные работы, или административный арест.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ÑÐ°Ð²Ð¾Ð²Ð¾Ð¹ Ð¼Ð°ÑÐ°ÑÐ¾Ð½ - ÐÐ£Ð Â«Ð¡ÑÐµÐ´Ð½ÑÑ ÑÐºÐ¾Ð»Ð° â 3 Ð³. ÐÐ¾ÑÐ¸ÑÐ¾Ð²Ð°Â»" id="132" name="Google Shape;13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56871" y="1130061"/>
            <a:ext cx="4135068" cy="561579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33" name="Google Shape;133;p7"/>
          <p:cNvSpPr txBox="1"/>
          <p:nvPr/>
        </p:nvSpPr>
        <p:spPr>
          <a:xfrm>
            <a:off x="60385" y="6238720"/>
            <a:ext cx="49704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об административных правонарушениях (2021 г.)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34" name="Google Shape;134;p7"/>
          <p:cNvGrpSpPr/>
          <p:nvPr/>
        </p:nvGrpSpPr>
        <p:grpSpPr>
          <a:xfrm>
            <a:off x="60385" y="1130061"/>
            <a:ext cx="4813540" cy="5031021"/>
            <a:chOff x="67" y="2742038"/>
            <a:chExt cx="4010278" cy="2634131"/>
          </a:xfrm>
        </p:grpSpPr>
        <p:sp>
          <p:nvSpPr>
            <p:cNvPr id="135" name="Google Shape;135;p7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7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11.1.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…Под мелким хищением … понима- ются хищение имущества юридического лица в сумме, не превышающей десятикратного размера базовой величины, установленного на день совершения деяния, за исключением хищения ордена, медали Республики Бела- русь, СССР или БССР, нагрудного знака к по- чётному званию Республики Беларусь, СССР или БССР, а также хищение имущества физи- ческого лица в сумме, не превышающей дву- кратного размера базовой величины, уста- новленного на день совершения деяния, за исключением хищения ордена, медали Рес- публики Беларусь, СССР или БССР, нагрудного знака к почётному званию Республики Бела- русь, СССР или БССР либо хищения, совер- шённого группой лиц, либо путём кражи, со- вершённой из одежды или ручной клади, находившихся при нём, либо с проникнове- нием в жилище.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42" name="Google Shape;142;p8"/>
          <p:cNvGraphicFramePr/>
          <p:nvPr/>
        </p:nvGraphicFramePr>
        <p:xfrm>
          <a:off x="129095" y="940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1288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82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Присвоение найденного имущества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Присвоение найденного заведомо чужого имущества или клада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влечёт наложение штрафа в размере до пяти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Мелкое хули- ганство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Оскорбительное приставание к гражданам и другие умышлен- ные действия, нарушающие общественный порядок, деятель- ность организаций или спокойствие граждан и выражающиеся в явном неуважении к обществу, влекут наложение штрафа в раз- мере от двух до тридцати базовых величин, или общественные работы, или административный арест.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60350">
                <a:tc row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Заведомо лож- ное сообще- ние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Заведомо ложное сообщение, повлёкшее принятие мер реагиро- вания милицией, скорой медицинской помощью, подразделения- ми по чрезвычайным ситуациям или другими специализирован- ными службами, влечёт наложение штрафа в размере от четырёх до пятнадцати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135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То же действие, совершённое повторно в течение одного года после наложения административного взыскания за такое же на- рушение, влечёт наложение штрафа в размере от двадцати до тридцати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Административная ответственность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  <p:graphicFrame>
        <p:nvGraphicFramePr>
          <p:cNvPr id="148" name="Google Shape;148;p9"/>
          <p:cNvGraphicFramePr/>
          <p:nvPr/>
        </p:nvGraphicFramePr>
        <p:xfrm>
          <a:off x="111842" y="940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{03765325-0C2B-42CE-AF20-16EA26D084E5}</a:tableStyleId>
              </a:tblPr>
              <a:tblGrid>
                <a:gridCol w="1820475"/>
                <a:gridCol w="7021600"/>
              </a:tblGrid>
              <a:tr h="1288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20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Административные взыскания</a:t>
                      </a:r>
                      <a:endParaRPr b="1" sz="20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 hMerge="1"/>
              </a:tr>
              <a:tr h="825025">
                <a:tc rowSpan="5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1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скорости дви- жения</a:t>
                      </a:r>
                      <a:endParaRPr b="1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лицом, управляющим транспортным средством, ус- тановленной скорости движения от 10 до 20 км/ч влечёт нало- жение штрафа в размере до 1 базовой величины.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3042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лицом, управляющим транспортным средством, ус- тановленной скорости движения от 20 до 30 км/ч влечёт нало- жение штрафа в размере от 1 до 3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63150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лицом, управляющим транспортным средством, ус- тановленной скорости движения от 30 до 40 км/ч влечёт нало- жение штрафа в размере от 3 до 10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135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лицом, управляющим транспортным средством, ус- тановленной скорости движения на 40 и более км/ч влечёт нало- жение штрафа в размере от 8 до 12 базовых величин.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135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Превышение лицом, управляющим транспортным средством, ус- тановленной скорости движения на 20 и более км/ч, совершён- ные повторно в течение 1 года после наложения административ- ного взыскания за такие же нарушения, влечёт наложение штра- фа в размере от 5 до 15 базовых величин или лишение права за- ниматься определённой деятельностью сроком до 1 года.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03.03.2022</vt:lpwstr>
  </property>
</Properties>
</file>