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MRPNHY7M+4invXHq/g8O6KFSO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37F4201-EEF3-4929-AF42-53154D1D0D6E}">
  <a:tblStyle styleId="{537F4201-EEF3-4929-AF42-53154D1D0D6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2247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Конституционное право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" name="Google Shape;268;p10"/>
          <p:cNvGraphicFramePr/>
          <p:nvPr/>
        </p:nvGraphicFramePr>
        <p:xfrm>
          <a:off x="94891" y="121394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{537F4201-EEF3-4929-AF42-53154D1D0D6E}</a:tableStyleId>
              </a:tblPr>
              <a:tblGrid>
                <a:gridCol w="3252150"/>
                <a:gridCol w="5667550"/>
              </a:tblGrid>
              <a:tr h="9190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Юридические свойства Конституции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991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Учредительный характер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Закрепляет основные положения, на которых строится государство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12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Основа правовой системы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Все нормативные акты принимаются на основе Конс- титуции и в развитие её положений. Сама Конституция содержит только общие нормы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91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Высшая юридическая сила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Все нормативные и ненормативные правовые акты должны соответствовать Конституции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70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Стабильность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Усложнённый характер изменения и дополнения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70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Прямое действие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Нормы действуют непосредственно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69" name="Google Shape;269;p10"/>
          <p:cNvSpPr txBox="1"/>
          <p:nvPr>
            <p:ph type="title"/>
          </p:nvPr>
        </p:nvSpPr>
        <p:spPr>
          <a:xfrm>
            <a:off x="129396" y="215660"/>
            <a:ext cx="8962544" cy="72461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4" name="Google Shape;274;p11"/>
          <p:cNvGraphicFramePr/>
          <p:nvPr/>
        </p:nvGraphicFramePr>
        <p:xfrm>
          <a:off x="127590" y="102462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{537F4201-EEF3-4929-AF42-53154D1D0D6E}</a:tableStyleId>
              </a:tblPr>
              <a:tblGrid>
                <a:gridCol w="1307800"/>
                <a:gridCol w="3779875"/>
                <a:gridCol w="3779875"/>
              </a:tblGrid>
              <a:tr h="32590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Изменение и дополнение Конституции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</a:tr>
              <a:tr h="482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Парламент (Национальное собрание)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Референдум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1340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Могут ини- циировать</a:t>
                      </a:r>
                      <a:endParaRPr b="0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Президент; граждане, обладающие избирательным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правом, в количест- ве не менее 150 тыс. человек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Президент; граждане обладающие избирательным правом (не менее 30 тыс. человек от каждой области и г. Минска), в количестве не менее 450 тыс. человек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101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Процедура</a:t>
                      </a:r>
                      <a:endParaRPr b="0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Два одобрения в Парламенте с про- межутком не менее 3 месяцев. Одоб- рение не простым (более 50% чле- нов), а квалифицированным (2/3 членов) большинством голосов от полного состава каждой палаты. Со- став Палаты представителей – 110 депутатов, Совета Республики – 64 члена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Решение должно поддержать не просто большинство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избирателей от принявших участие в голосова- нии, а большинство от внесённых в списки для голосования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05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Могут быть изме- нены</a:t>
                      </a:r>
                      <a:endParaRPr b="0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Разделы III, V, VI, VII могут быть из- менены как Парламентом, так и ре- ферендумом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Разделы I, II,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IV, VIII изменяются</a:t>
                      </a: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только референдумом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75" name="Google Shape;275;p11"/>
          <p:cNvSpPr txBox="1"/>
          <p:nvPr>
            <p:ph type="title"/>
          </p:nvPr>
        </p:nvSpPr>
        <p:spPr>
          <a:xfrm>
            <a:off x="129396" y="215660"/>
            <a:ext cx="8962544" cy="72461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2"/>
          <p:cNvSpPr txBox="1"/>
          <p:nvPr>
            <p:ph type="title"/>
          </p:nvPr>
        </p:nvSpPr>
        <p:spPr>
          <a:xfrm>
            <a:off x="138022" y="224287"/>
            <a:ext cx="895391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конституционного права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81" name="Google Shape;281;p12"/>
          <p:cNvGrpSpPr/>
          <p:nvPr/>
        </p:nvGrpSpPr>
        <p:grpSpPr>
          <a:xfrm>
            <a:off x="243606" y="1625914"/>
            <a:ext cx="8608005" cy="3470574"/>
            <a:chOff x="578" y="446474"/>
            <a:chExt cx="8608005" cy="3470574"/>
          </a:xfrm>
        </p:grpSpPr>
        <p:sp>
          <p:nvSpPr>
            <p:cNvPr id="282" name="Google Shape;282;p12"/>
            <p:cNvSpPr/>
            <p:nvPr/>
          </p:nvSpPr>
          <p:spPr>
            <a:xfrm>
              <a:off x="4304581" y="2130006"/>
              <a:ext cx="3045522" cy="52856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83" name="Google Shape;283;p12"/>
            <p:cNvSpPr/>
            <p:nvPr/>
          </p:nvSpPr>
          <p:spPr>
            <a:xfrm>
              <a:off x="4258861" y="2130006"/>
              <a:ext cx="91440" cy="5285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84" name="Google Shape;284;p12"/>
            <p:cNvSpPr/>
            <p:nvPr/>
          </p:nvSpPr>
          <p:spPr>
            <a:xfrm>
              <a:off x="1259058" y="2130006"/>
              <a:ext cx="3045522" cy="52856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85" name="Google Shape;285;p12"/>
            <p:cNvSpPr/>
            <p:nvPr/>
          </p:nvSpPr>
          <p:spPr>
            <a:xfrm>
              <a:off x="4258861" y="949552"/>
              <a:ext cx="91440" cy="39054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86" name="Google Shape;286;p12"/>
            <p:cNvSpPr/>
            <p:nvPr/>
          </p:nvSpPr>
          <p:spPr>
            <a:xfrm>
              <a:off x="2644959" y="446474"/>
              <a:ext cx="3319242" cy="5030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12"/>
            <p:cNvSpPr txBox="1"/>
            <p:nvPr/>
          </p:nvSpPr>
          <p:spPr>
            <a:xfrm>
              <a:off x="2644959" y="446474"/>
              <a:ext cx="3319242" cy="5030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Конституционное право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8" name="Google Shape;288;p12"/>
            <p:cNvSpPr/>
            <p:nvPr/>
          </p:nvSpPr>
          <p:spPr>
            <a:xfrm>
              <a:off x="1725287" y="1340096"/>
              <a:ext cx="5158586" cy="78991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2"/>
            <p:cNvSpPr txBox="1"/>
            <p:nvPr/>
          </p:nvSpPr>
          <p:spPr>
            <a:xfrm>
              <a:off x="1725287" y="1340096"/>
              <a:ext cx="5158586" cy="7899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отрасль права, представляющая совокупность правовых норм, регулирующих важнейшие общественные отношения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0" name="Google Shape;290;p12"/>
            <p:cNvSpPr/>
            <p:nvPr/>
          </p:nvSpPr>
          <p:spPr>
            <a:xfrm>
              <a:off x="578" y="2658568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2"/>
            <p:cNvSpPr txBox="1"/>
            <p:nvPr/>
          </p:nvSpPr>
          <p:spPr>
            <a:xfrm>
              <a:off x="578" y="2658568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организация государства и общества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12"/>
            <p:cNvSpPr/>
            <p:nvPr/>
          </p:nvSpPr>
          <p:spPr>
            <a:xfrm>
              <a:off x="3046100" y="2658568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2"/>
            <p:cNvSpPr txBox="1"/>
            <p:nvPr/>
          </p:nvSpPr>
          <p:spPr>
            <a:xfrm>
              <a:off x="3046100" y="2658568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основы положения человека в государстве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12"/>
            <p:cNvSpPr/>
            <p:nvPr/>
          </p:nvSpPr>
          <p:spPr>
            <a:xfrm>
              <a:off x="6091623" y="2658568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12"/>
            <p:cNvSpPr txBox="1"/>
            <p:nvPr/>
          </p:nvSpPr>
          <p:spPr>
            <a:xfrm>
              <a:off x="6091623" y="2658568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порядок деятельности государственных органов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96" name="Google Shape;296;p12"/>
          <p:cNvGrpSpPr/>
          <p:nvPr/>
        </p:nvGrpSpPr>
        <p:grpSpPr>
          <a:xfrm>
            <a:off x="249741" y="5314789"/>
            <a:ext cx="8611793" cy="953755"/>
            <a:chOff x="1725287" y="1340096"/>
            <a:chExt cx="5158586" cy="789910"/>
          </a:xfrm>
        </p:grpSpPr>
        <p:sp>
          <p:nvSpPr>
            <p:cNvPr id="297" name="Google Shape;297;p12"/>
            <p:cNvSpPr/>
            <p:nvPr/>
          </p:nvSpPr>
          <p:spPr>
            <a:xfrm>
              <a:off x="1725287" y="1340096"/>
              <a:ext cx="5158586" cy="78991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12"/>
            <p:cNvSpPr/>
            <p:nvPr/>
          </p:nvSpPr>
          <p:spPr>
            <a:xfrm>
              <a:off x="1725287" y="1340096"/>
              <a:ext cx="5158586" cy="7899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Нормы конституционного права являются базовыми для всех других отраслей права (гражданского, трудового, семейного, избирательного, административного, уголовного и др.)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Право как система норм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конституционного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Право как система норм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189781" y="1386896"/>
            <a:ext cx="8773064" cy="812841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система общеобязательных формально определённых правил пове- дения (норм), установленных государством и обеспечиваемых путём государст- венного принуждения.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189781" y="2508478"/>
            <a:ext cx="8806151" cy="3918784"/>
            <a:chOff x="0" y="147"/>
            <a:chExt cx="8806151" cy="3918784"/>
          </a:xfrm>
        </p:grpSpPr>
        <p:sp>
          <p:nvSpPr>
            <p:cNvPr id="86" name="Google Shape;86;p3"/>
            <p:cNvSpPr/>
            <p:nvPr/>
          </p:nvSpPr>
          <p:spPr>
            <a:xfrm>
              <a:off x="6654391" y="1793256"/>
              <a:ext cx="91440" cy="13984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6641910" y="1005812"/>
              <a:ext cx="91440" cy="11489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76379" y="0"/>
                  </a:lnTo>
                  <a:lnTo>
                    <a:pt x="76379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8" name="Google Shape;88;p3"/>
            <p:cNvSpPr/>
            <p:nvPr/>
          </p:nvSpPr>
          <p:spPr>
            <a:xfrm>
              <a:off x="4408097" y="349856"/>
              <a:ext cx="2279532" cy="34578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9" name="Google Shape;89;p3"/>
            <p:cNvSpPr/>
            <p:nvPr/>
          </p:nvSpPr>
          <p:spPr>
            <a:xfrm>
              <a:off x="2060320" y="1787015"/>
              <a:ext cx="91440" cy="15232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0" name="Google Shape;90;p3"/>
            <p:cNvSpPr/>
            <p:nvPr/>
          </p:nvSpPr>
          <p:spPr>
            <a:xfrm>
              <a:off x="2060320" y="998929"/>
              <a:ext cx="91440" cy="115532"/>
            </a:xfrm>
            <a:custGeom>
              <a:rect b="b" l="l" r="r" t="t"/>
              <a:pathLst>
                <a:path extrusionOk="0" h="120000" w="120000">
                  <a:moveTo>
                    <a:pt x="60789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1" name="Google Shape;91;p3"/>
            <p:cNvSpPr/>
            <p:nvPr/>
          </p:nvSpPr>
          <p:spPr>
            <a:xfrm>
              <a:off x="2106641" y="349856"/>
              <a:ext cx="2301455" cy="33889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58782"/>
                  </a:lnTo>
                  <a:lnTo>
                    <a:pt x="0" y="58782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2" name="Google Shape;92;p3"/>
            <p:cNvSpPr/>
            <p:nvPr/>
          </p:nvSpPr>
          <p:spPr>
            <a:xfrm>
              <a:off x="3242525" y="147"/>
              <a:ext cx="2331144" cy="3497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3242525" y="147"/>
              <a:ext cx="2331144" cy="3497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Система норм права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0" y="688755"/>
              <a:ext cx="4213283" cy="3101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0" y="688755"/>
              <a:ext cx="4213283" cy="3101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отрасль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0" y="1114462"/>
              <a:ext cx="4212081" cy="67255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0" y="1114462"/>
              <a:ext cx="4212081" cy="67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объединяет нормы, регулирующие однородные общественные отношения 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0" y="1939340"/>
              <a:ext cx="4212081" cy="197959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0" y="1939340"/>
              <a:ext cx="4212081" cy="19795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конституционное право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административное право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гражданское право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уголовное право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семейное право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трудовое право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4580988" y="695638"/>
              <a:ext cx="4213283" cy="3101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3"/>
            <p:cNvSpPr txBox="1"/>
            <p:nvPr/>
          </p:nvSpPr>
          <p:spPr>
            <a:xfrm>
              <a:off x="4580988" y="695638"/>
              <a:ext cx="4213283" cy="3101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институт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594070" y="1120702"/>
              <a:ext cx="4212081" cy="67255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 txBox="1"/>
            <p:nvPr/>
          </p:nvSpPr>
          <p:spPr>
            <a:xfrm>
              <a:off x="4594070" y="1120702"/>
              <a:ext cx="4212081" cy="6725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объединяет нормы, регулирующие определённую разновидность общественных отношений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594070" y="1933100"/>
              <a:ext cx="4212081" cy="197959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3"/>
            <p:cNvSpPr txBox="1"/>
            <p:nvPr/>
          </p:nvSpPr>
          <p:spPr>
            <a:xfrm>
              <a:off x="4594070" y="1933100"/>
              <a:ext cx="4212081" cy="19795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институты наследования, дарения (в гражданском праве)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институты брака (в семейном праве)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институт собственности (межотраслевой: гражданское, административное, уголовное право) и т.д.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4"/>
          <p:cNvGrpSpPr/>
          <p:nvPr/>
        </p:nvGrpSpPr>
        <p:grpSpPr>
          <a:xfrm>
            <a:off x="328280" y="1438574"/>
            <a:ext cx="8504693" cy="5041420"/>
            <a:chOff x="475" y="41574"/>
            <a:chExt cx="8504693" cy="5041420"/>
          </a:xfrm>
        </p:grpSpPr>
        <p:sp>
          <p:nvSpPr>
            <p:cNvPr id="111" name="Google Shape;111;p4"/>
            <p:cNvSpPr/>
            <p:nvPr/>
          </p:nvSpPr>
          <p:spPr>
            <a:xfrm>
              <a:off x="6469278" y="3243722"/>
              <a:ext cx="91440" cy="5440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2" name="Google Shape;112;p4"/>
            <p:cNvSpPr/>
            <p:nvPr/>
          </p:nvSpPr>
          <p:spPr>
            <a:xfrm>
              <a:off x="6469278" y="1404449"/>
              <a:ext cx="91440" cy="5440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3" name="Google Shape;113;p4"/>
            <p:cNvSpPr/>
            <p:nvPr/>
          </p:nvSpPr>
          <p:spPr>
            <a:xfrm>
              <a:off x="4252822" y="403872"/>
              <a:ext cx="2262176" cy="54401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4" name="Google Shape;114;p4"/>
            <p:cNvSpPr/>
            <p:nvPr/>
          </p:nvSpPr>
          <p:spPr>
            <a:xfrm>
              <a:off x="1944925" y="3243722"/>
              <a:ext cx="91440" cy="5440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5" name="Google Shape;115;p4"/>
            <p:cNvSpPr/>
            <p:nvPr/>
          </p:nvSpPr>
          <p:spPr>
            <a:xfrm>
              <a:off x="1944925" y="1404449"/>
              <a:ext cx="91440" cy="5440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6" name="Google Shape;116;p4"/>
            <p:cNvSpPr/>
            <p:nvPr/>
          </p:nvSpPr>
          <p:spPr>
            <a:xfrm>
              <a:off x="1990645" y="403872"/>
              <a:ext cx="2262176" cy="54401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17" name="Google Shape;117;p4"/>
            <p:cNvSpPr/>
            <p:nvPr/>
          </p:nvSpPr>
          <p:spPr>
            <a:xfrm>
              <a:off x="3469524" y="41574"/>
              <a:ext cx="1566594" cy="362297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4"/>
            <p:cNvSpPr txBox="1"/>
            <p:nvPr/>
          </p:nvSpPr>
          <p:spPr>
            <a:xfrm>
              <a:off x="3469524" y="41574"/>
              <a:ext cx="1566594" cy="36229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475" y="947882"/>
              <a:ext cx="3980341" cy="456567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>
              <a:off x="475" y="947882"/>
              <a:ext cx="3980341" cy="45656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публичное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475" y="1948460"/>
              <a:ext cx="3980341" cy="1295262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475" y="1948460"/>
              <a:ext cx="3980341" cy="129526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нормы, которые выражают интересы общества, регулируют властные отношения; одна из сторон – государство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475" y="3787732"/>
              <a:ext cx="3980341" cy="1295262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475" y="3787732"/>
              <a:ext cx="3980341" cy="129526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носит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императивный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(обязательный)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характер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4524827" y="947882"/>
              <a:ext cx="3980341" cy="456567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4"/>
            <p:cNvSpPr txBox="1"/>
            <p:nvPr/>
          </p:nvSpPr>
          <p:spPr>
            <a:xfrm>
              <a:off x="4524827" y="947882"/>
              <a:ext cx="3980341" cy="45656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частное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4524827" y="1948460"/>
              <a:ext cx="3980341" cy="1295262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4524827" y="1948460"/>
              <a:ext cx="3980341" cy="129526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нормы, которые регулируют отношения между отдельными лицами; стороны равны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4524827" y="3787732"/>
              <a:ext cx="3980341" cy="1295262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4"/>
            <p:cNvSpPr txBox="1"/>
            <p:nvPr/>
          </p:nvSpPr>
          <p:spPr>
            <a:xfrm>
              <a:off x="4524827" y="3787732"/>
              <a:ext cx="3980341" cy="129526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носит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диспозитивный характер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(свободное распоряжение правами), опирается на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договоры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31" name="Google Shape;131;p4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Право как система норм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Google Shape;136;p5"/>
          <p:cNvGraphicFramePr/>
          <p:nvPr/>
        </p:nvGraphicFramePr>
        <p:xfrm>
          <a:off x="94891" y="112220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{537F4201-EEF3-4929-AF42-53154D1D0D6E}</a:tableStyleId>
              </a:tblPr>
              <a:tblGrid>
                <a:gridCol w="3252150"/>
                <a:gridCol w="5667550"/>
              </a:tblGrid>
              <a:tr h="5650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Источники (формы) права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869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Правовой обычай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Исторически сложившееся правило, закрепившееся в качестве нормы. Древнейший источник права.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08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Юридический прецедент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Решение суда по конкретному делу, которое является образцом для решения подобных дел. Применяется в англосаксонской правовой системе (Великобритания, США). В Республике Беларусь (романо-германская пра- вовая система) не применяется.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08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Нормативный правовой акт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Официальный документ установленной формы, приня- тый (изданный) нормотворческим органом (должност- ным лицом) в пределах его компетенции или референ- думом. В Республике Беларусь основной источник пра- ва.</a:t>
                      </a:r>
                      <a:endParaRPr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69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Договор</a:t>
                      </a:r>
                      <a:endParaRPr b="1" sz="17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ru-RU" sz="17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Соглашение двух или более сторон об установлении, изменении и прекращении прав и обязанностей.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7" name="Google Shape;137;p5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Право как система норм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6"/>
          <p:cNvGrpSpPr/>
          <p:nvPr/>
        </p:nvGrpSpPr>
        <p:grpSpPr>
          <a:xfrm>
            <a:off x="1471916" y="1141131"/>
            <a:ext cx="7183577" cy="5498763"/>
            <a:chOff x="264218" y="2444"/>
            <a:chExt cx="7183577" cy="5498763"/>
          </a:xfrm>
        </p:grpSpPr>
        <p:sp>
          <p:nvSpPr>
            <p:cNvPr id="143" name="Google Shape;143;p6"/>
            <p:cNvSpPr/>
            <p:nvPr/>
          </p:nvSpPr>
          <p:spPr>
            <a:xfrm>
              <a:off x="264218" y="2444"/>
              <a:ext cx="3623465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6"/>
            <p:cNvSpPr txBox="1"/>
            <p:nvPr/>
          </p:nvSpPr>
          <p:spPr>
            <a:xfrm>
              <a:off x="278859" y="17085"/>
              <a:ext cx="3594183" cy="470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Нормативные правовые акты Республики Беларусь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626564" y="502332"/>
              <a:ext cx="362346" cy="3749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6" name="Google Shape;146;p6"/>
            <p:cNvSpPr/>
            <p:nvPr/>
          </p:nvSpPr>
          <p:spPr>
            <a:xfrm>
              <a:off x="988911" y="627304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6"/>
            <p:cNvSpPr txBox="1"/>
            <p:nvPr/>
          </p:nvSpPr>
          <p:spPr>
            <a:xfrm>
              <a:off x="1003552" y="641945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626564" y="502332"/>
              <a:ext cx="362346" cy="99977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9" name="Google Shape;149;p6"/>
            <p:cNvSpPr/>
            <p:nvPr/>
          </p:nvSpPr>
          <p:spPr>
            <a:xfrm>
              <a:off x="988911" y="1252163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6"/>
            <p:cNvSpPr txBox="1"/>
            <p:nvPr/>
          </p:nvSpPr>
          <p:spPr>
            <a:xfrm>
              <a:off x="1003552" y="1266804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решения республиканского референдума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626564" y="502332"/>
              <a:ext cx="362346" cy="162463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2" name="Google Shape;152;p6"/>
            <p:cNvSpPr/>
            <p:nvPr/>
          </p:nvSpPr>
          <p:spPr>
            <a:xfrm>
              <a:off x="988911" y="1877023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6"/>
            <p:cNvSpPr txBox="1"/>
            <p:nvPr/>
          </p:nvSpPr>
          <p:spPr>
            <a:xfrm>
              <a:off x="1003552" y="1891664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законы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626564" y="502332"/>
              <a:ext cx="362346" cy="224949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6"/>
            <p:cNvSpPr/>
            <p:nvPr/>
          </p:nvSpPr>
          <p:spPr>
            <a:xfrm>
              <a:off x="988911" y="2501882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6"/>
            <p:cNvSpPr txBox="1"/>
            <p:nvPr/>
          </p:nvSpPr>
          <p:spPr>
            <a:xfrm>
              <a:off x="1003552" y="2516523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декреты, указы Президента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626564" y="502332"/>
              <a:ext cx="362346" cy="287435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6"/>
            <p:cNvSpPr/>
            <p:nvPr/>
          </p:nvSpPr>
          <p:spPr>
            <a:xfrm>
              <a:off x="988911" y="3126742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6"/>
            <p:cNvSpPr txBox="1"/>
            <p:nvPr/>
          </p:nvSpPr>
          <p:spPr>
            <a:xfrm>
              <a:off x="1003552" y="3141383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постановления Совета Министров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626564" y="502332"/>
              <a:ext cx="362346" cy="349921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6"/>
            <p:cNvSpPr/>
            <p:nvPr/>
          </p:nvSpPr>
          <p:spPr>
            <a:xfrm>
              <a:off x="988911" y="3751601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6"/>
            <p:cNvSpPr txBox="1"/>
            <p:nvPr/>
          </p:nvSpPr>
          <p:spPr>
            <a:xfrm>
              <a:off x="1003552" y="3766242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постановления Палаты представителей, Совета Республики Национального собрания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626564" y="502332"/>
              <a:ext cx="362346" cy="41240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6"/>
            <p:cNvSpPr/>
            <p:nvPr/>
          </p:nvSpPr>
          <p:spPr>
            <a:xfrm>
              <a:off x="988911" y="4376461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1003552" y="4391102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нормативные правовые акты министерств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626564" y="502332"/>
              <a:ext cx="362346" cy="474893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6"/>
            <p:cNvSpPr/>
            <p:nvPr/>
          </p:nvSpPr>
          <p:spPr>
            <a:xfrm>
              <a:off x="988911" y="5001320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1003552" y="5015961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решения местных Советов депутатов, исполнительных и распорядительных органов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69" name="Google Shape;169;p6"/>
          <p:cNvGrpSpPr/>
          <p:nvPr/>
        </p:nvGrpSpPr>
        <p:grpSpPr>
          <a:xfrm rot="-5400000">
            <a:off x="-1310173" y="3423648"/>
            <a:ext cx="4630084" cy="1354124"/>
            <a:chOff x="988911" y="627304"/>
            <a:chExt cx="6458884" cy="499887"/>
          </a:xfrm>
        </p:grpSpPr>
        <p:sp>
          <p:nvSpPr>
            <p:cNvPr id="170" name="Google Shape;170;p6"/>
            <p:cNvSpPr/>
            <p:nvPr/>
          </p:nvSpPr>
          <p:spPr>
            <a:xfrm>
              <a:off x="988911" y="627304"/>
              <a:ext cx="6458884" cy="499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6"/>
            <p:cNvSpPr/>
            <p:nvPr/>
          </p:nvSpPr>
          <p:spPr>
            <a:xfrm>
              <a:off x="1003552" y="641945"/>
              <a:ext cx="6429602" cy="4706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Вступают в силу после их включения в На- циональный реестр правовых актов Рес- публики Беларусь и официального опубли- кования на Национальном правовом Ин- тернет-портале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72" name="Google Shape;172;p6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Право как система норм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"/>
          <p:cNvSpPr txBox="1"/>
          <p:nvPr>
            <p:ph type="title"/>
          </p:nvPr>
        </p:nvSpPr>
        <p:spPr>
          <a:xfrm>
            <a:off x="129396" y="215660"/>
            <a:ext cx="8962544" cy="72461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8" name="Google Shape;178;p7"/>
          <p:cNvGrpSpPr/>
          <p:nvPr/>
        </p:nvGrpSpPr>
        <p:grpSpPr>
          <a:xfrm>
            <a:off x="259371" y="1922310"/>
            <a:ext cx="8608005" cy="3470574"/>
            <a:chOff x="578" y="1042416"/>
            <a:chExt cx="8608005" cy="3470574"/>
          </a:xfrm>
        </p:grpSpPr>
        <p:sp>
          <p:nvSpPr>
            <p:cNvPr id="179" name="Google Shape;179;p7"/>
            <p:cNvSpPr/>
            <p:nvPr/>
          </p:nvSpPr>
          <p:spPr>
            <a:xfrm>
              <a:off x="4304581" y="2725948"/>
              <a:ext cx="3045522" cy="52856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80" name="Google Shape;180;p7"/>
            <p:cNvSpPr/>
            <p:nvPr/>
          </p:nvSpPr>
          <p:spPr>
            <a:xfrm>
              <a:off x="4258861" y="2725948"/>
              <a:ext cx="91440" cy="52856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81" name="Google Shape;181;p7"/>
            <p:cNvSpPr/>
            <p:nvPr/>
          </p:nvSpPr>
          <p:spPr>
            <a:xfrm>
              <a:off x="1259058" y="2725948"/>
              <a:ext cx="3045522" cy="52856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82" name="Google Shape;182;p7"/>
            <p:cNvSpPr/>
            <p:nvPr/>
          </p:nvSpPr>
          <p:spPr>
            <a:xfrm>
              <a:off x="4258861" y="1545493"/>
              <a:ext cx="91440" cy="39054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183" name="Google Shape;183;p7"/>
            <p:cNvSpPr/>
            <p:nvPr/>
          </p:nvSpPr>
          <p:spPr>
            <a:xfrm>
              <a:off x="3046100" y="1042416"/>
              <a:ext cx="2516960" cy="5030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7"/>
            <p:cNvSpPr txBox="1"/>
            <p:nvPr/>
          </p:nvSpPr>
          <p:spPr>
            <a:xfrm>
              <a:off x="3046100" y="1042416"/>
              <a:ext cx="2516960" cy="5030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1725287" y="1936037"/>
              <a:ext cx="5158586" cy="78991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7"/>
            <p:cNvSpPr txBox="1"/>
            <p:nvPr/>
          </p:nvSpPr>
          <p:spPr>
            <a:xfrm>
              <a:off x="1725287" y="1936037"/>
              <a:ext cx="5158586" cy="7899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(от лат. constitutio – устанавливаю, учреждаю) Основной Закон государства, имеющий высшую юридическую силу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578" y="3254510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7"/>
            <p:cNvSpPr txBox="1"/>
            <p:nvPr/>
          </p:nvSpPr>
          <p:spPr>
            <a:xfrm>
              <a:off x="578" y="3254510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определяет государственное устройство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3046100" y="3254510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3046100" y="3254510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закрепляет права, свободы и обязанности граждан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6091623" y="3254510"/>
              <a:ext cx="2516960" cy="125848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7"/>
            <p:cNvSpPr txBox="1"/>
            <p:nvPr/>
          </p:nvSpPr>
          <p:spPr>
            <a:xfrm>
              <a:off x="6091623" y="3254510"/>
              <a:ext cx="2516960" cy="12584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устанавливает полномочия органов государственной власти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www.sb.by/upload/medialibrary/874/8748f249c0b00ee8bcb834339d2f29cd.jpg" id="197" name="Google Shape;19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1174" y="1128505"/>
            <a:ext cx="3713970" cy="560190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98" name="Google Shape;198;p8"/>
          <p:cNvSpPr txBox="1"/>
          <p:nvPr/>
        </p:nvSpPr>
        <p:spPr>
          <a:xfrm>
            <a:off x="1746198" y="6354780"/>
            <a:ext cx="3536830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Конституция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99" name="Google Shape;199;p8"/>
          <p:cNvSpPr txBox="1"/>
          <p:nvPr/>
        </p:nvSpPr>
        <p:spPr>
          <a:xfrm>
            <a:off x="197448" y="1142759"/>
            <a:ext cx="5022252" cy="22646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Конституция Республики Беларусь была при- нята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15 марта 1994 г.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Верховным Советом Республики Беларусь.</a:t>
            </a:r>
            <a:endParaRPr/>
          </a:p>
          <a:p>
            <a:pPr indent="0" lvl="0" marL="0" marR="0" rtl="0" algn="just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 итогам республиканских референдумов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24 ноября 1996 г.,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17 октября 2004 г.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27 фев- раля 2022 г.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 Конституцию Республики Бе- ларусь были внесены изменения и дополне- ния.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00" name="Google Shape;200;p8"/>
          <p:cNvGrpSpPr/>
          <p:nvPr/>
        </p:nvGrpSpPr>
        <p:grpSpPr>
          <a:xfrm>
            <a:off x="199972" y="3685276"/>
            <a:ext cx="4875646" cy="1752599"/>
            <a:chOff x="2524" y="277842"/>
            <a:chExt cx="4875646" cy="1752599"/>
          </a:xfrm>
        </p:grpSpPr>
        <p:sp>
          <p:nvSpPr>
            <p:cNvPr id="201" name="Google Shape;201;p8"/>
            <p:cNvSpPr/>
            <p:nvPr/>
          </p:nvSpPr>
          <p:spPr>
            <a:xfrm>
              <a:off x="2440347" y="962554"/>
              <a:ext cx="1911295" cy="22114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2" name="Google Shape;202;p8"/>
            <p:cNvSpPr/>
            <p:nvPr/>
          </p:nvSpPr>
          <p:spPr>
            <a:xfrm>
              <a:off x="2440347" y="962554"/>
              <a:ext cx="637098" cy="22114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3" name="Google Shape;203;p8"/>
            <p:cNvSpPr/>
            <p:nvPr/>
          </p:nvSpPr>
          <p:spPr>
            <a:xfrm>
              <a:off x="1803249" y="962554"/>
              <a:ext cx="637098" cy="22114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4" name="Google Shape;204;p8"/>
            <p:cNvSpPr/>
            <p:nvPr/>
          </p:nvSpPr>
          <p:spPr>
            <a:xfrm>
              <a:off x="529052" y="962554"/>
              <a:ext cx="1911295" cy="22114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5" name="Google Shape;205;p8"/>
            <p:cNvSpPr/>
            <p:nvPr/>
          </p:nvSpPr>
          <p:spPr>
            <a:xfrm>
              <a:off x="673099" y="277842"/>
              <a:ext cx="3534495" cy="68471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8"/>
            <p:cNvSpPr txBox="1"/>
            <p:nvPr/>
          </p:nvSpPr>
          <p:spPr>
            <a:xfrm>
              <a:off x="673099" y="277842"/>
              <a:ext cx="3534495" cy="6847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Структура Конституции Республики Беларусь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2524" y="1183696"/>
              <a:ext cx="1053055" cy="846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8"/>
            <p:cNvSpPr txBox="1"/>
            <p:nvPr/>
          </p:nvSpPr>
          <p:spPr>
            <a:xfrm>
              <a:off x="2524" y="1183696"/>
              <a:ext cx="1053055" cy="846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преамбу-ла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1276721" y="1183696"/>
              <a:ext cx="1053055" cy="846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8"/>
            <p:cNvSpPr txBox="1"/>
            <p:nvPr/>
          </p:nvSpPr>
          <p:spPr>
            <a:xfrm>
              <a:off x="1276721" y="1183696"/>
              <a:ext cx="1053055" cy="846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9 разделов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2550918" y="1183696"/>
              <a:ext cx="1053055" cy="846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8"/>
            <p:cNvSpPr txBox="1"/>
            <p:nvPr/>
          </p:nvSpPr>
          <p:spPr>
            <a:xfrm>
              <a:off x="2550918" y="1183696"/>
              <a:ext cx="1053055" cy="846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9 глав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3825115" y="1183696"/>
              <a:ext cx="1053055" cy="84628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8"/>
            <p:cNvSpPr txBox="1"/>
            <p:nvPr/>
          </p:nvSpPr>
          <p:spPr>
            <a:xfrm>
              <a:off x="3825115" y="1183696"/>
              <a:ext cx="1053055" cy="84628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156 статей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5" name="Google Shape;215;p8"/>
          <p:cNvSpPr txBox="1"/>
          <p:nvPr>
            <p:ph type="title"/>
          </p:nvPr>
        </p:nvSpPr>
        <p:spPr>
          <a:xfrm>
            <a:off x="129396" y="215660"/>
            <a:ext cx="8962544" cy="72461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9"/>
          <p:cNvGrpSpPr/>
          <p:nvPr/>
        </p:nvGrpSpPr>
        <p:grpSpPr>
          <a:xfrm>
            <a:off x="455890" y="1626770"/>
            <a:ext cx="8216890" cy="4856502"/>
            <a:chOff x="266704" y="3798"/>
            <a:chExt cx="8216890" cy="4856502"/>
          </a:xfrm>
        </p:grpSpPr>
        <p:sp>
          <p:nvSpPr>
            <p:cNvPr id="221" name="Google Shape;221;p9"/>
            <p:cNvSpPr/>
            <p:nvPr/>
          </p:nvSpPr>
          <p:spPr>
            <a:xfrm>
              <a:off x="266704" y="1998433"/>
              <a:ext cx="203924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9"/>
            <p:cNvSpPr txBox="1"/>
            <p:nvPr/>
          </p:nvSpPr>
          <p:spPr>
            <a:xfrm>
              <a:off x="292104" y="2023833"/>
              <a:ext cx="198844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Конституция Республики Беларусь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3" name="Google Shape;223;p9"/>
            <p:cNvSpPr/>
            <p:nvPr/>
          </p:nvSpPr>
          <p:spPr>
            <a:xfrm rot="-4249260">
              <a:off x="1596918" y="1418686"/>
              <a:ext cx="2111849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9"/>
            <p:cNvSpPr txBox="1"/>
            <p:nvPr/>
          </p:nvSpPr>
          <p:spPr>
            <a:xfrm rot="-4249260">
              <a:off x="2600047" y="1381936"/>
              <a:ext cx="105592" cy="1055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2999736" y="3798"/>
              <a:ext cx="173446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9"/>
            <p:cNvSpPr txBox="1"/>
            <p:nvPr/>
          </p:nvSpPr>
          <p:spPr>
            <a:xfrm>
              <a:off x="3025136" y="29198"/>
              <a:ext cx="168366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структуре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4734201" y="421368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9"/>
            <p:cNvSpPr txBox="1"/>
            <p:nvPr/>
          </p:nvSpPr>
          <p:spPr>
            <a:xfrm>
              <a:off x="5063750" y="420070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5427987" y="3798"/>
              <a:ext cx="3055607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9"/>
            <p:cNvSpPr txBox="1"/>
            <p:nvPr/>
          </p:nvSpPr>
          <p:spPr>
            <a:xfrm>
              <a:off x="5453387" y="29198"/>
              <a:ext cx="3004807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консолидированная (представляет собой один документ)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 rot="-3310531">
              <a:off x="2045393" y="1917344"/>
              <a:ext cx="1214899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9"/>
            <p:cNvSpPr txBox="1"/>
            <p:nvPr/>
          </p:nvSpPr>
          <p:spPr>
            <a:xfrm rot="-3310531">
              <a:off x="2622470" y="1903018"/>
              <a:ext cx="60744" cy="607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2999736" y="1001116"/>
              <a:ext cx="173446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9"/>
            <p:cNvSpPr txBox="1"/>
            <p:nvPr/>
          </p:nvSpPr>
          <p:spPr>
            <a:xfrm>
              <a:off x="3025136" y="1026516"/>
              <a:ext cx="168366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форме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4734201" y="1418686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9"/>
            <p:cNvSpPr txBox="1"/>
            <p:nvPr/>
          </p:nvSpPr>
          <p:spPr>
            <a:xfrm>
              <a:off x="5063750" y="1417387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427987" y="1001116"/>
              <a:ext cx="3055607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9"/>
            <p:cNvSpPr txBox="1"/>
            <p:nvPr/>
          </p:nvSpPr>
          <p:spPr>
            <a:xfrm>
              <a:off x="5453387" y="1026516"/>
              <a:ext cx="3004807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письменная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2305950" y="2416003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9"/>
            <p:cNvSpPr txBox="1"/>
            <p:nvPr/>
          </p:nvSpPr>
          <p:spPr>
            <a:xfrm>
              <a:off x="2635498" y="2414705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2999736" y="1998433"/>
              <a:ext cx="173446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3025136" y="2023833"/>
              <a:ext cx="168366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способу принятия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4734201" y="2416003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5063750" y="2414705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5427987" y="1998433"/>
              <a:ext cx="3055607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9"/>
            <p:cNvSpPr txBox="1"/>
            <p:nvPr/>
          </p:nvSpPr>
          <p:spPr>
            <a:xfrm>
              <a:off x="5453387" y="2023833"/>
              <a:ext cx="3004807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парламентская (принята Верховным Советом)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 rot="3310531">
              <a:off x="2045393" y="2914662"/>
              <a:ext cx="1214899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9"/>
            <p:cNvSpPr txBox="1"/>
            <p:nvPr/>
          </p:nvSpPr>
          <p:spPr>
            <a:xfrm rot="3310531">
              <a:off x="2622470" y="2900336"/>
              <a:ext cx="60744" cy="607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2999736" y="2995751"/>
              <a:ext cx="173446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3025136" y="3021151"/>
              <a:ext cx="168366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способу изменения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4734201" y="3413321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9"/>
            <p:cNvSpPr txBox="1"/>
            <p:nvPr/>
          </p:nvSpPr>
          <p:spPr>
            <a:xfrm>
              <a:off x="5063750" y="3412022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5427987" y="2995751"/>
              <a:ext cx="3055607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9"/>
            <p:cNvSpPr txBox="1"/>
            <p:nvPr/>
          </p:nvSpPr>
          <p:spPr>
            <a:xfrm>
              <a:off x="5453387" y="3021151"/>
              <a:ext cx="3004807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жёсткая (усложнённая процедура изменения)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9"/>
            <p:cNvSpPr/>
            <p:nvPr/>
          </p:nvSpPr>
          <p:spPr>
            <a:xfrm rot="4249260">
              <a:off x="1596918" y="3413321"/>
              <a:ext cx="2111849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9"/>
            <p:cNvSpPr txBox="1"/>
            <p:nvPr/>
          </p:nvSpPr>
          <p:spPr>
            <a:xfrm rot="4249260">
              <a:off x="2600047" y="3376571"/>
              <a:ext cx="105592" cy="1055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2999736" y="3993068"/>
              <a:ext cx="1734465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9"/>
            <p:cNvSpPr txBox="1"/>
            <p:nvPr/>
          </p:nvSpPr>
          <p:spPr>
            <a:xfrm>
              <a:off x="3025136" y="4018468"/>
              <a:ext cx="1683665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времени действия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9" name="Google Shape;259;p9"/>
            <p:cNvSpPr/>
            <p:nvPr/>
          </p:nvSpPr>
          <p:spPr>
            <a:xfrm>
              <a:off x="4734201" y="4410638"/>
              <a:ext cx="693786" cy="320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9"/>
            <p:cNvSpPr txBox="1"/>
            <p:nvPr/>
          </p:nvSpPr>
          <p:spPr>
            <a:xfrm>
              <a:off x="5063750" y="4409340"/>
              <a:ext cx="34689" cy="346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5427987" y="3993068"/>
              <a:ext cx="3055607" cy="86723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9"/>
            <p:cNvSpPr txBox="1"/>
            <p:nvPr/>
          </p:nvSpPr>
          <p:spPr>
            <a:xfrm>
              <a:off x="5453387" y="4018468"/>
              <a:ext cx="3004807" cy="816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постоянная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63" name="Google Shape;263;p9"/>
          <p:cNvSpPr txBox="1"/>
          <p:nvPr>
            <p:ph type="title"/>
          </p:nvPr>
        </p:nvSpPr>
        <p:spPr>
          <a:xfrm>
            <a:off x="129396" y="215660"/>
            <a:ext cx="8962544" cy="72461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Место Конституции в правовой системе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27.01.2022</vt:lpwstr>
  </property>
</Properties>
</file>