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embeddedFontLst>
    <p:embeddedFont>
      <p:font typeface="Cambria Math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1" roundtripDataSignature="AMtx7mhvuQK8CbBr62dy1hjRe2u43DYA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ECBE27E-80B6-4D65-9524-ABD810592597}">
  <a:tblStyle styleId="{6ECBE27E-80B6-4D65-9524-ABD81059259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mbriaMath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g"/><Relationship Id="rId4" Type="http://schemas.openxmlformats.org/officeDocument/2006/relationships/image" Target="../media/image1.jpg"/><Relationship Id="rId5" Type="http://schemas.openxmlformats.org/officeDocument/2006/relationships/image" Target="../media/image3.jpg"/><Relationship Id="rId6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15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15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15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5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15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5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15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1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15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15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1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1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1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15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26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9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9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9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9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0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0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0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0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6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16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9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19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9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9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9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0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20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22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23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3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4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14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4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14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14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14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4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4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4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Социальная коммуникация (Ч. 2)</a:t>
            </a:r>
            <a:endParaRPr/>
          </a:p>
        </p:txBody>
      </p:sp>
      <p:sp>
        <p:nvSpPr>
          <p:cNvPr id="162" name="Google Shape;162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Обществоведение (повышенный уровень)</a:t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10 класс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Массовая коммуникация</a:t>
            </a:r>
            <a:endParaRPr/>
          </a:p>
        </p:txBody>
      </p:sp>
      <p:sp>
        <p:nvSpPr>
          <p:cNvPr id="301" name="Google Shape;301;p10"/>
          <p:cNvSpPr/>
          <p:nvPr/>
        </p:nvSpPr>
        <p:spPr>
          <a:xfrm>
            <a:off x="232786" y="1268760"/>
            <a:ext cx="8038872" cy="864096"/>
          </a:xfrm>
          <a:prstGeom prst="rect">
            <a:avLst/>
          </a:prstGeom>
          <a:solidFill>
            <a:srgbClr val="4674A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Новостью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становится событие, которое представляет собой актуальный  факт, вызывает общественный интерес и может заинтересовать широкую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аудиторию, т.е. типичного потребителя конкретных медиа. </a:t>
            </a:r>
            <a:endParaRPr/>
          </a:p>
        </p:txBody>
      </p:sp>
      <p:grpSp>
        <p:nvGrpSpPr>
          <p:cNvPr id="302" name="Google Shape;302;p10"/>
          <p:cNvGrpSpPr/>
          <p:nvPr/>
        </p:nvGrpSpPr>
        <p:grpSpPr>
          <a:xfrm>
            <a:off x="485457" y="2337568"/>
            <a:ext cx="7533529" cy="4329038"/>
            <a:chOff x="252671" y="2752"/>
            <a:chExt cx="7533529" cy="4329038"/>
          </a:xfrm>
        </p:grpSpPr>
        <p:sp>
          <p:nvSpPr>
            <p:cNvPr id="303" name="Google Shape;303;p10"/>
            <p:cNvSpPr/>
            <p:nvPr/>
          </p:nvSpPr>
          <p:spPr>
            <a:xfrm>
              <a:off x="252671" y="2752"/>
              <a:ext cx="5965150" cy="50929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0"/>
            <p:cNvSpPr txBox="1"/>
            <p:nvPr/>
          </p:nvSpPr>
          <p:spPr>
            <a:xfrm>
              <a:off x="267588" y="17669"/>
              <a:ext cx="5935316" cy="4794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Правила создания новостей (формула 5W+H)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849186" y="512051"/>
              <a:ext cx="596515" cy="3819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6" name="Google Shape;306;p10"/>
            <p:cNvSpPr/>
            <p:nvPr/>
          </p:nvSpPr>
          <p:spPr>
            <a:xfrm>
              <a:off x="1445701" y="639376"/>
              <a:ext cx="6340499" cy="5092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0"/>
            <p:cNvSpPr txBox="1"/>
            <p:nvPr/>
          </p:nvSpPr>
          <p:spPr>
            <a:xfrm>
              <a:off x="1460618" y="654293"/>
              <a:ext cx="6310665" cy="4794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Что? (What?)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849186" y="512051"/>
              <a:ext cx="596515" cy="101859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9" name="Google Shape;309;p10"/>
            <p:cNvSpPr/>
            <p:nvPr/>
          </p:nvSpPr>
          <p:spPr>
            <a:xfrm>
              <a:off x="1445701" y="1275999"/>
              <a:ext cx="6340499" cy="5092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0"/>
            <p:cNvSpPr txBox="1"/>
            <p:nvPr/>
          </p:nvSpPr>
          <p:spPr>
            <a:xfrm>
              <a:off x="1460618" y="1290916"/>
              <a:ext cx="6310665" cy="4794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Кто? (Who?)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849186" y="512051"/>
              <a:ext cx="596515" cy="16552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2" name="Google Shape;312;p10"/>
            <p:cNvSpPr/>
            <p:nvPr/>
          </p:nvSpPr>
          <p:spPr>
            <a:xfrm>
              <a:off x="1445701" y="1912622"/>
              <a:ext cx="6340499" cy="5092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0"/>
            <p:cNvSpPr txBox="1"/>
            <p:nvPr/>
          </p:nvSpPr>
          <p:spPr>
            <a:xfrm>
              <a:off x="1460618" y="1927539"/>
              <a:ext cx="6310665" cy="4794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Когда? (When?)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849186" y="512051"/>
              <a:ext cx="596515" cy="22918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5" name="Google Shape;315;p10"/>
            <p:cNvSpPr/>
            <p:nvPr/>
          </p:nvSpPr>
          <p:spPr>
            <a:xfrm>
              <a:off x="1445701" y="2549245"/>
              <a:ext cx="6340499" cy="5092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0"/>
            <p:cNvSpPr txBox="1"/>
            <p:nvPr/>
          </p:nvSpPr>
          <p:spPr>
            <a:xfrm>
              <a:off x="1460618" y="2564162"/>
              <a:ext cx="6310665" cy="4794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Где? (Where?)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10"/>
            <p:cNvSpPr/>
            <p:nvPr/>
          </p:nvSpPr>
          <p:spPr>
            <a:xfrm>
              <a:off x="849186" y="512051"/>
              <a:ext cx="596515" cy="2928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8" name="Google Shape;318;p10"/>
            <p:cNvSpPr/>
            <p:nvPr/>
          </p:nvSpPr>
          <p:spPr>
            <a:xfrm>
              <a:off x="1445701" y="3185869"/>
              <a:ext cx="6340499" cy="5092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0"/>
            <p:cNvSpPr txBox="1"/>
            <p:nvPr/>
          </p:nvSpPr>
          <p:spPr>
            <a:xfrm>
              <a:off x="1460618" y="3200786"/>
              <a:ext cx="6310665" cy="4794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Почему? (Why?)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849186" y="512051"/>
              <a:ext cx="596515" cy="35650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1" name="Google Shape;321;p10"/>
            <p:cNvSpPr/>
            <p:nvPr/>
          </p:nvSpPr>
          <p:spPr>
            <a:xfrm>
              <a:off x="1445701" y="3822492"/>
              <a:ext cx="6340499" cy="5092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0"/>
            <p:cNvSpPr txBox="1"/>
            <p:nvPr/>
          </p:nvSpPr>
          <p:spPr>
            <a:xfrm>
              <a:off x="1460618" y="3837409"/>
              <a:ext cx="6310665" cy="4794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Как? (How?)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3" name="Google Shape;323;p10"/>
          <p:cNvSpPr txBox="1"/>
          <p:nvPr/>
        </p:nvSpPr>
        <p:spPr>
          <a:xfrm rot="-5400000">
            <a:off x="-1113322" y="4361894"/>
            <a:ext cx="35202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Вопросы, на которые должна отвечать новость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/>
          <p:cNvSpPr/>
          <p:nvPr/>
        </p:nvSpPr>
        <p:spPr>
          <a:xfrm>
            <a:off x="179512" y="4797152"/>
            <a:ext cx="8038872" cy="1872208"/>
          </a:xfrm>
          <a:prstGeom prst="rect">
            <a:avLst/>
          </a:prstGeom>
          <a:solidFill>
            <a:srgbClr val="4674A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Масштаб влияния медиа на все сферы жизни общества возрастает с каж- дым днём. Медиасфера развлекает, предоставляет информацию, обучает. В современном мире молодые люди проводят больше времени в медиапрос- транстве (музыка, фильмы, видеоигры, общение в социальных сетях), чем в общении с семьёй и друзьями. Установлено, что в развитых странах мира потребление медиапродуктов подростками занимает до 10 часов в день.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329" name="Google Shape;329;p11"/>
          <p:cNvGrpSpPr/>
          <p:nvPr/>
        </p:nvGrpSpPr>
        <p:grpSpPr>
          <a:xfrm>
            <a:off x="329255" y="1197965"/>
            <a:ext cx="7693400" cy="3453957"/>
            <a:chOff x="149743" y="1213"/>
            <a:chExt cx="7693400" cy="3453957"/>
          </a:xfrm>
        </p:grpSpPr>
        <p:sp>
          <p:nvSpPr>
            <p:cNvPr id="330" name="Google Shape;330;p11"/>
            <p:cNvSpPr/>
            <p:nvPr/>
          </p:nvSpPr>
          <p:spPr>
            <a:xfrm>
              <a:off x="149743" y="1213"/>
              <a:ext cx="5414516" cy="57565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1"/>
            <p:cNvSpPr txBox="1"/>
            <p:nvPr/>
          </p:nvSpPr>
          <p:spPr>
            <a:xfrm>
              <a:off x="166603" y="18073"/>
              <a:ext cx="5380796" cy="5419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Наиболее распространённые модели поведения школьников в медиапространстве</a:t>
              </a:r>
              <a:endParaRPr b="1" i="0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691195" y="576872"/>
              <a:ext cx="541451" cy="4317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3" name="Google Shape;333;p11"/>
            <p:cNvSpPr/>
            <p:nvPr/>
          </p:nvSpPr>
          <p:spPr>
            <a:xfrm>
              <a:off x="1232646" y="720787"/>
              <a:ext cx="6610497" cy="5756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1"/>
            <p:cNvSpPr txBox="1"/>
            <p:nvPr/>
          </p:nvSpPr>
          <p:spPr>
            <a:xfrm>
              <a:off x="1249506" y="737647"/>
              <a:ext cx="6576777" cy="5419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переписка в социальной сети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691195" y="576872"/>
              <a:ext cx="541451" cy="11513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6" name="Google Shape;336;p11"/>
            <p:cNvSpPr/>
            <p:nvPr/>
          </p:nvSpPr>
          <p:spPr>
            <a:xfrm>
              <a:off x="1232646" y="1440362"/>
              <a:ext cx="6610497" cy="5756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1"/>
            <p:cNvSpPr txBox="1"/>
            <p:nvPr/>
          </p:nvSpPr>
          <p:spPr>
            <a:xfrm>
              <a:off x="1249506" y="1457222"/>
              <a:ext cx="6576777" cy="5419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просмотр рекламных сообщений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691195" y="576872"/>
              <a:ext cx="541451" cy="18708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9" name="Google Shape;339;p11"/>
            <p:cNvSpPr/>
            <p:nvPr/>
          </p:nvSpPr>
          <p:spPr>
            <a:xfrm>
              <a:off x="1232646" y="2159936"/>
              <a:ext cx="6610497" cy="5756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1"/>
            <p:cNvSpPr txBox="1"/>
            <p:nvPr/>
          </p:nvSpPr>
          <p:spPr>
            <a:xfrm>
              <a:off x="1249506" y="2176796"/>
              <a:ext cx="6576777" cy="5419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прослушивание новостей и музыки по радио, просмотр ви- деофильмов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691195" y="576872"/>
              <a:ext cx="541451" cy="259046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2" name="Google Shape;342;p11"/>
            <p:cNvSpPr/>
            <p:nvPr/>
          </p:nvSpPr>
          <p:spPr>
            <a:xfrm>
              <a:off x="1232646" y="2879511"/>
              <a:ext cx="6610497" cy="5756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1"/>
            <p:cNvSpPr txBox="1"/>
            <p:nvPr/>
          </p:nvSpPr>
          <p:spPr>
            <a:xfrm>
              <a:off x="1249506" y="2896371"/>
              <a:ext cx="6576777" cy="5419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видеоигры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sp>
        <p:nvSpPr>
          <p:cNvPr id="344" name="Google Shape;344;p11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Массовая коммуникация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12"/>
          <p:cNvGrpSpPr/>
          <p:nvPr/>
        </p:nvGrpSpPr>
        <p:grpSpPr>
          <a:xfrm>
            <a:off x="180878" y="1628800"/>
            <a:ext cx="8134170" cy="4789500"/>
            <a:chOff x="1366" y="231800"/>
            <a:chExt cx="8134170" cy="4789500"/>
          </a:xfrm>
        </p:grpSpPr>
        <p:sp>
          <p:nvSpPr>
            <p:cNvPr id="350" name="Google Shape;350;p12"/>
            <p:cNvSpPr/>
            <p:nvPr/>
          </p:nvSpPr>
          <p:spPr>
            <a:xfrm>
              <a:off x="2969969" y="2824336"/>
              <a:ext cx="2196964" cy="2196964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2"/>
            <p:cNvSpPr txBox="1"/>
            <p:nvPr/>
          </p:nvSpPr>
          <p:spPr>
            <a:xfrm>
              <a:off x="3291707" y="3146074"/>
              <a:ext cx="1553488" cy="15534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Основные риски медиасферы</a:t>
              </a:r>
              <a:endParaRPr b="1" i="0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52" name="Google Shape;352;p12"/>
            <p:cNvSpPr/>
            <p:nvPr/>
          </p:nvSpPr>
          <p:spPr>
            <a:xfrm rot="-9900000">
              <a:off x="1012214" y="3048060"/>
              <a:ext cx="1919960" cy="62613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2"/>
            <p:cNvSpPr/>
            <p:nvPr/>
          </p:nvSpPr>
          <p:spPr>
            <a:xfrm>
              <a:off x="1366" y="2277819"/>
              <a:ext cx="2087115" cy="166969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2"/>
            <p:cNvSpPr txBox="1"/>
            <p:nvPr/>
          </p:nvSpPr>
          <p:spPr>
            <a:xfrm>
              <a:off x="50270" y="2326723"/>
              <a:ext cx="1989307" cy="15718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сцены насилия в новостях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55" name="Google Shape;355;p12"/>
            <p:cNvSpPr/>
            <p:nvPr/>
          </p:nvSpPr>
          <p:spPr>
            <a:xfrm rot="-7753119">
              <a:off x="1287799" y="1701012"/>
              <a:ext cx="2445778" cy="62613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2"/>
            <p:cNvSpPr/>
            <p:nvPr/>
          </p:nvSpPr>
          <p:spPr>
            <a:xfrm>
              <a:off x="288038" y="231814"/>
              <a:ext cx="2898878" cy="166969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2"/>
            <p:cNvSpPr txBox="1"/>
            <p:nvPr/>
          </p:nvSpPr>
          <p:spPr>
            <a:xfrm>
              <a:off x="336942" y="280718"/>
              <a:ext cx="2801070" cy="15718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нарастающее давление со стороны культивируемых медиа стереотипов и идеалов красоты в индустрии моды и шоу-бизнеса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58" name="Google Shape;358;p12"/>
            <p:cNvSpPr/>
            <p:nvPr/>
          </p:nvSpPr>
          <p:spPr>
            <a:xfrm rot="-2982459">
              <a:off x="4431207" y="1707225"/>
              <a:ext cx="2500531" cy="62613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2"/>
            <p:cNvSpPr/>
            <p:nvPr/>
          </p:nvSpPr>
          <p:spPr>
            <a:xfrm>
              <a:off x="5040566" y="231800"/>
              <a:ext cx="2898878" cy="166969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2"/>
            <p:cNvSpPr txBox="1"/>
            <p:nvPr/>
          </p:nvSpPr>
          <p:spPr>
            <a:xfrm>
              <a:off x="5089470" y="280704"/>
              <a:ext cx="2801070" cy="15718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угрозы и оскорбления в социальных сетях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61" name="Google Shape;361;p12"/>
            <p:cNvSpPr/>
            <p:nvPr/>
          </p:nvSpPr>
          <p:spPr>
            <a:xfrm rot="-900000">
              <a:off x="5204729" y="3048060"/>
              <a:ext cx="1919960" cy="626134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2"/>
            <p:cNvSpPr/>
            <p:nvPr/>
          </p:nvSpPr>
          <p:spPr>
            <a:xfrm>
              <a:off x="6048421" y="2277819"/>
              <a:ext cx="2087115" cy="166969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2"/>
            <p:cNvSpPr txBox="1"/>
            <p:nvPr/>
          </p:nvSpPr>
          <p:spPr>
            <a:xfrm>
              <a:off x="6097325" y="2326723"/>
              <a:ext cx="1989307" cy="15718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незаконная загрузка данных из интернета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sp>
        <p:nvSpPr>
          <p:cNvPr id="364" name="Google Shape;364;p12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Массовая коммуникация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3"/>
          <p:cNvSpPr/>
          <p:nvPr/>
        </p:nvSpPr>
        <p:spPr>
          <a:xfrm>
            <a:off x="179512" y="5661248"/>
            <a:ext cx="8038872" cy="1008112"/>
          </a:xfrm>
          <a:prstGeom prst="rect">
            <a:avLst/>
          </a:prstGeom>
          <a:solidFill>
            <a:srgbClr val="4674A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Международные исследования показывают, что отсутствие у человека на- выков критического мышления и анализа медиасообщений может иметь губительные последствия.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370" name="Google Shape;370;p13"/>
          <p:cNvGrpSpPr/>
          <p:nvPr/>
        </p:nvGrpSpPr>
        <p:grpSpPr>
          <a:xfrm>
            <a:off x="640868" y="1199391"/>
            <a:ext cx="7070174" cy="4387209"/>
            <a:chOff x="461356" y="2639"/>
            <a:chExt cx="7070174" cy="4387209"/>
          </a:xfrm>
        </p:grpSpPr>
        <p:sp>
          <p:nvSpPr>
            <p:cNvPr id="371" name="Google Shape;371;p13"/>
            <p:cNvSpPr/>
            <p:nvPr/>
          </p:nvSpPr>
          <p:spPr>
            <a:xfrm>
              <a:off x="461356" y="2639"/>
              <a:ext cx="5715677" cy="51614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3"/>
            <p:cNvSpPr txBox="1"/>
            <p:nvPr/>
          </p:nvSpPr>
          <p:spPr>
            <a:xfrm>
              <a:off x="476473" y="17756"/>
              <a:ext cx="5685443" cy="485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В современном мире важно быть медиаграмотным, что означает уметь:</a:t>
              </a:r>
              <a:endParaRPr b="1" i="0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1032924" y="518781"/>
              <a:ext cx="571567" cy="3871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4" name="Google Shape;374;p13"/>
            <p:cNvSpPr/>
            <p:nvPr/>
          </p:nvSpPr>
          <p:spPr>
            <a:xfrm>
              <a:off x="1604491" y="647817"/>
              <a:ext cx="5927039" cy="51614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3"/>
            <p:cNvSpPr txBox="1"/>
            <p:nvPr/>
          </p:nvSpPr>
          <p:spPr>
            <a:xfrm>
              <a:off x="1619608" y="662934"/>
              <a:ext cx="5896805" cy="485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установить автора конкретного медиасообщения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1032924" y="518781"/>
              <a:ext cx="571567" cy="10322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7" name="Google Shape;377;p13"/>
            <p:cNvSpPr/>
            <p:nvPr/>
          </p:nvSpPr>
          <p:spPr>
            <a:xfrm>
              <a:off x="1604491" y="1292994"/>
              <a:ext cx="5927039" cy="51614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3"/>
            <p:cNvSpPr txBox="1"/>
            <p:nvPr/>
          </p:nvSpPr>
          <p:spPr>
            <a:xfrm>
              <a:off x="1619608" y="1308111"/>
              <a:ext cx="5896805" cy="485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осознать, каких мыслей или действий ждал от нас соз- датель медиасообщения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1032924" y="518781"/>
              <a:ext cx="571567" cy="16774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0" name="Google Shape;380;p13"/>
            <p:cNvSpPr/>
            <p:nvPr/>
          </p:nvSpPr>
          <p:spPr>
            <a:xfrm>
              <a:off x="1604491" y="1938172"/>
              <a:ext cx="5927039" cy="51614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3"/>
            <p:cNvSpPr txBox="1"/>
            <p:nvPr/>
          </p:nvSpPr>
          <p:spPr>
            <a:xfrm>
              <a:off x="1619608" y="1953289"/>
              <a:ext cx="5896805" cy="485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распознать предвзятость, дезинформацию и ложь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1032924" y="518781"/>
              <a:ext cx="571567" cy="232264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3" name="Google Shape;383;p13"/>
            <p:cNvSpPr/>
            <p:nvPr/>
          </p:nvSpPr>
          <p:spPr>
            <a:xfrm>
              <a:off x="1604491" y="2583350"/>
              <a:ext cx="5927039" cy="51614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3"/>
            <p:cNvSpPr txBox="1"/>
            <p:nvPr/>
          </p:nvSpPr>
          <p:spPr>
            <a:xfrm>
              <a:off x="1619608" y="2598467"/>
              <a:ext cx="5896805" cy="485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заметить, что местами история умышленно недосказа- на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1032924" y="518781"/>
              <a:ext cx="571567" cy="29678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6" name="Google Shape;386;p13"/>
            <p:cNvSpPr/>
            <p:nvPr/>
          </p:nvSpPr>
          <p:spPr>
            <a:xfrm>
              <a:off x="1604491" y="3228528"/>
              <a:ext cx="5927039" cy="51614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3"/>
            <p:cNvSpPr txBox="1"/>
            <p:nvPr/>
          </p:nvSpPr>
          <p:spPr>
            <a:xfrm>
              <a:off x="1619608" y="3243645"/>
              <a:ext cx="5896805" cy="485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сделать осознанный выбор  и принять  решение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1032924" y="518781"/>
              <a:ext cx="571567" cy="361299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9" name="Google Shape;389;p13"/>
            <p:cNvSpPr/>
            <p:nvPr/>
          </p:nvSpPr>
          <p:spPr>
            <a:xfrm>
              <a:off x="1604491" y="3873706"/>
              <a:ext cx="5927039" cy="51614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3"/>
            <p:cNvSpPr txBox="1"/>
            <p:nvPr/>
          </p:nvSpPr>
          <p:spPr>
            <a:xfrm>
              <a:off x="1619608" y="3888823"/>
              <a:ext cx="5896805" cy="485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создать и распространить собственные медиасообще- ния с соблюдением этических и правовых норм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sp>
        <p:nvSpPr>
          <p:cNvPr id="391" name="Google Shape;391;p1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Массовая коммуникация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Виды социальной коммуникации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Массовая коммуникация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Виды социальной коммуникации</a:t>
            </a:r>
            <a:endParaRPr/>
          </a:p>
        </p:txBody>
      </p:sp>
      <p:grpSp>
        <p:nvGrpSpPr>
          <p:cNvPr id="177" name="Google Shape;177;p3"/>
          <p:cNvGrpSpPr/>
          <p:nvPr/>
        </p:nvGrpSpPr>
        <p:grpSpPr>
          <a:xfrm>
            <a:off x="188499" y="1369937"/>
            <a:ext cx="8046920" cy="5054228"/>
            <a:chOff x="8987" y="173185"/>
            <a:chExt cx="8046920" cy="5054228"/>
          </a:xfrm>
        </p:grpSpPr>
        <p:sp>
          <p:nvSpPr>
            <p:cNvPr id="178" name="Google Shape;178;p3"/>
            <p:cNvSpPr/>
            <p:nvPr/>
          </p:nvSpPr>
          <p:spPr>
            <a:xfrm>
              <a:off x="8987" y="2063246"/>
              <a:ext cx="1702618" cy="114856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 txBox="1"/>
            <p:nvPr/>
          </p:nvSpPr>
          <p:spPr>
            <a:xfrm>
              <a:off x="42627" y="2096886"/>
              <a:ext cx="1635338" cy="10812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Виды социальной коммуникации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 rot="-4566527">
              <a:off x="1072857" y="1813157"/>
              <a:ext cx="1681092" cy="168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 txBox="1"/>
            <p:nvPr/>
          </p:nvSpPr>
          <p:spPr>
            <a:xfrm rot="-4566527">
              <a:off x="1871376" y="1779537"/>
              <a:ext cx="84054" cy="84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115202" y="753354"/>
              <a:ext cx="2843634" cy="50449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2129978" y="768130"/>
              <a:ext cx="2814082" cy="4749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по субъектам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 rot="-3310531">
              <a:off x="4807262" y="707110"/>
              <a:ext cx="706742" cy="168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 txBox="1"/>
            <p:nvPr/>
          </p:nvSpPr>
          <p:spPr>
            <a:xfrm rot="-3310531">
              <a:off x="5142965" y="697848"/>
              <a:ext cx="35337" cy="35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362431" y="173185"/>
              <a:ext cx="2693476" cy="50449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 txBox="1"/>
            <p:nvPr/>
          </p:nvSpPr>
          <p:spPr>
            <a:xfrm>
              <a:off x="5377207" y="187961"/>
              <a:ext cx="2663924" cy="4749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межличностная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4958836" y="997194"/>
              <a:ext cx="403595" cy="168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5150544" y="995511"/>
              <a:ext cx="20179" cy="2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362431" y="753354"/>
              <a:ext cx="2693476" cy="50449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 txBox="1"/>
            <p:nvPr/>
          </p:nvSpPr>
          <p:spPr>
            <a:xfrm>
              <a:off x="5377207" y="768130"/>
              <a:ext cx="2663924" cy="4749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групповая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 rot="3310531">
              <a:off x="4807262" y="1287278"/>
              <a:ext cx="706742" cy="168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"/>
            <p:cNvSpPr txBox="1"/>
            <p:nvPr/>
          </p:nvSpPr>
          <p:spPr>
            <a:xfrm rot="3310531">
              <a:off x="5142965" y="1278017"/>
              <a:ext cx="35337" cy="35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5362431" y="1333523"/>
              <a:ext cx="2693476" cy="50449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"/>
            <p:cNvSpPr txBox="1"/>
            <p:nvPr/>
          </p:nvSpPr>
          <p:spPr>
            <a:xfrm>
              <a:off x="5377207" y="1348299"/>
              <a:ext cx="2663924" cy="4749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массовая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 rot="-530427">
              <a:off x="1709180" y="2597735"/>
              <a:ext cx="408447" cy="168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"/>
            <p:cNvSpPr txBox="1"/>
            <p:nvPr/>
          </p:nvSpPr>
          <p:spPr>
            <a:xfrm rot="-530427">
              <a:off x="1903193" y="2595931"/>
              <a:ext cx="20422" cy="20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2115202" y="2269191"/>
              <a:ext cx="2843634" cy="61112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"/>
            <p:cNvSpPr txBox="1"/>
            <p:nvPr/>
          </p:nvSpPr>
          <p:spPr>
            <a:xfrm>
              <a:off x="2133101" y="2287090"/>
              <a:ext cx="2807836" cy="5753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по способу установления контакта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 rot="-2493335">
              <a:off x="4890963" y="2387464"/>
              <a:ext cx="539341" cy="168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 txBox="1"/>
            <p:nvPr/>
          </p:nvSpPr>
          <p:spPr>
            <a:xfrm rot="-2493335">
              <a:off x="5147150" y="2382388"/>
              <a:ext cx="26967" cy="269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5362431" y="1913692"/>
              <a:ext cx="2693476" cy="60658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 txBox="1"/>
            <p:nvPr/>
          </p:nvSpPr>
          <p:spPr>
            <a:xfrm>
              <a:off x="5380197" y="1931458"/>
              <a:ext cx="2657944" cy="5710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непосредственная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 rot="2412332">
              <a:off x="4896408" y="2736915"/>
              <a:ext cx="528450" cy="168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 txBox="1"/>
            <p:nvPr/>
          </p:nvSpPr>
          <p:spPr>
            <a:xfrm rot="2412332">
              <a:off x="5147422" y="2732111"/>
              <a:ext cx="26422" cy="26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5362431" y="2595955"/>
              <a:ext cx="2693476" cy="63986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"/>
            <p:cNvSpPr txBox="1"/>
            <p:nvPr/>
          </p:nvSpPr>
          <p:spPr>
            <a:xfrm>
              <a:off x="5381172" y="2614696"/>
              <a:ext cx="2655994" cy="6023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опосредованная (с помощью средств связи)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 rot="4566527">
              <a:off x="1072857" y="3445084"/>
              <a:ext cx="1681092" cy="168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"/>
            <p:cNvSpPr txBox="1"/>
            <p:nvPr/>
          </p:nvSpPr>
          <p:spPr>
            <a:xfrm rot="4566527">
              <a:off x="1871376" y="3411464"/>
              <a:ext cx="84054" cy="84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115202" y="4017207"/>
              <a:ext cx="2843634" cy="50449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 txBox="1"/>
            <p:nvPr/>
          </p:nvSpPr>
          <p:spPr>
            <a:xfrm>
              <a:off x="2129978" y="4031983"/>
              <a:ext cx="2814082" cy="4749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по способу трансляции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 rot="-3058309">
              <a:off x="4840168" y="4012098"/>
              <a:ext cx="640930" cy="168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 txBox="1"/>
            <p:nvPr/>
          </p:nvSpPr>
          <p:spPr>
            <a:xfrm rot="-3058309">
              <a:off x="5144610" y="4004482"/>
              <a:ext cx="32046" cy="320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5362431" y="3311495"/>
              <a:ext cx="2693476" cy="92012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"/>
            <p:cNvSpPr txBox="1"/>
            <p:nvPr/>
          </p:nvSpPr>
          <p:spPr>
            <a:xfrm>
              <a:off x="5389380" y="3338444"/>
              <a:ext cx="2639578" cy="8662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вербальная (использует речь, язык): устная и письменная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 rot="3058309">
              <a:off x="4840168" y="4509996"/>
              <a:ext cx="640930" cy="1681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 txBox="1"/>
            <p:nvPr/>
          </p:nvSpPr>
          <p:spPr>
            <a:xfrm rot="3058309">
              <a:off x="5144610" y="4502380"/>
              <a:ext cx="32046" cy="320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5362431" y="4307291"/>
              <a:ext cx="2693476" cy="92012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"/>
            <p:cNvSpPr txBox="1"/>
            <p:nvPr/>
          </p:nvSpPr>
          <p:spPr>
            <a:xfrm>
              <a:off x="5389380" y="4334240"/>
              <a:ext cx="2639578" cy="8662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невербальная (позы, жесты, мимика, интона- ция)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Массовая коммуникация</a:t>
            </a: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179512" y="4365104"/>
            <a:ext cx="8038872" cy="2276872"/>
          </a:xfrm>
          <a:prstGeom prst="rect">
            <a:avLst/>
          </a:prstGeom>
          <a:solidFill>
            <a:srgbClr val="4674A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Учёные считают, что становление современного информационного общес- тва (общество, в котором главную роль играют наука, знание и информа- ция) стало результатом нескольких коммуникационных революций, кото- рые изменили не только способы обработки и передачи информации, но и систему ценностей, уклад жизни людей, способ производства. Революции в истории социальной коммуникации были связаны с появлением письмен- ности, книгопечатания, электронных устройств. 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http://children.claw.ru/5_history/content/006/06.jpg" id="226" name="Google Shape;2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988840"/>
            <a:ext cx="2207141" cy="144016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s://upload.wikimedia.org/wikipedia/commons/thumb/5/51/%D0%A3%D0%B7%D0%BA%D0%BE%D1%88%D1%80%D0%B8%D1%84%D1%82%D0%BD%D0%BE%D0%B5_%C2%AB%D0%A7%D0%B5%D1%82%D0%B2%D0%B5%D1%80%D0%BE%D0%B5%D0%B2%D0%B0%D0%BD%D0%B3%D0%B5%D0%BB%D0%B8%D0%B5%C2%BB_1550_%D0%B3%D0%BE%D0%B4%D1%8B.jpg/400px-%D0%A3%D0%B7%D0%BA%D0%BE%D1%88%D1%80%D0%B8%D1%84%D1%82%D0%BD%D0%BE%D0%B5_%C2%AB%D0%A7%D0%B5%D1%82%D0%B2%D0%B5%D1%80%D0%BE%D0%B5%D0%B2%D0%B0%D0%BD%D0%B3%D0%B5%D0%BB%D0%B8%D0%B5%C2%BB_1550_%D0%B3%D0%BE%D0%B4%D1%8B.jpg" id="227" name="Google Shape;22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7864" y="1988840"/>
            <a:ext cx="1822784" cy="14400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://city.com.ua/newspic/catalogs-reviews/tablets-02-2.jpg" id="228" name="Google Shape;228;p4"/>
          <p:cNvPicPr preferRelativeResize="0"/>
          <p:nvPr/>
        </p:nvPicPr>
        <p:blipFill rotWithShape="1">
          <a:blip r:embed="rId5">
            <a:alphaModFix/>
          </a:blip>
          <a:srcRect b="7500" l="6262" r="4136" t="4999"/>
          <a:stretch/>
        </p:blipFill>
        <p:spPr>
          <a:xfrm>
            <a:off x="6084168" y="1988840"/>
            <a:ext cx="2221714" cy="14400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9" name="Google Shape;229;p4"/>
          <p:cNvSpPr/>
          <p:nvPr/>
        </p:nvSpPr>
        <p:spPr>
          <a:xfrm>
            <a:off x="2555776" y="2564904"/>
            <a:ext cx="720080" cy="484632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>
            <a:off x="5292080" y="2492896"/>
            <a:ext cx="720080" cy="484632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Массовая коммуникация</a:t>
            </a:r>
            <a:endParaRPr/>
          </a:p>
        </p:txBody>
      </p:sp>
      <p:pic>
        <p:nvPicPr>
          <p:cNvPr descr="http://profil.adu.by/pluginfile.php/3705/mod_book/chapter/9821/%D0%98%D0%BD%D1%84%D0%BE%D1%80%D0%BC%D0%B0%D1%86%D0%B8%D0%BE%D0%BD%D0%BD%D1%8B%D0%B5%20%D1%80%D0%B5%D0%B2%D0%BE%D0%BB%D1%8E%D1%86%D0%B8%D0%B8.jpg" id="236" name="Google Shape;2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575" y="1340768"/>
            <a:ext cx="6870649" cy="5281812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Массовая коммуникация</a:t>
            </a:r>
            <a:endParaRPr/>
          </a:p>
        </p:txBody>
      </p:sp>
      <p:sp>
        <p:nvSpPr>
          <p:cNvPr id="242" name="Google Shape;242;p6"/>
          <p:cNvSpPr/>
          <p:nvPr/>
        </p:nvSpPr>
        <p:spPr>
          <a:xfrm>
            <a:off x="251520" y="1196752"/>
            <a:ext cx="8038872" cy="908720"/>
          </a:xfrm>
          <a:prstGeom prst="rect">
            <a:avLst/>
          </a:prstGeom>
          <a:solidFill>
            <a:srgbClr val="4674A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Основываясь на типах и формах коммуникации канадский учёный  Мар- шалл Маклюэн разработал периодизацию  истории человеческого общес- тва.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aphicFrame>
        <p:nvGraphicFramePr>
          <p:cNvPr id="243" name="Google Shape;243;p6"/>
          <p:cNvGraphicFramePr/>
          <p:nvPr/>
        </p:nvGraphicFramePr>
        <p:xfrm>
          <a:off x="251520" y="2276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{6ECBE27E-80B6-4D65-9524-ABD810592597}</a:tableStyleId>
              </a:tblPr>
              <a:tblGrid>
                <a:gridCol w="1728200"/>
                <a:gridCol w="3168350"/>
              </a:tblGrid>
              <a:tr h="1248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I эпоха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(человек слушающий)</a:t>
                      </a:r>
                      <a:endParaRPr sz="1800" u="none" cap="none" strike="noStrik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Племенной индивид с пре- обладанием устной речи в качестве средства коммуни- кации</a:t>
                      </a:r>
                      <a:endParaRPr b="0"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/>
                </a:tc>
              </a:tr>
              <a:tr h="1536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II эпоха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(человек смотрящий)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Изобретение алфавита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и книгопечатания. Индуст- риальный индивид с преоб- ладанием печатного слова над устной речью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/>
                </a:tc>
              </a:tr>
              <a:tr h="1536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III эпоха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(человек слушающий и смотрящий)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Современная эпоха. Инди- вид, который существует в условиях электронной (ау- диовизуальной) коммуни- кации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244" name="Google Shape;244;p6"/>
          <p:cNvPicPr preferRelativeResize="0"/>
          <p:nvPr/>
        </p:nvPicPr>
        <p:blipFill rotWithShape="1">
          <a:blip r:embed="rId3">
            <a:alphaModFix/>
          </a:blip>
          <a:srcRect b="0" l="11594" r="0" t="0"/>
          <a:stretch/>
        </p:blipFill>
        <p:spPr>
          <a:xfrm>
            <a:off x="5364088" y="2348880"/>
            <a:ext cx="2797904" cy="3816424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45" name="Google Shape;245;p6"/>
          <p:cNvSpPr txBox="1"/>
          <p:nvPr/>
        </p:nvSpPr>
        <p:spPr>
          <a:xfrm>
            <a:off x="5364088" y="6231065"/>
            <a:ext cx="2797903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Маршалл Маклюэн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Массовая коммуникация</a:t>
            </a:r>
            <a:endParaRPr sz="3500"/>
          </a:p>
        </p:txBody>
      </p:sp>
      <p:sp>
        <p:nvSpPr>
          <p:cNvPr id="251" name="Google Shape;251;p7"/>
          <p:cNvSpPr/>
          <p:nvPr/>
        </p:nvSpPr>
        <p:spPr>
          <a:xfrm>
            <a:off x="179512" y="5877272"/>
            <a:ext cx="8038872" cy="792088"/>
          </a:xfrm>
          <a:prstGeom prst="rect">
            <a:avLst/>
          </a:prstGeom>
          <a:solidFill>
            <a:srgbClr val="4674A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Массовая коммуникация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процесс распространения информации с по- мощью технических средств на большие и рассредоточенные аудитории</a:t>
            </a:r>
            <a:endParaRPr/>
          </a:p>
        </p:txBody>
      </p:sp>
      <p:grpSp>
        <p:nvGrpSpPr>
          <p:cNvPr id="252" name="Google Shape;252;p7"/>
          <p:cNvGrpSpPr/>
          <p:nvPr/>
        </p:nvGrpSpPr>
        <p:grpSpPr>
          <a:xfrm>
            <a:off x="185819" y="1637625"/>
            <a:ext cx="7980273" cy="3582748"/>
            <a:chOff x="6307" y="440873"/>
            <a:chExt cx="7980273" cy="3582748"/>
          </a:xfrm>
        </p:grpSpPr>
        <p:sp>
          <p:nvSpPr>
            <p:cNvPr id="253" name="Google Shape;253;p7"/>
            <p:cNvSpPr/>
            <p:nvPr/>
          </p:nvSpPr>
          <p:spPr>
            <a:xfrm>
              <a:off x="6307" y="440873"/>
              <a:ext cx="5616413" cy="5971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7"/>
            <p:cNvSpPr txBox="1"/>
            <p:nvPr/>
          </p:nvSpPr>
          <p:spPr>
            <a:xfrm>
              <a:off x="23796" y="458362"/>
              <a:ext cx="5581435" cy="5621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Массовая коммуникация характеризуется:</a:t>
              </a:r>
              <a:endParaRPr b="1" i="0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567948" y="1037998"/>
              <a:ext cx="561641" cy="4478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6" name="Google Shape;256;p7"/>
            <p:cNvSpPr/>
            <p:nvPr/>
          </p:nvSpPr>
          <p:spPr>
            <a:xfrm>
              <a:off x="1129589" y="1187279"/>
              <a:ext cx="6856991" cy="59712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7"/>
            <p:cNvSpPr txBox="1"/>
            <p:nvPr/>
          </p:nvSpPr>
          <p:spPr>
            <a:xfrm>
              <a:off x="1147078" y="1204768"/>
              <a:ext cx="6822013" cy="5621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наличием технических способов, которые обеспечивают регу- лярность, массовость, публичность сообщений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567948" y="1037998"/>
              <a:ext cx="561641" cy="119424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9" name="Google Shape;259;p7"/>
            <p:cNvSpPr/>
            <p:nvPr/>
          </p:nvSpPr>
          <p:spPr>
            <a:xfrm>
              <a:off x="1129589" y="1933685"/>
              <a:ext cx="6856991" cy="59712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7"/>
            <p:cNvSpPr txBox="1"/>
            <p:nvPr/>
          </p:nvSpPr>
          <p:spPr>
            <a:xfrm>
              <a:off x="1147078" y="1951174"/>
              <a:ext cx="6822013" cy="5621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социальной значимостью информации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567948" y="1037998"/>
              <a:ext cx="561641" cy="19406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2" name="Google Shape;262;p7"/>
            <p:cNvSpPr/>
            <p:nvPr/>
          </p:nvSpPr>
          <p:spPr>
            <a:xfrm>
              <a:off x="1129589" y="2680091"/>
              <a:ext cx="6856991" cy="59712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7"/>
            <p:cNvSpPr txBox="1"/>
            <p:nvPr/>
          </p:nvSpPr>
          <p:spPr>
            <a:xfrm>
              <a:off x="1147078" y="2697580"/>
              <a:ext cx="6822013" cy="5621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массовостью аудитории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567948" y="1037998"/>
              <a:ext cx="561641" cy="26870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5" name="Google Shape;265;p7"/>
            <p:cNvSpPr/>
            <p:nvPr/>
          </p:nvSpPr>
          <p:spPr>
            <a:xfrm>
              <a:off x="1129589" y="3426497"/>
              <a:ext cx="6856991" cy="59712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7"/>
            <p:cNvSpPr txBox="1"/>
            <p:nvPr/>
          </p:nvSpPr>
          <p:spPr>
            <a:xfrm>
              <a:off x="1147078" y="3443986"/>
              <a:ext cx="6822013" cy="5621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многоканальностью с возможностью выбора способа коммуни- кации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"/>
          <p:cNvSpPr/>
          <p:nvPr/>
        </p:nvSpPr>
        <p:spPr>
          <a:xfrm>
            <a:off x="179512" y="5229200"/>
            <a:ext cx="4824536" cy="1440160"/>
          </a:xfrm>
          <a:prstGeom prst="rect">
            <a:avLst/>
          </a:prstGeom>
          <a:solidFill>
            <a:srgbClr val="4674A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Средства массовой коммуникации иначе на- зывают </a:t>
            </a: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медиа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(от лат.  media – средства, посредники). К ним относятся пресса, ра- дио, телевидение, кино, фото, видео, интер- нет, компьютерные игры и др.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72" name="Google Shape;272;p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Массовая коммуникация</a:t>
            </a:r>
            <a:endParaRPr/>
          </a:p>
        </p:txBody>
      </p:sp>
      <p:pic>
        <p:nvPicPr>
          <p:cNvPr descr="Niklas Luhmann starsforevercomd8470300542327jbhjpg" id="273" name="Google Shape;273;p8"/>
          <p:cNvPicPr preferRelativeResize="0"/>
          <p:nvPr/>
        </p:nvPicPr>
        <p:blipFill rotWithShape="1">
          <a:blip r:embed="rId3">
            <a:alphaModFix/>
          </a:blip>
          <a:srcRect b="0" l="1" r="2505" t="0"/>
          <a:stretch/>
        </p:blipFill>
        <p:spPr>
          <a:xfrm>
            <a:off x="5120569" y="1268153"/>
            <a:ext cx="3104447" cy="4861299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4" name="Google Shape;274;p8"/>
          <p:cNvSpPr/>
          <p:nvPr/>
        </p:nvSpPr>
        <p:spPr>
          <a:xfrm>
            <a:off x="179512" y="1268153"/>
            <a:ext cx="4824536" cy="2520887"/>
          </a:xfrm>
          <a:prstGeom prst="rect">
            <a:avLst/>
          </a:prstGeom>
          <a:solidFill>
            <a:srgbClr val="4674A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«То, что мы знаем о нашем обществе и даже о мире, в котором живём, мы знаем благода- ря массмедиа. … Прежде всего, подразуме- ваются книги, журналы, газеты, изготавли- ваемые на печатном станке; а также резуль- таты разного рода фото- или электронного копирования в том случае, если массовые продукты производятся для ещё не опреде- лённых адресатов». (Н.Луман)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75" name="Google Shape;275;p8"/>
          <p:cNvSpPr txBox="1"/>
          <p:nvPr/>
        </p:nvSpPr>
        <p:spPr>
          <a:xfrm>
            <a:off x="5120569" y="6129452"/>
            <a:ext cx="31044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Никлас Луман,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немецкий социолог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Массовая коммуникация</a:t>
            </a:r>
            <a:endParaRPr/>
          </a:p>
        </p:txBody>
      </p:sp>
      <p:grpSp>
        <p:nvGrpSpPr>
          <p:cNvPr id="281" name="Google Shape;281;p9"/>
          <p:cNvGrpSpPr/>
          <p:nvPr/>
        </p:nvGrpSpPr>
        <p:grpSpPr>
          <a:xfrm>
            <a:off x="250416" y="1628799"/>
            <a:ext cx="8034304" cy="4680521"/>
            <a:chOff x="2283" y="360039"/>
            <a:chExt cx="8034304" cy="4680521"/>
          </a:xfrm>
        </p:grpSpPr>
        <p:sp>
          <p:nvSpPr>
            <p:cNvPr id="282" name="Google Shape;282;p9"/>
            <p:cNvSpPr/>
            <p:nvPr/>
          </p:nvSpPr>
          <p:spPr>
            <a:xfrm>
              <a:off x="6107739" y="2416620"/>
              <a:ext cx="91440" cy="50179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3" name="Google Shape;283;p9"/>
            <p:cNvSpPr/>
            <p:nvPr/>
          </p:nvSpPr>
          <p:spPr>
            <a:xfrm>
              <a:off x="4019435" y="1254088"/>
              <a:ext cx="2134024" cy="5017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4" name="Google Shape;284;p9"/>
            <p:cNvSpPr/>
            <p:nvPr/>
          </p:nvSpPr>
          <p:spPr>
            <a:xfrm>
              <a:off x="1839691" y="2416620"/>
              <a:ext cx="91440" cy="50179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5" name="Google Shape;285;p9"/>
            <p:cNvSpPr/>
            <p:nvPr/>
          </p:nvSpPr>
          <p:spPr>
            <a:xfrm>
              <a:off x="1885411" y="1254088"/>
              <a:ext cx="2134024" cy="50179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6" name="Google Shape;286;p9"/>
            <p:cNvSpPr/>
            <p:nvPr/>
          </p:nvSpPr>
          <p:spPr>
            <a:xfrm>
              <a:off x="2075076" y="360039"/>
              <a:ext cx="3888717" cy="89404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9"/>
            <p:cNvSpPr txBox="1"/>
            <p:nvPr/>
          </p:nvSpPr>
          <p:spPr>
            <a:xfrm>
              <a:off x="2075076" y="360039"/>
              <a:ext cx="3888717" cy="8940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Особенности массовой коммуникации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2283" y="1755880"/>
              <a:ext cx="3766256" cy="66074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9"/>
            <p:cNvSpPr txBox="1"/>
            <p:nvPr/>
          </p:nvSpPr>
          <p:spPr>
            <a:xfrm>
              <a:off x="2283" y="1755880"/>
              <a:ext cx="3766256" cy="6607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особенности коммуникатора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2283" y="2918412"/>
              <a:ext cx="3766256" cy="212214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9"/>
            <p:cNvSpPr txBox="1"/>
            <p:nvPr/>
          </p:nvSpPr>
          <p:spPr>
            <a:xfrm>
              <a:off x="2283" y="2918412"/>
              <a:ext cx="3766256" cy="21221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коммуникатор приобретает  «кол- лективный» характер, поскольку в его роли выступает не отдельный индивид, а определённая  социаль- ная группа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4270331" y="1755880"/>
              <a:ext cx="3766256" cy="66074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9"/>
            <p:cNvSpPr txBox="1"/>
            <p:nvPr/>
          </p:nvSpPr>
          <p:spPr>
            <a:xfrm>
              <a:off x="4270331" y="1755880"/>
              <a:ext cx="3766256" cy="6607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особенности аудитории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4270331" y="2918412"/>
              <a:ext cx="3766256" cy="212214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9"/>
            <p:cNvSpPr txBox="1"/>
            <p:nvPr/>
          </p:nvSpPr>
          <p:spPr>
            <a:xfrm>
              <a:off x="4270331" y="2918412"/>
              <a:ext cx="3766256" cy="21221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роль целевой аудитории достаточ- но пассивна; получатель информа- ции рассматривается её создателя- ми как объект воздействия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15.10.2020</vt:lpwstr>
  </property>
</Properties>
</file>