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9" roundtripDataSignature="AMtx7mir2mvBl/Mn+o8s6mBOt7pZ4Dn8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F0CAA11-0E17-446C-BEAC-AF8E9F11D3DF}">
  <a:tblStyle styleId="{CF0CAA11-0E17-446C-BEAC-AF8E9F11D3DF}" styleName="Table_0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AE9"/>
          </a:solidFill>
        </a:fill>
      </a:tcStyle>
    </a:wholeTbl>
    <a:band1H>
      <a:tcTxStyle/>
      <a:tcStyle>
        <a:fill>
          <a:solidFill>
            <a:srgbClr val="CED2D1"/>
          </a:solidFill>
        </a:fill>
      </a:tcStyle>
    </a:band1H>
    <a:band2H>
      <a:tcTxStyle/>
    </a:band2H>
    <a:band1V>
      <a:tcTxStyle/>
      <a:tcStyle>
        <a:fill>
          <a:solidFill>
            <a:srgbClr val="CED2D1"/>
          </a:solidFill>
        </a:fill>
      </a:tcStyle>
    </a:band1V>
    <a:band2V>
      <a:tcTxStyle/>
    </a:band2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fill>
          <a:solidFill>
            <a:schemeClr val="dk1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fill>
          <a:solidFill>
            <a:schemeClr val="dk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dk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dk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customschemas.google.com/relationships/presentationmetadata" Target="meta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4"/>
          <p:cNvSpPr/>
          <p:nvPr/>
        </p:nvSpPr>
        <p:spPr>
          <a:xfrm>
            <a:off x="0" y="0"/>
            <a:ext cx="12192000" cy="335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4"/>
          <p:cNvSpPr txBox="1"/>
          <p:nvPr>
            <p:ph type="ctrTitle"/>
          </p:nvPr>
        </p:nvSpPr>
        <p:spPr>
          <a:xfrm>
            <a:off x="4286237" y="3352800"/>
            <a:ext cx="7715304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4"/>
          <p:cNvSpPr txBox="1"/>
          <p:nvPr/>
        </p:nvSpPr>
        <p:spPr>
          <a:xfrm>
            <a:off x="0" y="142852"/>
            <a:ext cx="5486400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rPr>
              <a:t>Лицей Ивацевичского района</a:t>
            </a:r>
            <a:endParaRPr b="1" sz="1800" cap="none">
              <a:solidFill>
                <a:schemeClr val="accent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4" name="Google Shape;14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286124"/>
            <a:ext cx="12192000" cy="7858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71943"/>
            <a:ext cx="1775520" cy="280016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4"/>
          <p:cNvSpPr txBox="1"/>
          <p:nvPr/>
        </p:nvSpPr>
        <p:spPr>
          <a:xfrm>
            <a:off x="0" y="2784973"/>
            <a:ext cx="5486400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200" cap="none">
                <a:solidFill>
                  <a:schemeClr val="accent3"/>
                </a:solidFill>
                <a:latin typeface="Cambria"/>
                <a:ea typeface="Cambria"/>
                <a:cs typeface="Cambria"/>
                <a:sym typeface="Cambria"/>
              </a:rPr>
              <a:t>История Беларуси. 11 класс</a:t>
            </a:r>
            <a:endParaRPr b="1" sz="2200" cap="none">
              <a:solidFill>
                <a:schemeClr val="accent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3"/>
          <p:cNvSpPr txBox="1"/>
          <p:nvPr>
            <p:ph idx="1" type="body"/>
          </p:nvPr>
        </p:nvSpPr>
        <p:spPr>
          <a:xfrm rot="5400000">
            <a:off x="3558346" y="-1581961"/>
            <a:ext cx="5443538" cy="104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1" name="Google Shape;61;p33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33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4"/>
          <p:cNvSpPr txBox="1"/>
          <p:nvPr>
            <p:ph type="title"/>
          </p:nvPr>
        </p:nvSpPr>
        <p:spPr>
          <a:xfrm rot="5400000">
            <a:off x="7188994" y="1948658"/>
            <a:ext cx="6170613" cy="261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34"/>
          <p:cNvSpPr txBox="1"/>
          <p:nvPr>
            <p:ph idx="1" type="body"/>
          </p:nvPr>
        </p:nvSpPr>
        <p:spPr>
          <a:xfrm rot="5400000">
            <a:off x="1854993" y="-565942"/>
            <a:ext cx="6170613" cy="76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6" name="Google Shape;66;p34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34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таблица" type="tbl">
  <p:cSld name="TABLE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5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5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35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>
  <p:cSld name="Заголовок и объект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5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5"/>
          <p:cNvSpPr txBox="1"/>
          <p:nvPr>
            <p:ph idx="1" type="body"/>
          </p:nvPr>
        </p:nvSpPr>
        <p:spPr>
          <a:xfrm>
            <a:off x="1047715" y="785794"/>
            <a:ext cx="104648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SzPts val="1800"/>
              <a:buChar char="❖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6"/>
          <p:cNvSpPr txBox="1"/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6"/>
          <p:cNvSpPr txBox="1"/>
          <p:nvPr>
            <p:ph idx="1" type="body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000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3" name="Google Shape;23;p26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26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7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7"/>
          <p:cNvSpPr txBox="1"/>
          <p:nvPr>
            <p:ph idx="1" type="body"/>
          </p:nvPr>
        </p:nvSpPr>
        <p:spPr>
          <a:xfrm>
            <a:off x="1117600" y="898525"/>
            <a:ext cx="51308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❖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8" name="Google Shape;28;p27"/>
          <p:cNvSpPr txBox="1"/>
          <p:nvPr>
            <p:ph idx="2" type="body"/>
          </p:nvPr>
        </p:nvSpPr>
        <p:spPr>
          <a:xfrm>
            <a:off x="6451600" y="898525"/>
            <a:ext cx="51308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SzPts val="2800"/>
              <a:buChar char="❖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SzPts val="2400"/>
              <a:buChar char="▪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9" name="Google Shape;29;p27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27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8"/>
          <p:cNvSpPr txBox="1"/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8"/>
          <p:cNvSpPr txBox="1"/>
          <p:nvPr>
            <p:ph idx="1" type="body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4" name="Google Shape;34;p28"/>
          <p:cNvSpPr txBox="1"/>
          <p:nvPr>
            <p:ph idx="2" type="body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❖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5" name="Google Shape;35;p28"/>
          <p:cNvSpPr txBox="1"/>
          <p:nvPr>
            <p:ph idx="3" type="body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6" name="Google Shape;36;p28"/>
          <p:cNvSpPr txBox="1"/>
          <p:nvPr>
            <p:ph idx="4" type="body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SzPts val="2400"/>
              <a:buChar char="❖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SzPts val="2000"/>
              <a:buChar char="▪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7" name="Google Shape;37;p28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28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9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9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Google Shape;42;p29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0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30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1"/>
          <p:cNvSpPr txBox="1"/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1"/>
          <p:cNvSpPr txBox="1"/>
          <p:nvPr>
            <p:ph idx="1" type="body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SzPts val="3200"/>
              <a:buChar char="❖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SzPts val="2800"/>
              <a:buChar char="▪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9" name="Google Shape;49;p31"/>
          <p:cNvSpPr txBox="1"/>
          <p:nvPr>
            <p:ph idx="2" type="body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0" name="Google Shape;50;p31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31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2"/>
          <p:cNvSpPr txBox="1"/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2"/>
          <p:cNvSpPr/>
          <p:nvPr>
            <p:ph idx="2" type="pic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32"/>
          <p:cNvSpPr txBox="1"/>
          <p:nvPr>
            <p:ph idx="1" type="body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6" name="Google Shape;56;p32"/>
          <p:cNvSpPr txBox="1"/>
          <p:nvPr>
            <p:ph idx="11" type="ftr"/>
          </p:nvPr>
        </p:nvSpPr>
        <p:spPr>
          <a:xfrm>
            <a:off x="8331200" y="6443664"/>
            <a:ext cx="33528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32"/>
          <p:cNvSpPr txBox="1"/>
          <p:nvPr>
            <p:ph idx="12" type="sldNum"/>
          </p:nvPr>
        </p:nvSpPr>
        <p:spPr>
          <a:xfrm>
            <a:off x="5892800" y="6443664"/>
            <a:ext cx="2032000" cy="3206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2C5B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3"/>
          <p:cNvSpPr txBox="1"/>
          <p:nvPr>
            <p:ph idx="1" type="body"/>
          </p:nvPr>
        </p:nvSpPr>
        <p:spPr>
          <a:xfrm>
            <a:off x="1047715" y="928670"/>
            <a:ext cx="10464800" cy="544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hlink"/>
              </a:buClr>
              <a:buSzPts val="2800"/>
              <a:buFont typeface="Noto Sans Symbols"/>
              <a:buChar char="❖"/>
              <a:defRPr b="1" i="0" sz="2800" u="none" cap="none" strike="noStrik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▪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3"/>
          <p:cNvSpPr txBox="1"/>
          <p:nvPr>
            <p:ph type="title"/>
          </p:nvPr>
        </p:nvSpPr>
        <p:spPr>
          <a:xfrm>
            <a:off x="1155700" y="171451"/>
            <a:ext cx="9855200" cy="563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3200" u="none" cap="none" strike="noStrik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/>
        </p:txBody>
      </p:sp>
      <p:pic>
        <p:nvPicPr>
          <p:cNvPr id="8" name="Google Shape;8;p2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 rot="5400000">
            <a:off x="-2500339" y="3214696"/>
            <a:ext cx="6143644" cy="114296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9;p23"/>
          <p:cNvSpPr/>
          <p:nvPr/>
        </p:nvSpPr>
        <p:spPr>
          <a:xfrm>
            <a:off x="0" y="0"/>
            <a:ext cx="12192000" cy="762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2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 txBox="1"/>
          <p:nvPr>
            <p:ph idx="4294967295" type="subTitle"/>
          </p:nvPr>
        </p:nvSpPr>
        <p:spPr>
          <a:xfrm>
            <a:off x="119336" y="4221088"/>
            <a:ext cx="11953328" cy="136815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4400"/>
              <a:buFont typeface="Noto Sans Symbols"/>
              <a:buNone/>
            </a:pPr>
            <a:r>
              <a:rPr b="1" i="0" lang="ru-RU" sz="4400" u="none" cap="none" strike="noStrike">
                <a:solidFill>
                  <a:srgbClr val="26332F"/>
                </a:solidFill>
                <a:latin typeface="Cambria"/>
                <a:ea typeface="Cambria"/>
                <a:cs typeface="Cambria"/>
                <a:sym typeface="Cambria"/>
              </a:rPr>
              <a:t>Социально-экономическое развитие Республики Беларусь</a:t>
            </a:r>
            <a:endParaRPr b="1" i="0" sz="4400" u="none" cap="none" strike="noStrike">
              <a:solidFill>
                <a:srgbClr val="26332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7" name="Google Shape;77;p1"/>
          <p:cNvSpPr txBox="1"/>
          <p:nvPr/>
        </p:nvSpPr>
        <p:spPr>
          <a:xfrm>
            <a:off x="11263306" y="6270154"/>
            <a:ext cx="928694" cy="609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26332F"/>
                </a:solidFill>
                <a:latin typeface="Cambria"/>
                <a:ea typeface="Cambria"/>
                <a:cs typeface="Cambria"/>
                <a:sym typeface="Cambria"/>
              </a:rPr>
              <a:t>2022</a:t>
            </a:r>
            <a:endParaRPr b="1" sz="1800">
              <a:solidFill>
                <a:srgbClr val="26332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descr="ÐÐ° Ð¿Ð»Ð¾ÑÐ°Ð´Ð¸ Ñ Ð²Ð¾ÐºÐ·Ð°Ð»Ð°. ÐÑÐ¾ Ð¸ Ð¿Ð¾ÑÐµÐ¼Ñ 115 Ð»ÐµÑ Ð½Ð°Ð·Ð°Ð´ ÑÐ°ÑÑÑÑÐµÐ»ÑÐ» Ð¼Ð¸ÑÐ¸Ð½Ð³ Ð² ÑÐµÐ½ÑÑÐµ  ÐÐ¸Ð½ÑÐºÐ°" id="78" name="Google Shape;78;p1"/>
          <p:cNvSpPr/>
          <p:nvPr/>
        </p:nvSpPr>
        <p:spPr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"/>
          <p:cNvSpPr txBox="1"/>
          <p:nvPr/>
        </p:nvSpPr>
        <p:spPr>
          <a:xfrm>
            <a:off x="47328" y="3330990"/>
            <a:ext cx="880346" cy="70788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53</a:t>
            </a:r>
            <a:endParaRPr b="1" sz="4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0" name="Google Shape;80;p1"/>
          <p:cNvPicPr preferRelativeResize="0"/>
          <p:nvPr/>
        </p:nvPicPr>
        <p:blipFill rotWithShape="1">
          <a:blip r:embed="rId3">
            <a:alphaModFix/>
          </a:blip>
          <a:srcRect b="0" l="14721" r="3085" t="0"/>
          <a:stretch/>
        </p:blipFill>
        <p:spPr>
          <a:xfrm>
            <a:off x="6168007" y="-19297"/>
            <a:ext cx="6023993" cy="4108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Разработка белорусской модели социально-экономического развития, цели и средства её реализации</a:t>
            </a:r>
            <a:endParaRPr/>
          </a:p>
        </p:txBody>
      </p:sp>
      <p:sp>
        <p:nvSpPr>
          <p:cNvPr id="205" name="Google Shape;205;p10"/>
          <p:cNvSpPr txBox="1"/>
          <p:nvPr/>
        </p:nvSpPr>
        <p:spPr>
          <a:xfrm>
            <a:off x="1199456" y="908720"/>
            <a:ext cx="7056900" cy="2862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Уже во второй половине 1990-х гг. удалось остановить спад производства. В 2000 г. был превышен уровень докризисного 1990 г. по важнейшим экономическим показателям. Валовой внутренний продукт на душу  населения на основе паритета (ра- венства) покупательной способности вырос с $15,4 тыс. в 2010 г. до $20,2 тыс. в 2020 г. По индексу  человеческого развития Бела- русь переместилась с 68-го места в 2000 г. на 50-е место в 2019 г. (из 189 стран мирового сообщества) и вошла в группу стран с вы- соким уровнем человеческого развития. Это один из лучших по- казателей для стран СНГ.</a:t>
            </a:r>
            <a:endParaRPr/>
          </a:p>
        </p:txBody>
      </p:sp>
      <p:pic>
        <p:nvPicPr>
          <p:cNvPr descr="ÐÐÐ Ð² ÐÐµÐ»Ð°ÑÑÑÐ¸ | ÐÐ¾Ð²Ð¾ÑÑÐ¸ ÐÐµÐ»Ð°ÑÑÑÐ¸|ÐÐµÐ»Ð¢Ð" id="206" name="Google Shape;206;p10"/>
          <p:cNvPicPr preferRelativeResize="0"/>
          <p:nvPr/>
        </p:nvPicPr>
        <p:blipFill rotWithShape="1">
          <a:blip r:embed="rId3">
            <a:alphaModFix/>
          </a:blip>
          <a:srcRect b="4165" l="0" r="0" t="0"/>
          <a:stretch/>
        </p:blipFill>
        <p:spPr>
          <a:xfrm>
            <a:off x="8367864" y="908720"/>
            <a:ext cx="3704800" cy="581539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07" name="Google Shape;207;p10"/>
          <p:cNvSpPr txBox="1"/>
          <p:nvPr/>
        </p:nvSpPr>
        <p:spPr>
          <a:xfrm>
            <a:off x="5584757" y="6152188"/>
            <a:ext cx="2783107" cy="55881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ВВП в Беларуси. Инфографика БЕЛТА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93377" y="404664"/>
            <a:ext cx="4679287" cy="594681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13" name="Google Shape;213;p11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Разработка белорусской модели социально-экономического развития, цели и средства её реализации</a:t>
            </a:r>
            <a:endParaRPr/>
          </a:p>
        </p:txBody>
      </p:sp>
      <p:sp>
        <p:nvSpPr>
          <p:cNvPr id="214" name="Google Shape;214;p11"/>
          <p:cNvSpPr txBox="1"/>
          <p:nvPr/>
        </p:nvSpPr>
        <p:spPr>
          <a:xfrm>
            <a:off x="1271464" y="1268760"/>
            <a:ext cx="7272900" cy="2308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За исключительные заслуги в социально-экономическом развитии страны ряд граждан удостоены звания Героя Беларуси. Среди них - Павел Лукьянович Мариев, который был генеральным директором производственного объединения «БелАЗ». БелАЗ входит в число ведущих мировых предприятий по производству карьерной техни- ки. Заводу принадлежит около 30% мирового рынка карьерных са- мосвалов. Здесь разработан и изготовлен самый большой в мире самосвал грузоподъемностью 450 тонн.</a:t>
            </a:r>
            <a:endParaRPr/>
          </a:p>
        </p:txBody>
      </p:sp>
      <p:sp>
        <p:nvSpPr>
          <p:cNvPr id="215" name="Google Shape;215;p11"/>
          <p:cNvSpPr txBox="1"/>
          <p:nvPr/>
        </p:nvSpPr>
        <p:spPr>
          <a:xfrm>
            <a:off x="7393377" y="6374610"/>
            <a:ext cx="4679287" cy="30114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Павел Мариев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12"/>
          <p:cNvPicPr preferRelativeResize="0"/>
          <p:nvPr/>
        </p:nvPicPr>
        <p:blipFill rotWithShape="1">
          <a:blip r:embed="rId3">
            <a:alphaModFix/>
          </a:blip>
          <a:srcRect b="4341" l="0" r="0" t="0"/>
          <a:stretch/>
        </p:blipFill>
        <p:spPr>
          <a:xfrm>
            <a:off x="7505668" y="660688"/>
            <a:ext cx="4454703" cy="568863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21" name="Google Shape;221;p12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Разработка белорусской модели социально-экономического развития, цели и средства её реализации</a:t>
            </a:r>
            <a:endParaRPr/>
          </a:p>
        </p:txBody>
      </p:sp>
      <p:sp>
        <p:nvSpPr>
          <p:cNvPr id="222" name="Google Shape;222;p12"/>
          <p:cNvSpPr txBox="1"/>
          <p:nvPr/>
        </p:nvSpPr>
        <p:spPr>
          <a:xfrm>
            <a:off x="1199456" y="1052736"/>
            <a:ext cx="6552600" cy="3417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Героем Беларуси стал генеральный конструктор по автомо- бильной технике Республики Беларусь Михаил Степанович Высоцкий. С именем М.С.Высоцкого связана разработка принципиально новой компоновки большегрузных автомо- билей «кабина над двигателем». Это изобретение получило распространение во всём мире. Под руководством М.С.Вы- соцкого создано шесть поколений магистральных автопоез- дов, в том числе модульный автопоезд МАЗ-2000 «Перест- ройка», признанный автомобилем XXI в. Международный биографический центр в Кембридже присвоил М.С.Высоцко- му почётное звание «Человек года - 1997». На Западе он по- лучил уважительное прозвище «Майкл Грузовик».</a:t>
            </a:r>
            <a:endParaRPr/>
          </a:p>
        </p:txBody>
      </p:sp>
      <p:sp>
        <p:nvSpPr>
          <p:cNvPr id="223" name="Google Shape;223;p12"/>
          <p:cNvSpPr txBox="1"/>
          <p:nvPr/>
        </p:nvSpPr>
        <p:spPr>
          <a:xfrm>
            <a:off x="7505668" y="6374610"/>
            <a:ext cx="4454703" cy="30114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Михаил Высоцкий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6200" y="620688"/>
            <a:ext cx="4118685" cy="568863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29" name="Google Shape;229;p13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Разработка белорусской модели социально-экономического развития, цели и средства её реализации</a:t>
            </a:r>
            <a:endParaRPr/>
          </a:p>
        </p:txBody>
      </p:sp>
      <p:sp>
        <p:nvSpPr>
          <p:cNvPr id="230" name="Google Shape;230;p13"/>
          <p:cNvSpPr txBox="1"/>
          <p:nvPr/>
        </p:nvSpPr>
        <p:spPr>
          <a:xfrm>
            <a:off x="1199456" y="1052736"/>
            <a:ext cx="6552600" cy="2308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Пётр Петрович Прокопович стал Героем Беларуси, будучи председателем правления Национального банка Республики Беларусь. Во время руководства П.П.Прокоповича финансо- вой сферой был сделан значительный вклад в регулирова- ние темпов социально-экономического развития Беларуси. Благодаря его усилиям в Пинске построен современный сту- денческий городок и спортивный комплекс созданного в 2006 г. Полесского государственного университета.</a:t>
            </a:r>
            <a:endParaRPr/>
          </a:p>
        </p:txBody>
      </p:sp>
      <p:sp>
        <p:nvSpPr>
          <p:cNvPr id="231" name="Google Shape;231;p13"/>
          <p:cNvSpPr txBox="1"/>
          <p:nvPr/>
        </p:nvSpPr>
        <p:spPr>
          <a:xfrm>
            <a:off x="7896200" y="6334610"/>
            <a:ext cx="4118685" cy="30114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Пётр Прокопович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6200" y="800524"/>
            <a:ext cx="4118685" cy="532895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37" name="Google Shape;237;p14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Разработка белорусской модели социально-экономического развития, цели и средства её реализации</a:t>
            </a:r>
            <a:endParaRPr/>
          </a:p>
        </p:txBody>
      </p:sp>
      <p:sp>
        <p:nvSpPr>
          <p:cNvPr id="238" name="Google Shape;238;p14"/>
          <p:cNvSpPr txBox="1"/>
          <p:nvPr/>
        </p:nvSpPr>
        <p:spPr>
          <a:xfrm>
            <a:off x="1199456" y="1052736"/>
            <a:ext cx="6552600" cy="2862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Первым Героем Беларуси среди представителей аграрной сферы стал Михаил Афанасьевич Карчмит. Он был председа- телем сельскохозяйственного производственного коопера- тива «Агрокомбинат „Снов“» Несвижского района, являюще- гося настоящей визиткой агропромышленного комплекса нашей страны. Под его руководством агрокомбинат впервые в республике достиг рекордного показателя урожая в 83,2 центнера зерновых с гектара. Как говорил сам М.Карчмит: «Жить стоит ради того, чтобы оставить что-то стоящее тем, кто придёт завтра».</a:t>
            </a:r>
            <a:endParaRPr/>
          </a:p>
        </p:txBody>
      </p:sp>
      <p:sp>
        <p:nvSpPr>
          <p:cNvPr id="239" name="Google Shape;239;p14"/>
          <p:cNvSpPr txBox="1"/>
          <p:nvPr/>
        </p:nvSpPr>
        <p:spPr>
          <a:xfrm>
            <a:off x="7888974" y="6130624"/>
            <a:ext cx="4118685" cy="30114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Михаил Карчмит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20951" y="1340768"/>
            <a:ext cx="3851713" cy="532895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45" name="Google Shape;245;p15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Разработка белорусской модели социально-экономического развития, цели и средства её реализации</a:t>
            </a:r>
            <a:endParaRPr/>
          </a:p>
        </p:txBody>
      </p:sp>
      <p:sp>
        <p:nvSpPr>
          <p:cNvPr id="246" name="Google Shape;246;p15"/>
          <p:cNvSpPr txBox="1"/>
          <p:nvPr/>
        </p:nvSpPr>
        <p:spPr>
          <a:xfrm>
            <a:off x="1199456" y="836712"/>
            <a:ext cx="10873200" cy="1754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На протяжении 23 лет, с 1972 по 1995 г., возглавлял агропромышленный колхоз-комбинат «Прогресс» Александр Иосифович Дубко, ставший Героем Социалистического Труда. Затем он работал председа- телем Гродненского областного исполнительного комитета. На этом посту раскрылись его способнос- ти как опытного руководителя, который всего себя отдавал работе. За исключительные заслуги пе- ред государством и обществом А.Дубко получил звание Героя Беларуси (посмертно). Своим трудом он содействовал тому, чтобы люди поверили в собственные силы. </a:t>
            </a:r>
            <a:endParaRPr/>
          </a:p>
        </p:txBody>
      </p:sp>
      <p:sp>
        <p:nvSpPr>
          <p:cNvPr id="247" name="Google Shape;247;p15"/>
          <p:cNvSpPr txBox="1"/>
          <p:nvPr/>
        </p:nvSpPr>
        <p:spPr>
          <a:xfrm>
            <a:off x="6240016" y="6368579"/>
            <a:ext cx="1980935" cy="30114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Александр Дубко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28519" y="740347"/>
            <a:ext cx="2332016" cy="320454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53" name="Google Shape;253;p16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Разработка белорусской модели социально-экономического развития, цели и средства её реализации</a:t>
            </a:r>
            <a:endParaRPr/>
          </a:p>
        </p:txBody>
      </p:sp>
      <p:sp>
        <p:nvSpPr>
          <p:cNvPr id="254" name="Google Shape;254;p16"/>
          <p:cNvSpPr txBox="1"/>
          <p:nvPr/>
        </p:nvSpPr>
        <p:spPr>
          <a:xfrm>
            <a:off x="1261972" y="1166425"/>
            <a:ext cx="8424900" cy="1754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Звания Героя Беларуси удостоен председатель сельскохозяйственного произ- водственного кооператива «Прогресс-Вертелишки» Гродненского района Ва- силий Афанасьевич Ревяко. Он возглавил это предприятие после А.Дубко. В.Ревяко на основе достижений своего знаменитого предшественника вывел предприятие в число лучших в стране и превратил его в школу передового хо- зяйственного опыта.</a:t>
            </a:r>
            <a:endParaRPr/>
          </a:p>
        </p:txBody>
      </p:sp>
      <p:sp>
        <p:nvSpPr>
          <p:cNvPr id="255" name="Google Shape;255;p16"/>
          <p:cNvSpPr txBox="1"/>
          <p:nvPr/>
        </p:nvSpPr>
        <p:spPr>
          <a:xfrm>
            <a:off x="9728519" y="3944887"/>
            <a:ext cx="2332016" cy="301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Василий Ревяко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56" name="Google Shape;25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78440" y="3284984"/>
            <a:ext cx="2299080" cy="3204540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57" name="Google Shape;257;p16"/>
          <p:cNvSpPr txBox="1"/>
          <p:nvPr/>
        </p:nvSpPr>
        <p:spPr>
          <a:xfrm>
            <a:off x="3503712" y="4365104"/>
            <a:ext cx="8568900" cy="1754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Среди Героев Беларуси - председатель сельскохозяйственного предприятия «Октябрь» Гродненского района Виталий Ильич Кремко, возглавлявший пред- приятие 25 лет. У него была одна забота: плодородие земли и благополучие тех, кто на ней трудится. Он любил говорить: «Всё начинается от земли». Пред- приятие, которым он руководил, сейчас называется «сельскохозяйственный производственный кооператив» и носит его имя.</a:t>
            </a:r>
            <a:endParaRPr/>
          </a:p>
        </p:txBody>
      </p:sp>
      <p:sp>
        <p:nvSpPr>
          <p:cNvPr id="258" name="Google Shape;258;p16"/>
          <p:cNvSpPr txBox="1"/>
          <p:nvPr/>
        </p:nvSpPr>
        <p:spPr>
          <a:xfrm>
            <a:off x="1278440" y="6500889"/>
            <a:ext cx="2332016" cy="30114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Виталий Кремко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7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Государственная молодёжная политика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4" name="Google Shape;264;p17"/>
          <p:cNvSpPr txBox="1"/>
          <p:nvPr/>
        </p:nvSpPr>
        <p:spPr>
          <a:xfrm>
            <a:off x="1199456" y="908720"/>
            <a:ext cx="10873200" cy="64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Направления государственной молодёжной политики определены </a:t>
            </a: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Законом Республики Беларусь «Об основах государственной молодёжной политики»</a:t>
            </a: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/>
          </a:p>
        </p:txBody>
      </p:sp>
      <p:pic>
        <p:nvPicPr>
          <p:cNvPr descr="https://www.belta.by/images/storage/photonews/000048_1629206165_25973_big.jpg" id="265" name="Google Shape;265;p17"/>
          <p:cNvPicPr preferRelativeResize="0"/>
          <p:nvPr/>
        </p:nvPicPr>
        <p:blipFill rotWithShape="1">
          <a:blip r:embed="rId3">
            <a:alphaModFix/>
          </a:blip>
          <a:srcRect b="3032" l="0" r="0" t="53951"/>
          <a:stretch/>
        </p:blipFill>
        <p:spPr>
          <a:xfrm>
            <a:off x="6384032" y="1751050"/>
            <a:ext cx="3871972" cy="3652949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descr="https://www.belta.by/images/storage/photonews/000048_1629206165_25973_big.jpg" id="266" name="Google Shape;266;p17"/>
          <p:cNvPicPr preferRelativeResize="0"/>
          <p:nvPr/>
        </p:nvPicPr>
        <p:blipFill rotWithShape="1">
          <a:blip r:embed="rId3">
            <a:alphaModFix/>
          </a:blip>
          <a:srcRect b="45709" l="0" r="0" t="0"/>
          <a:stretch/>
        </p:blipFill>
        <p:spPr>
          <a:xfrm>
            <a:off x="2485339" y="1751050"/>
            <a:ext cx="3917939" cy="4664946"/>
          </a:xfrm>
          <a:prstGeom prst="rect">
            <a:avLst/>
          </a:prstGeom>
          <a:noFill/>
          <a:ln>
            <a:noFill/>
          </a:ln>
          <a:effectLst>
            <a:outerShdw blurRad="114300" rotWithShape="0" algn="tr" dir="8100000" dist="76200">
              <a:srgbClr val="000000">
                <a:alpha val="40000"/>
              </a:srgbClr>
            </a:outerShdw>
          </a:effectLst>
        </p:spPr>
      </p:pic>
      <p:sp>
        <p:nvSpPr>
          <p:cNvPr id="267" name="Google Shape;267;p17"/>
          <p:cNvSpPr txBox="1"/>
          <p:nvPr/>
        </p:nvSpPr>
        <p:spPr>
          <a:xfrm>
            <a:off x="6663834" y="5436285"/>
            <a:ext cx="3312368" cy="60500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Молодёжь Беларуси. Инфографика БЕЛТА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8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Государственная молодёжная политика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73" name="Google Shape;273;p18"/>
          <p:cNvGrpSpPr/>
          <p:nvPr/>
        </p:nvGrpSpPr>
        <p:grpSpPr>
          <a:xfrm>
            <a:off x="2639763" y="1456526"/>
            <a:ext cx="8064601" cy="4967114"/>
            <a:chOff x="147" y="432766"/>
            <a:chExt cx="8064601" cy="4967114"/>
          </a:xfrm>
        </p:grpSpPr>
        <p:sp>
          <p:nvSpPr>
            <p:cNvPr id="274" name="Google Shape;274;p18"/>
            <p:cNvSpPr/>
            <p:nvPr/>
          </p:nvSpPr>
          <p:spPr>
            <a:xfrm>
              <a:off x="147" y="432766"/>
              <a:ext cx="6051885" cy="722277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8"/>
            <p:cNvSpPr txBox="1"/>
            <p:nvPr/>
          </p:nvSpPr>
          <p:spPr>
            <a:xfrm>
              <a:off x="21302" y="453921"/>
              <a:ext cx="6009575" cy="67996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направления государственной молодёжной политики в Республике Беларусь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6" name="Google Shape;276;p18"/>
            <p:cNvSpPr/>
            <p:nvPr/>
          </p:nvSpPr>
          <p:spPr>
            <a:xfrm>
              <a:off x="605335" y="1155044"/>
              <a:ext cx="605188" cy="33927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7" name="Google Shape;277;p18"/>
            <p:cNvSpPr/>
            <p:nvPr/>
          </p:nvSpPr>
          <p:spPr>
            <a:xfrm>
              <a:off x="1210524" y="1268136"/>
              <a:ext cx="6854224" cy="45237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18"/>
            <p:cNvSpPr txBox="1"/>
            <p:nvPr/>
          </p:nvSpPr>
          <p:spPr>
            <a:xfrm>
              <a:off x="1223773" y="1281385"/>
              <a:ext cx="6827726" cy="4258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гражданско-патриотическое воспитание молодёжи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9" name="Google Shape;279;p18"/>
            <p:cNvSpPr/>
            <p:nvPr/>
          </p:nvSpPr>
          <p:spPr>
            <a:xfrm>
              <a:off x="605335" y="1155044"/>
              <a:ext cx="605188" cy="90474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0" name="Google Shape;280;p18"/>
            <p:cNvSpPr/>
            <p:nvPr/>
          </p:nvSpPr>
          <p:spPr>
            <a:xfrm>
              <a:off x="1210524" y="1833599"/>
              <a:ext cx="6854224" cy="45237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8"/>
            <p:cNvSpPr txBox="1"/>
            <p:nvPr/>
          </p:nvSpPr>
          <p:spPr>
            <a:xfrm>
              <a:off x="1223773" y="1846848"/>
              <a:ext cx="6827726" cy="4258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содействие формированию здорового образа жизни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2" name="Google Shape;282;p18"/>
            <p:cNvSpPr/>
            <p:nvPr/>
          </p:nvSpPr>
          <p:spPr>
            <a:xfrm>
              <a:off x="605335" y="1155044"/>
              <a:ext cx="605188" cy="147092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3" name="Google Shape;283;p18"/>
            <p:cNvSpPr/>
            <p:nvPr/>
          </p:nvSpPr>
          <p:spPr>
            <a:xfrm>
              <a:off x="1210524" y="2399063"/>
              <a:ext cx="6854224" cy="453809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8"/>
            <p:cNvSpPr txBox="1"/>
            <p:nvPr/>
          </p:nvSpPr>
          <p:spPr>
            <a:xfrm>
              <a:off x="1223816" y="2412355"/>
              <a:ext cx="6827640" cy="42722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государственная поддержка молодых семей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5" name="Google Shape;285;p18"/>
            <p:cNvSpPr/>
            <p:nvPr/>
          </p:nvSpPr>
          <p:spPr>
            <a:xfrm>
              <a:off x="605335" y="1155044"/>
              <a:ext cx="605188" cy="203710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6" name="Google Shape;286;p18"/>
            <p:cNvSpPr/>
            <p:nvPr/>
          </p:nvSpPr>
          <p:spPr>
            <a:xfrm>
              <a:off x="1210524" y="2965964"/>
              <a:ext cx="6854224" cy="45237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8"/>
            <p:cNvSpPr txBox="1"/>
            <p:nvPr/>
          </p:nvSpPr>
          <p:spPr>
            <a:xfrm>
              <a:off x="1223773" y="2979213"/>
              <a:ext cx="6827726" cy="4258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содействие реализации права молодёжи на труд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88" name="Google Shape;288;p18"/>
            <p:cNvSpPr/>
            <p:nvPr/>
          </p:nvSpPr>
          <p:spPr>
            <a:xfrm>
              <a:off x="605335" y="1155044"/>
              <a:ext cx="605188" cy="267385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89" name="Google Shape;289;p18"/>
            <p:cNvSpPr/>
            <p:nvPr/>
          </p:nvSpPr>
          <p:spPr>
            <a:xfrm>
              <a:off x="1210524" y="3531428"/>
              <a:ext cx="6854224" cy="59494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18"/>
            <p:cNvSpPr txBox="1"/>
            <p:nvPr/>
          </p:nvSpPr>
          <p:spPr>
            <a:xfrm>
              <a:off x="1227949" y="3548853"/>
              <a:ext cx="6819374" cy="5600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государственная поддержка молодёжи в получении образова- ния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1" name="Google Shape;291;p18"/>
            <p:cNvSpPr/>
            <p:nvPr/>
          </p:nvSpPr>
          <p:spPr>
            <a:xfrm>
              <a:off x="605335" y="1155044"/>
              <a:ext cx="605188" cy="331061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2" name="Google Shape;292;p18"/>
            <p:cNvSpPr/>
            <p:nvPr/>
          </p:nvSpPr>
          <p:spPr>
            <a:xfrm>
              <a:off x="1210524" y="4239469"/>
              <a:ext cx="6854224" cy="452370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18"/>
            <p:cNvSpPr txBox="1"/>
            <p:nvPr/>
          </p:nvSpPr>
          <p:spPr>
            <a:xfrm>
              <a:off x="1223773" y="4252718"/>
              <a:ext cx="6827726" cy="4258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поддержка талантливой и одарённой молодёжи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4" name="Google Shape;294;p18"/>
            <p:cNvSpPr/>
            <p:nvPr/>
          </p:nvSpPr>
          <p:spPr>
            <a:xfrm>
              <a:off x="605335" y="1155044"/>
              <a:ext cx="605188" cy="394736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5" name="Google Shape;295;p18"/>
            <p:cNvSpPr/>
            <p:nvPr/>
          </p:nvSpPr>
          <p:spPr>
            <a:xfrm>
              <a:off x="1210524" y="4804932"/>
              <a:ext cx="6853363" cy="59494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18"/>
            <p:cNvSpPr txBox="1"/>
            <p:nvPr/>
          </p:nvSpPr>
          <p:spPr>
            <a:xfrm>
              <a:off x="1227949" y="4822357"/>
              <a:ext cx="6818513" cy="56009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содействие развитию и реализации молодёжных общественно значимых инициатив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9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Государственная молодёжная политика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2" name="Google Shape;302;p19"/>
          <p:cNvSpPr txBox="1"/>
          <p:nvPr/>
        </p:nvSpPr>
        <p:spPr>
          <a:xfrm>
            <a:off x="1199456" y="1080301"/>
            <a:ext cx="10873200" cy="64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 </a:t>
            </a: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2021 г. </a:t>
            </a: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Правительство утвердило стратегию развития государственной молодёжной политики Бе- ларуси до 2030 г.</a:t>
            </a:r>
            <a:endParaRPr/>
          </a:p>
        </p:txBody>
      </p:sp>
      <p:grpSp>
        <p:nvGrpSpPr>
          <p:cNvPr id="303" name="Google Shape;303;p19"/>
          <p:cNvGrpSpPr/>
          <p:nvPr/>
        </p:nvGrpSpPr>
        <p:grpSpPr>
          <a:xfrm>
            <a:off x="2125259" y="2276868"/>
            <a:ext cx="7941480" cy="3744422"/>
            <a:chOff x="1597" y="144012"/>
            <a:chExt cx="7941480" cy="3744422"/>
          </a:xfrm>
        </p:grpSpPr>
        <p:sp>
          <p:nvSpPr>
            <p:cNvPr id="304" name="Google Shape;304;p19"/>
            <p:cNvSpPr/>
            <p:nvPr/>
          </p:nvSpPr>
          <p:spPr>
            <a:xfrm>
              <a:off x="3972338" y="1119413"/>
              <a:ext cx="2118767" cy="53358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5" name="Google Shape;305;p19"/>
            <p:cNvSpPr/>
            <p:nvPr/>
          </p:nvSpPr>
          <p:spPr>
            <a:xfrm>
              <a:off x="1853570" y="1119413"/>
              <a:ext cx="2118767" cy="53358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6" name="Google Shape;306;p19"/>
            <p:cNvSpPr/>
            <p:nvPr/>
          </p:nvSpPr>
          <p:spPr>
            <a:xfrm>
              <a:off x="1038958" y="144012"/>
              <a:ext cx="5866759" cy="9754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9"/>
            <p:cNvSpPr txBox="1"/>
            <p:nvPr/>
          </p:nvSpPr>
          <p:spPr>
            <a:xfrm>
              <a:off x="1038958" y="144012"/>
              <a:ext cx="5866759" cy="9754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Цели стратегии развития государственной молодёжной политики Беларуси до 2030 г.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19"/>
            <p:cNvSpPr/>
            <p:nvPr/>
          </p:nvSpPr>
          <p:spPr>
            <a:xfrm>
              <a:off x="1597" y="1653002"/>
              <a:ext cx="3703945" cy="223543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9"/>
            <p:cNvSpPr txBox="1"/>
            <p:nvPr/>
          </p:nvSpPr>
          <p:spPr>
            <a:xfrm>
              <a:off x="1597" y="1653002"/>
              <a:ext cx="3703945" cy="22354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создание условий для востребованности молодёжи в стране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10" name="Google Shape;310;p19"/>
            <p:cNvSpPr/>
            <p:nvPr/>
          </p:nvSpPr>
          <p:spPr>
            <a:xfrm>
              <a:off x="4239132" y="1653002"/>
              <a:ext cx="3703945" cy="223543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19"/>
            <p:cNvSpPr txBox="1"/>
            <p:nvPr/>
          </p:nvSpPr>
          <p:spPr>
            <a:xfrm>
              <a:off x="4239132" y="1653002"/>
              <a:ext cx="3703945" cy="223543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усиление вовлечённости молодых граждан в реализацию государственных задач по общественно-политическому и социально-экономическому развитию Беларуси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План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1271464" y="980728"/>
            <a:ext cx="10801200" cy="5591544"/>
          </a:xfrm>
          <a:prstGeom prst="rect">
            <a:avLst/>
          </a:prstGeom>
          <a:noFill/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Экономическое положение Республики Беларусь в первой половине 1990-х гг.  </a:t>
            </a:r>
            <a:endParaRPr/>
          </a:p>
          <a:p>
            <a:pPr indent="-342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Поиск путей выхода из кризиса.</a:t>
            </a:r>
            <a:endParaRPr b="1"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Разработка белорусской модели социально-экономического развития, цели и сре- дства её реализации.</a:t>
            </a:r>
            <a:endParaRPr b="1"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Государственная молодёжная политика.</a:t>
            </a:r>
            <a:endParaRPr b="1"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Char char="➢"/>
            </a:pPr>
            <a:r>
              <a:rPr b="1" lang="ru-RU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Экономическая интеграция с Россией и странами СНГ.</a:t>
            </a:r>
            <a:endParaRPr b="1"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215900" lvl="0" marL="342900" marR="0" rtl="0" algn="just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2000"/>
              <a:buFont typeface="Noto Sans Symbols"/>
              <a:buNone/>
            </a:pPr>
            <a:r>
              <a:t/>
            </a:r>
            <a:endParaRPr b="1" sz="20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0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Экономическая интеграция с Россией и странами СНГ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7" name="Google Shape;317;p20"/>
          <p:cNvSpPr txBox="1"/>
          <p:nvPr/>
        </p:nvSpPr>
        <p:spPr>
          <a:xfrm>
            <a:off x="1199456" y="1080301"/>
            <a:ext cx="10873200" cy="1200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8 декабря 1999 г. </a:t>
            </a: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было создано </a:t>
            </a: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Союзное государство Беларуси и России </a:t>
            </a: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- </a:t>
            </a: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интеграционное</a:t>
            </a: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 объе- динение Российской Федерации и Республики Беларусь с поэтапно организуемым единым политичес- ким, экономическим, военным, таможенным, валютным, юридическим, гуманитарным и культурным пространством.</a:t>
            </a:r>
            <a:endParaRPr/>
          </a:p>
        </p:txBody>
      </p:sp>
      <p:sp>
        <p:nvSpPr>
          <p:cNvPr id="318" name="Google Shape;318;p20"/>
          <p:cNvSpPr txBox="1"/>
          <p:nvPr/>
        </p:nvSpPr>
        <p:spPr>
          <a:xfrm>
            <a:off x="1199456" y="2265421"/>
            <a:ext cx="10873208" cy="92333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Интеграция</a:t>
            </a: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 – это процесс и результат взаимосвязи, взаимодействия, сближения и объединения в единое целое  каких-либо частей, элементов, в частности стран и их экономик, общественных и поли- тических структур, партий, организаций и др.</a:t>
            </a:r>
            <a:endParaRPr/>
          </a:p>
        </p:txBody>
      </p:sp>
      <p:grpSp>
        <p:nvGrpSpPr>
          <p:cNvPr id="319" name="Google Shape;319;p20"/>
          <p:cNvGrpSpPr/>
          <p:nvPr/>
        </p:nvGrpSpPr>
        <p:grpSpPr>
          <a:xfrm>
            <a:off x="1273731" y="3465750"/>
            <a:ext cx="10796664" cy="2870944"/>
            <a:chOff x="2267" y="0"/>
            <a:chExt cx="10796664" cy="2870944"/>
          </a:xfrm>
        </p:grpSpPr>
        <p:sp>
          <p:nvSpPr>
            <p:cNvPr id="320" name="Google Shape;320;p20"/>
            <p:cNvSpPr/>
            <p:nvPr/>
          </p:nvSpPr>
          <p:spPr>
            <a:xfrm>
              <a:off x="2267" y="0"/>
              <a:ext cx="3528321" cy="2870944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0"/>
            <p:cNvSpPr txBox="1"/>
            <p:nvPr/>
          </p:nvSpPr>
          <p:spPr>
            <a:xfrm>
              <a:off x="2267" y="1148377"/>
              <a:ext cx="3528321" cy="114837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8000" lIns="128000" spcFirstLastPara="1" rIns="128000" wrap="square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1996 г.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Сообщество Беларуси и России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2" name="Google Shape;322;p20"/>
            <p:cNvSpPr/>
            <p:nvPr/>
          </p:nvSpPr>
          <p:spPr>
            <a:xfrm>
              <a:off x="1288416" y="172256"/>
              <a:ext cx="956024" cy="956024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-29999" r="-29997" t="0"/>
              </a:stretch>
            </a:blip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>
              <a:off x="3636439" y="0"/>
              <a:ext cx="3528321" cy="2870944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0"/>
            <p:cNvSpPr txBox="1"/>
            <p:nvPr/>
          </p:nvSpPr>
          <p:spPr>
            <a:xfrm>
              <a:off x="3636439" y="1148377"/>
              <a:ext cx="3528321" cy="114837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8000" lIns="128000" spcFirstLastPara="1" rIns="128000" wrap="square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1997 г.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Союз Беларуси и России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5" name="Google Shape;325;p20"/>
            <p:cNvSpPr/>
            <p:nvPr/>
          </p:nvSpPr>
          <p:spPr>
            <a:xfrm>
              <a:off x="4922587" y="172256"/>
              <a:ext cx="956024" cy="956024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-29999" r="-29997" t="0"/>
              </a:stretch>
            </a:blip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>
              <a:off x="7270610" y="0"/>
              <a:ext cx="3528321" cy="2870944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0"/>
            <p:cNvSpPr txBox="1"/>
            <p:nvPr/>
          </p:nvSpPr>
          <p:spPr>
            <a:xfrm>
              <a:off x="7270610" y="1148377"/>
              <a:ext cx="3528321" cy="114837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8000" lIns="128000" spcFirstLastPara="1" rIns="128000" wrap="square" tIns="1280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1999 г.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630"/>
                </a:spcBef>
                <a:spcAft>
                  <a:spcPts val="0"/>
                </a:spcAft>
                <a:buNone/>
              </a:pPr>
              <a:r>
                <a:rPr b="1"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Союзное государство Беларуси и России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28" name="Google Shape;328;p20"/>
            <p:cNvSpPr/>
            <p:nvPr/>
          </p:nvSpPr>
          <p:spPr>
            <a:xfrm>
              <a:off x="8556759" y="172256"/>
              <a:ext cx="956024" cy="956024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b="0" l="-29999" r="-29997" t="0"/>
              </a:stretch>
            </a:blip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>
              <a:off x="432047" y="2296755"/>
              <a:ext cx="9937104" cy="430641"/>
            </a:xfrm>
            <a:prstGeom prst="rightArrow">
              <a:avLst>
                <a:gd fmla="val 50000" name="adj1"/>
                <a:gd fmla="val 50000" name="adj2"/>
              </a:avLst>
            </a:prstGeom>
            <a:solidFill>
              <a:srgbClr val="AFB7B5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0" name="Google Shape;330;p20"/>
          <p:cNvSpPr txBox="1"/>
          <p:nvPr/>
        </p:nvSpPr>
        <p:spPr>
          <a:xfrm>
            <a:off x="1271464" y="6481688"/>
            <a:ext cx="10801200" cy="3014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Основные этапы интеграции Беларуси и России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1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Экономическая интеграция с Россией и странами СНГ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36" name="Google Shape;336;p21"/>
          <p:cNvSpPr txBox="1"/>
          <p:nvPr/>
        </p:nvSpPr>
        <p:spPr>
          <a:xfrm>
            <a:off x="1199456" y="891417"/>
            <a:ext cx="4847700" cy="1477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29 мая 2014 г. </a:t>
            </a: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Россия, Беларусь и Казахстан подписали договор о </a:t>
            </a: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Евразийском эконо- мическом союзе (ЕАЭС)</a:t>
            </a: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. Он вступил в силу 1 января 2015 г. В этот  же год членами ЕАЭС стали Армения и Кыргызстан.</a:t>
            </a:r>
            <a:endParaRPr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37" name="Google Shape;337;p21"/>
          <p:cNvGrpSpPr/>
          <p:nvPr/>
        </p:nvGrpSpPr>
        <p:grpSpPr>
          <a:xfrm>
            <a:off x="6096001" y="980728"/>
            <a:ext cx="5976664" cy="5692389"/>
            <a:chOff x="3387193" y="908721"/>
            <a:chExt cx="5616624" cy="5616624"/>
          </a:xfrm>
        </p:grpSpPr>
        <p:pic>
          <p:nvPicPr>
            <p:cNvPr id="338" name="Google Shape;338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387193" y="908721"/>
              <a:ext cx="5616624" cy="5616624"/>
            </a:xfrm>
            <a:prstGeom prst="rect">
              <a:avLst/>
            </a:prstGeom>
            <a:noFill/>
            <a:ln>
              <a:noFill/>
            </a:ln>
            <a:effectLst>
              <a:outerShdw blurRad="292100" rotWithShape="0" algn="tl" dir="2700000" dist="139700">
                <a:srgbClr val="333333">
                  <a:alpha val="64705"/>
                </a:srgbClr>
              </a:outerShdw>
            </a:effectLst>
          </p:spPr>
        </p:pic>
        <p:pic>
          <p:nvPicPr>
            <p:cNvPr id="339" name="Google Shape;339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126598" y="1124744"/>
              <a:ext cx="711608" cy="2880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0" name="Google Shape;340;p2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126598" y="1412776"/>
              <a:ext cx="757410" cy="2880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1" name="Google Shape;341;p2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172401" y="1688231"/>
              <a:ext cx="281126" cy="2286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42" name="Google Shape;342;p21"/>
          <p:cNvSpPr txBox="1"/>
          <p:nvPr/>
        </p:nvSpPr>
        <p:spPr>
          <a:xfrm>
            <a:off x="1721329" y="6104780"/>
            <a:ext cx="4359809" cy="56048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Евразийский Экономический Союз. Инфографика Sputnik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43" name="Google Shape;343;p21"/>
          <p:cNvGrpSpPr/>
          <p:nvPr/>
        </p:nvGrpSpPr>
        <p:grpSpPr>
          <a:xfrm>
            <a:off x="1200213" y="2631073"/>
            <a:ext cx="4846291" cy="2355662"/>
            <a:chOff x="757" y="262328"/>
            <a:chExt cx="4846291" cy="2355662"/>
          </a:xfrm>
        </p:grpSpPr>
        <p:sp>
          <p:nvSpPr>
            <p:cNvPr id="344" name="Google Shape;344;p21"/>
            <p:cNvSpPr/>
            <p:nvPr/>
          </p:nvSpPr>
          <p:spPr>
            <a:xfrm>
              <a:off x="2423903" y="746767"/>
              <a:ext cx="1277825" cy="26501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5" name="Google Shape;345;p21"/>
            <p:cNvSpPr/>
            <p:nvPr/>
          </p:nvSpPr>
          <p:spPr>
            <a:xfrm>
              <a:off x="1146077" y="746767"/>
              <a:ext cx="1277825" cy="265010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46" name="Google Shape;346;p21"/>
            <p:cNvSpPr/>
            <p:nvPr/>
          </p:nvSpPr>
          <p:spPr>
            <a:xfrm>
              <a:off x="1588904" y="262328"/>
              <a:ext cx="1669997" cy="48443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21"/>
            <p:cNvSpPr txBox="1"/>
            <p:nvPr/>
          </p:nvSpPr>
          <p:spPr>
            <a:xfrm>
              <a:off x="1588904" y="262328"/>
              <a:ext cx="1669997" cy="48443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ЕАЭС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48" name="Google Shape;348;p21"/>
            <p:cNvSpPr/>
            <p:nvPr/>
          </p:nvSpPr>
          <p:spPr>
            <a:xfrm>
              <a:off x="757" y="1011778"/>
              <a:ext cx="2290640" cy="160621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1"/>
            <p:cNvSpPr txBox="1"/>
            <p:nvPr/>
          </p:nvSpPr>
          <p:spPr>
            <a:xfrm>
              <a:off x="757" y="1011778"/>
              <a:ext cx="2290640" cy="160621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свобода движения товаров, услуг, капиталов, рабочей силы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50" name="Google Shape;350;p21"/>
            <p:cNvSpPr/>
            <p:nvPr/>
          </p:nvSpPr>
          <p:spPr>
            <a:xfrm>
              <a:off x="2556408" y="1011778"/>
              <a:ext cx="2290640" cy="1606212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21"/>
            <p:cNvSpPr txBox="1"/>
            <p:nvPr/>
          </p:nvSpPr>
          <p:spPr>
            <a:xfrm>
              <a:off x="2556408" y="1011778"/>
              <a:ext cx="2290640" cy="160621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скоординированная, согласованная или единая политика в ключевых отраслях экономики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2"/>
          <p:cNvSpPr txBox="1"/>
          <p:nvPr>
            <p:ph type="title"/>
          </p:nvPr>
        </p:nvSpPr>
        <p:spPr>
          <a:xfrm>
            <a:off x="47328" y="44624"/>
            <a:ext cx="12097344" cy="720081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Литература</a:t>
            </a:r>
            <a:endParaRPr sz="40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57" name="Google Shape;357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5560" y="1124744"/>
            <a:ext cx="3117373" cy="405386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58" name="Google Shape;358;p22"/>
          <p:cNvSpPr txBox="1"/>
          <p:nvPr/>
        </p:nvSpPr>
        <p:spPr>
          <a:xfrm>
            <a:off x="1293767" y="5301208"/>
            <a:ext cx="4514201" cy="136815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Панов С.В. и др. История Беларуси. 1917 г. – начало XXI в.: Учебное пособие для 9 класса. – Минск: Издательский центр БГУ, 2019,  §29.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59" name="Google Shape;359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40215" y="1124744"/>
            <a:ext cx="3096344" cy="402205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360" name="Google Shape;360;p22"/>
          <p:cNvSpPr txBox="1"/>
          <p:nvPr/>
        </p:nvSpPr>
        <p:spPr>
          <a:xfrm>
            <a:off x="7331286" y="5301208"/>
            <a:ext cx="4514201" cy="1368152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800"/>
              <a:buFont typeface="Noto Sans Symbols"/>
              <a:buNone/>
            </a:pPr>
            <a:r>
              <a:rPr b="0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Касович А.В. и др. История Беларуси. XIX – начало XXI в.: Учебное пособие для 11 класса. / Под ред. А.В.Касовича, А.П.Со- ловьянова. – Минск: Издательский центр БГУ, 2021, §12.</a:t>
            </a:r>
            <a:endParaRPr b="0"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900">
                <a:latin typeface="Cambria"/>
                <a:ea typeface="Cambria"/>
                <a:cs typeface="Cambria"/>
                <a:sym typeface="Cambria"/>
              </a:rPr>
              <a:t>Экономическое положение Республики Беларусь в первой половине 1990-х гг.</a:t>
            </a:r>
            <a:endParaRPr sz="29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2" name="Google Shape;92;p3"/>
          <p:cNvSpPr txBox="1"/>
          <p:nvPr/>
        </p:nvSpPr>
        <p:spPr>
          <a:xfrm>
            <a:off x="1199456" y="938410"/>
            <a:ext cx="10873200" cy="1200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 конце 1980-х - начале 1990-х гг. стало очевидно, что сформировавшиеся в течение десятилетий эко- номические отношения исчерпали возможности для дальнейшего развития. </a:t>
            </a: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Глубокий экономичес- кий кризис</a:t>
            </a: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 в БССР проявился в </a:t>
            </a: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1991 г.</a:t>
            </a: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 - на два года позже, чем в других республиках СССР, и продол- жался до </a:t>
            </a: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1995 г. </a:t>
            </a: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включительно.</a:t>
            </a:r>
            <a:endParaRPr/>
          </a:p>
        </p:txBody>
      </p:sp>
      <p:grpSp>
        <p:nvGrpSpPr>
          <p:cNvPr id="93" name="Google Shape;93;p3"/>
          <p:cNvGrpSpPr/>
          <p:nvPr/>
        </p:nvGrpSpPr>
        <p:grpSpPr>
          <a:xfrm>
            <a:off x="2715528" y="2279424"/>
            <a:ext cx="8057087" cy="4197123"/>
            <a:chOff x="3904" y="140685"/>
            <a:chExt cx="8057087" cy="4197123"/>
          </a:xfrm>
        </p:grpSpPr>
        <p:sp>
          <p:nvSpPr>
            <p:cNvPr id="94" name="Google Shape;94;p3"/>
            <p:cNvSpPr/>
            <p:nvPr/>
          </p:nvSpPr>
          <p:spPr>
            <a:xfrm>
              <a:off x="3904" y="140685"/>
              <a:ext cx="5343055" cy="736424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3"/>
            <p:cNvSpPr txBox="1"/>
            <p:nvPr/>
          </p:nvSpPr>
          <p:spPr>
            <a:xfrm>
              <a:off x="25473" y="162254"/>
              <a:ext cx="5299917" cy="69328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Основные проявления экономического кризиса 1991-1995 гг.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538210" y="877110"/>
              <a:ext cx="534305" cy="34592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97" name="Google Shape;97;p3"/>
            <p:cNvSpPr/>
            <p:nvPr/>
          </p:nvSpPr>
          <p:spPr>
            <a:xfrm>
              <a:off x="1072516" y="992418"/>
              <a:ext cx="6988475" cy="46123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3"/>
            <p:cNvSpPr txBox="1"/>
            <p:nvPr/>
          </p:nvSpPr>
          <p:spPr>
            <a:xfrm>
              <a:off x="1086025" y="1005927"/>
              <a:ext cx="6961457" cy="43421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спад производства в основных отраслях хозяйства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538210" y="877110"/>
              <a:ext cx="534305" cy="92246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0" name="Google Shape;100;p3"/>
            <p:cNvSpPr/>
            <p:nvPr/>
          </p:nvSpPr>
          <p:spPr>
            <a:xfrm>
              <a:off x="1072516" y="1568956"/>
              <a:ext cx="6988475" cy="46123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3"/>
            <p:cNvSpPr txBox="1"/>
            <p:nvPr/>
          </p:nvSpPr>
          <p:spPr>
            <a:xfrm>
              <a:off x="1086025" y="1582465"/>
              <a:ext cx="6961457" cy="43421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резкое сокращение инвестиций в основной капитал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538210" y="877110"/>
              <a:ext cx="534305" cy="149973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3" name="Google Shape;103;p3"/>
            <p:cNvSpPr/>
            <p:nvPr/>
          </p:nvSpPr>
          <p:spPr>
            <a:xfrm>
              <a:off x="1072516" y="2145495"/>
              <a:ext cx="6988475" cy="462697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"/>
            <p:cNvSpPr txBox="1"/>
            <p:nvPr/>
          </p:nvSpPr>
          <p:spPr>
            <a:xfrm>
              <a:off x="1086068" y="2159047"/>
              <a:ext cx="6961371" cy="43559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рост инфляции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38210" y="877110"/>
              <a:ext cx="534305" cy="207700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6" name="Google Shape;106;p3"/>
            <p:cNvSpPr/>
            <p:nvPr/>
          </p:nvSpPr>
          <p:spPr>
            <a:xfrm>
              <a:off x="1072516" y="2723500"/>
              <a:ext cx="6988475" cy="46123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3"/>
            <p:cNvSpPr txBox="1"/>
            <p:nvPr/>
          </p:nvSpPr>
          <p:spPr>
            <a:xfrm>
              <a:off x="1086025" y="2737009"/>
              <a:ext cx="6961457" cy="43421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падение жизненного уровня населения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38210" y="877110"/>
              <a:ext cx="534305" cy="265354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9" name="Google Shape;109;p3"/>
            <p:cNvSpPr/>
            <p:nvPr/>
          </p:nvSpPr>
          <p:spPr>
            <a:xfrm>
              <a:off x="1072516" y="3300039"/>
              <a:ext cx="6988475" cy="46123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3"/>
            <p:cNvSpPr txBox="1"/>
            <p:nvPr/>
          </p:nvSpPr>
          <p:spPr>
            <a:xfrm>
              <a:off x="1086025" y="3313548"/>
              <a:ext cx="6961457" cy="43421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повышение уровня безработицы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538210" y="877110"/>
              <a:ext cx="534305" cy="323008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2" name="Google Shape;112;p3"/>
            <p:cNvSpPr/>
            <p:nvPr/>
          </p:nvSpPr>
          <p:spPr>
            <a:xfrm>
              <a:off x="1072516" y="3876578"/>
              <a:ext cx="6988475" cy="461230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3"/>
            <p:cNvSpPr txBox="1"/>
            <p:nvPr/>
          </p:nvSpPr>
          <p:spPr>
            <a:xfrm>
              <a:off x="1086025" y="3890087"/>
              <a:ext cx="6961457" cy="43421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рост внешней задолженности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Поиск путей выхода из кризиса</a:t>
            </a:r>
            <a:endParaRPr/>
          </a:p>
        </p:txBody>
      </p:sp>
      <p:sp>
        <p:nvSpPr>
          <p:cNvPr id="119" name="Google Shape;119;p4"/>
          <p:cNvSpPr txBox="1"/>
          <p:nvPr/>
        </p:nvSpPr>
        <p:spPr>
          <a:xfrm>
            <a:off x="1199456" y="938410"/>
            <a:ext cx="10873200" cy="1754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 </a:t>
            </a: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октябре 1990 г. </a:t>
            </a: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Верховный Совет БССР утвердил </a:t>
            </a: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«Программу перехода БССР к рыночной эконо- мике»</a:t>
            </a: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. В её основе лежала модель рыночных реформ методом  «шоковой терапии».  Но реальных ре- зультатов достигнуто не было. Продолжался рост инфляции и скрытой безработицы. С января 1992 г. гражданам Беларуси начали выдавать карточки покупателя для приобретения промышленных това- ров. Товары по такой книжке отпускали только в определённых магазинах, которые были в ней указа- ны.</a:t>
            </a:r>
            <a:endParaRPr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ÐÑÐ¼Ð°Ð¶ÐºÐ¸ Ð²Ð¼ÐµÑÑÐ¾ Ð´ÐµÐ½ÐµÐ³. ÐÐµÐ»Ð¾ÑÑÑÑ Ð¾ ÐºÑÐ¿Ð¾Ð½Ð°Ñ" id="120" name="Google Shape;120;p4"/>
          <p:cNvPicPr preferRelativeResize="0"/>
          <p:nvPr/>
        </p:nvPicPr>
        <p:blipFill rotWithShape="1">
          <a:blip r:embed="rId3">
            <a:alphaModFix/>
          </a:blip>
          <a:srcRect b="6322" l="0" r="0" t="0"/>
          <a:stretch/>
        </p:blipFill>
        <p:spPr>
          <a:xfrm>
            <a:off x="4477720" y="2492896"/>
            <a:ext cx="6802856" cy="424847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21" name="Google Shape;121;p4"/>
          <p:cNvSpPr txBox="1"/>
          <p:nvPr/>
        </p:nvSpPr>
        <p:spPr>
          <a:xfrm>
            <a:off x="1217838" y="6129300"/>
            <a:ext cx="3283321" cy="612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Визитные карточки покупателя. Начало 1990-х гг.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>
                <a:latin typeface="Cambria"/>
                <a:ea typeface="Cambria"/>
                <a:cs typeface="Cambria"/>
                <a:sym typeface="Cambria"/>
              </a:rPr>
              <a:t>Поиск путей выхода из кризиса</a:t>
            </a:r>
            <a:endParaRPr/>
          </a:p>
        </p:txBody>
      </p:sp>
      <p:sp>
        <p:nvSpPr>
          <p:cNvPr id="127" name="Google Shape;127;p5"/>
          <p:cNvSpPr txBox="1"/>
          <p:nvPr/>
        </p:nvSpPr>
        <p:spPr>
          <a:xfrm>
            <a:off x="1199456" y="1270501"/>
            <a:ext cx="10873200" cy="646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В </a:t>
            </a: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1994 г. </a:t>
            </a: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был разработан новый вариант реформ. Верховный Совет Республики Беларусь принял </a:t>
            </a: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«Программу неотложных мер по выходу экономики Республики Беларусь из кризиса»</a:t>
            </a: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/>
          </a:p>
        </p:txBody>
      </p:sp>
      <p:grpSp>
        <p:nvGrpSpPr>
          <p:cNvPr id="128" name="Google Shape;128;p5"/>
          <p:cNvGrpSpPr/>
          <p:nvPr/>
        </p:nvGrpSpPr>
        <p:grpSpPr>
          <a:xfrm>
            <a:off x="2667700" y="2420277"/>
            <a:ext cx="7936718" cy="3280243"/>
            <a:chOff x="3978" y="503445"/>
            <a:chExt cx="7936718" cy="3280243"/>
          </a:xfrm>
        </p:grpSpPr>
        <p:sp>
          <p:nvSpPr>
            <p:cNvPr id="129" name="Google Shape;129;p5"/>
            <p:cNvSpPr/>
            <p:nvPr/>
          </p:nvSpPr>
          <p:spPr>
            <a:xfrm>
              <a:off x="3972338" y="1497893"/>
              <a:ext cx="3267948" cy="23293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0" name="Google Shape;130;p5"/>
            <p:cNvSpPr/>
            <p:nvPr/>
          </p:nvSpPr>
          <p:spPr>
            <a:xfrm>
              <a:off x="3972338" y="1497893"/>
              <a:ext cx="1633807" cy="23293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1" name="Google Shape;131;p5"/>
            <p:cNvSpPr/>
            <p:nvPr/>
          </p:nvSpPr>
          <p:spPr>
            <a:xfrm>
              <a:off x="3926268" y="1497893"/>
              <a:ext cx="91440" cy="232936"/>
            </a:xfrm>
            <a:custGeom>
              <a:rect b="b" l="l" r="r" t="t"/>
              <a:pathLst>
                <a:path extrusionOk="0" h="120000" w="120000">
                  <a:moveTo>
                    <a:pt x="60458" y="0"/>
                  </a:moveTo>
                  <a:lnTo>
                    <a:pt x="60458" y="60000"/>
                  </a:lnTo>
                  <a:lnTo>
                    <a:pt x="60000" y="60000"/>
                  </a:ln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2" name="Google Shape;132;p5"/>
            <p:cNvSpPr/>
            <p:nvPr/>
          </p:nvSpPr>
          <p:spPr>
            <a:xfrm>
              <a:off x="2338197" y="1497893"/>
              <a:ext cx="1634140" cy="23293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3" name="Google Shape;133;p5"/>
            <p:cNvSpPr/>
            <p:nvPr/>
          </p:nvSpPr>
          <p:spPr>
            <a:xfrm>
              <a:off x="704406" y="1497893"/>
              <a:ext cx="3267931" cy="23293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4" name="Google Shape;134;p5"/>
            <p:cNvSpPr/>
            <p:nvPr/>
          </p:nvSpPr>
          <p:spPr>
            <a:xfrm>
              <a:off x="1103913" y="503445"/>
              <a:ext cx="5736848" cy="994448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5"/>
            <p:cNvSpPr txBox="1"/>
            <p:nvPr/>
          </p:nvSpPr>
          <p:spPr>
            <a:xfrm>
              <a:off x="1103913" y="503445"/>
              <a:ext cx="5736848" cy="99444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Программа неотложных мер по выходу экономики Республики Беларусь из кризиса (1994 г.)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3978" y="1730829"/>
              <a:ext cx="1400855" cy="205143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5"/>
            <p:cNvSpPr txBox="1"/>
            <p:nvPr/>
          </p:nvSpPr>
          <p:spPr>
            <a:xfrm>
              <a:off x="3978" y="1730829"/>
              <a:ext cx="1400855" cy="205143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оздоровле- ние кредит- ной системы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1637770" y="1730829"/>
              <a:ext cx="1400855" cy="205143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5"/>
            <p:cNvSpPr txBox="1"/>
            <p:nvPr/>
          </p:nvSpPr>
          <p:spPr>
            <a:xfrm>
              <a:off x="1637770" y="1730829"/>
              <a:ext cx="1400855" cy="205143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снижение уровня инфляции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3271561" y="1730829"/>
              <a:ext cx="1400855" cy="205143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5"/>
            <p:cNvSpPr txBox="1"/>
            <p:nvPr/>
          </p:nvSpPr>
          <p:spPr>
            <a:xfrm>
              <a:off x="3271561" y="1730829"/>
              <a:ext cx="1400855" cy="205143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остановка спада произ- водства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4905352" y="1730829"/>
              <a:ext cx="1401587" cy="2052859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5"/>
            <p:cNvSpPr txBox="1"/>
            <p:nvPr/>
          </p:nvSpPr>
          <p:spPr>
            <a:xfrm>
              <a:off x="4905352" y="1730829"/>
              <a:ext cx="1401587" cy="205285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остановка падения жизненного уровня народа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6539875" y="1730829"/>
              <a:ext cx="1400821" cy="2052144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5"/>
            <p:cNvSpPr txBox="1"/>
            <p:nvPr/>
          </p:nvSpPr>
          <p:spPr>
            <a:xfrm>
              <a:off x="6539875" y="1730829"/>
              <a:ext cx="1400821" cy="205214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установле- ние строгого контроля над частной хозяйствен-ной деятель- ностью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Разработка белорусской модели социально-экономического развития, цели и средства её реализации</a:t>
            </a:r>
            <a:endParaRPr/>
          </a:p>
        </p:txBody>
      </p:sp>
      <p:sp>
        <p:nvSpPr>
          <p:cNvPr id="151" name="Google Shape;151;p6"/>
          <p:cNvSpPr txBox="1"/>
          <p:nvPr/>
        </p:nvSpPr>
        <p:spPr>
          <a:xfrm>
            <a:off x="1199456" y="980728"/>
            <a:ext cx="10873208" cy="92333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Белорусская модель социально-экономического развития </a:t>
            </a: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стала реализовываться с </a:t>
            </a: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середины 1990-х гг.</a:t>
            </a: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 Она была направлена на формирование </a:t>
            </a: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социально ориентированной рыночной эконо- мики</a:t>
            </a: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 при </a:t>
            </a: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активной регулирующей роли государства</a:t>
            </a: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/>
          </a:p>
        </p:txBody>
      </p:sp>
      <p:grpSp>
        <p:nvGrpSpPr>
          <p:cNvPr id="152" name="Google Shape;152;p6"/>
          <p:cNvGrpSpPr/>
          <p:nvPr/>
        </p:nvGrpSpPr>
        <p:grpSpPr>
          <a:xfrm>
            <a:off x="2665406" y="2062004"/>
            <a:ext cx="7941306" cy="4570464"/>
            <a:chOff x="61794" y="1156"/>
            <a:chExt cx="7941306" cy="4570464"/>
          </a:xfrm>
        </p:grpSpPr>
        <p:sp>
          <p:nvSpPr>
            <p:cNvPr id="153" name="Google Shape;153;p6"/>
            <p:cNvSpPr/>
            <p:nvPr/>
          </p:nvSpPr>
          <p:spPr>
            <a:xfrm>
              <a:off x="61794" y="1156"/>
              <a:ext cx="5160582" cy="711274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>
              <a:noFill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6"/>
            <p:cNvSpPr txBox="1"/>
            <p:nvPr/>
          </p:nvSpPr>
          <p:spPr>
            <a:xfrm>
              <a:off x="82627" y="21989"/>
              <a:ext cx="5118916" cy="66960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Характерные черты белорусской модели социально-экономического развития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577853" y="712430"/>
              <a:ext cx="516058" cy="47347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6" name="Google Shape;156;p6"/>
            <p:cNvSpPr/>
            <p:nvPr/>
          </p:nvSpPr>
          <p:spPr>
            <a:xfrm>
              <a:off x="1093911" y="823800"/>
              <a:ext cx="6909189" cy="724202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6"/>
            <p:cNvSpPr txBox="1"/>
            <p:nvPr/>
          </p:nvSpPr>
          <p:spPr>
            <a:xfrm>
              <a:off x="1115122" y="845011"/>
              <a:ext cx="6866767" cy="68178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сильная и эффективная государственная власть, обеспечиваю- щая политическую стабильность, социальную справедливость и безопасность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577853" y="712430"/>
              <a:ext cx="516058" cy="144741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9" name="Google Shape;159;p6"/>
            <p:cNvSpPr/>
            <p:nvPr/>
          </p:nvSpPr>
          <p:spPr>
            <a:xfrm>
              <a:off x="1093911" y="1659372"/>
              <a:ext cx="6909189" cy="1000956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6"/>
            <p:cNvSpPr txBox="1"/>
            <p:nvPr/>
          </p:nvSpPr>
          <p:spPr>
            <a:xfrm>
              <a:off x="1123228" y="1688689"/>
              <a:ext cx="6850555" cy="94232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равенство различных форм собственности; главный критерий развития экономики - эффективность ведения хозяйства; прива- тизация рассматривается не как самоцель, а как средство поиска заинтересованных инвесторов</a:t>
              </a:r>
              <a:endParaRPr b="1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1" name="Google Shape;161;p6"/>
            <p:cNvSpPr/>
            <p:nvPr/>
          </p:nvSpPr>
          <p:spPr>
            <a:xfrm>
              <a:off x="577853" y="712430"/>
              <a:ext cx="516058" cy="228308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2" name="Google Shape;162;p6"/>
            <p:cNvSpPr/>
            <p:nvPr/>
          </p:nvSpPr>
          <p:spPr>
            <a:xfrm>
              <a:off x="1093911" y="2771698"/>
              <a:ext cx="6909189" cy="447635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6"/>
            <p:cNvSpPr txBox="1"/>
            <p:nvPr/>
          </p:nvSpPr>
          <p:spPr>
            <a:xfrm>
              <a:off x="1107022" y="2784809"/>
              <a:ext cx="6882967" cy="42141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многовекторность внешнеэкономической политики в условиях глобализации хозяйственных связей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577853" y="712430"/>
              <a:ext cx="516058" cy="284101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5" name="Google Shape;165;p6"/>
            <p:cNvSpPr/>
            <p:nvPr/>
          </p:nvSpPr>
          <p:spPr>
            <a:xfrm>
              <a:off x="1093911" y="3330703"/>
              <a:ext cx="6909189" cy="445479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6"/>
            <p:cNvSpPr txBox="1"/>
            <p:nvPr/>
          </p:nvSpPr>
          <p:spPr>
            <a:xfrm>
              <a:off x="1106959" y="3343751"/>
              <a:ext cx="6883093" cy="41938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активизация интеграционных процессов, прежде всего экономи- ческих, с Россией и странами СНГ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7" name="Google Shape;167;p6"/>
            <p:cNvSpPr/>
            <p:nvPr/>
          </p:nvSpPr>
          <p:spPr>
            <a:xfrm>
              <a:off x="577853" y="712430"/>
              <a:ext cx="516058" cy="351715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8" name="Google Shape;168;p6"/>
            <p:cNvSpPr/>
            <p:nvPr/>
          </p:nvSpPr>
          <p:spPr>
            <a:xfrm>
              <a:off x="1093911" y="3887552"/>
              <a:ext cx="6909189" cy="684068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rgbClr val="4C665E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6"/>
            <p:cNvSpPr txBox="1"/>
            <p:nvPr/>
          </p:nvSpPr>
          <p:spPr>
            <a:xfrm>
              <a:off x="1113947" y="3907588"/>
              <a:ext cx="6869117" cy="64399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сильная социальная политика государства, инвестиции в здо- ровье, образование, профессиональное и культурное развитие личности, а также адресная социальная помощь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Разработка белорусской модели социально-экономического развития, цели и средства её реализации</a:t>
            </a:r>
            <a:endParaRPr/>
          </a:p>
        </p:txBody>
      </p:sp>
      <p:sp>
        <p:nvSpPr>
          <p:cNvPr id="175" name="Google Shape;175;p7"/>
          <p:cNvSpPr txBox="1"/>
          <p:nvPr/>
        </p:nvSpPr>
        <p:spPr>
          <a:xfrm>
            <a:off x="1199456" y="1124744"/>
            <a:ext cx="10873208" cy="92333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Отличительная особенность белорусской модели социально-экономического развития</a:t>
            </a: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 - сохра- нение системы планирования, которая позволяет определить направления перспективного развития и сбалансировать их ресурсное обеспечение.</a:t>
            </a:r>
            <a:endParaRPr/>
          </a:p>
        </p:txBody>
      </p:sp>
      <p:grpSp>
        <p:nvGrpSpPr>
          <p:cNvPr id="176" name="Google Shape;176;p7"/>
          <p:cNvGrpSpPr/>
          <p:nvPr/>
        </p:nvGrpSpPr>
        <p:grpSpPr>
          <a:xfrm>
            <a:off x="2425189" y="2741634"/>
            <a:ext cx="7941480" cy="3246939"/>
            <a:chOff x="1597" y="392754"/>
            <a:chExt cx="7941480" cy="3246939"/>
          </a:xfrm>
        </p:grpSpPr>
        <p:sp>
          <p:nvSpPr>
            <p:cNvPr id="177" name="Google Shape;177;p7"/>
            <p:cNvSpPr/>
            <p:nvPr/>
          </p:nvSpPr>
          <p:spPr>
            <a:xfrm>
              <a:off x="3972338" y="1368154"/>
              <a:ext cx="2118767" cy="53358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8" name="Google Shape;178;p7"/>
            <p:cNvSpPr/>
            <p:nvPr/>
          </p:nvSpPr>
          <p:spPr>
            <a:xfrm>
              <a:off x="1853570" y="1368154"/>
              <a:ext cx="2118767" cy="533588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3A504B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79" name="Google Shape;179;p7"/>
            <p:cNvSpPr/>
            <p:nvPr/>
          </p:nvSpPr>
          <p:spPr>
            <a:xfrm>
              <a:off x="593436" y="392754"/>
              <a:ext cx="6757802" cy="97540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7"/>
            <p:cNvSpPr txBox="1"/>
            <p:nvPr/>
          </p:nvSpPr>
          <p:spPr>
            <a:xfrm>
              <a:off x="593436" y="392754"/>
              <a:ext cx="6757802" cy="9754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-RU" sz="20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Ключевые элементы планирования в белорусской модели социально-экономического развития</a:t>
              </a:r>
              <a:endParaRPr b="1" sz="20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1" name="Google Shape;181;p7"/>
            <p:cNvSpPr/>
            <p:nvPr/>
          </p:nvSpPr>
          <p:spPr>
            <a:xfrm>
              <a:off x="1597" y="1901743"/>
              <a:ext cx="3703945" cy="173795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7"/>
            <p:cNvSpPr txBox="1"/>
            <p:nvPr/>
          </p:nvSpPr>
          <p:spPr>
            <a:xfrm>
              <a:off x="1597" y="1901743"/>
              <a:ext cx="3703945" cy="173795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Национальная стратегия устойчивого развития Республики Беларусь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3" name="Google Shape;183;p7"/>
            <p:cNvSpPr/>
            <p:nvPr/>
          </p:nvSpPr>
          <p:spPr>
            <a:xfrm>
              <a:off x="4239132" y="1901743"/>
              <a:ext cx="3703945" cy="1737950"/>
            </a:xfrm>
            <a:prstGeom prst="rect">
              <a:avLst/>
            </a:prstGeom>
            <a:solidFill>
              <a:schemeClr val="lt1"/>
            </a:solidFill>
            <a:ln cap="flat" cmpd="sng" w="25400">
              <a:solidFill>
                <a:srgbClr val="445C54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0800" rotWithShape="0" algn="tl" dir="2700000" dist="38100">
                <a:srgbClr val="000000">
                  <a:alpha val="4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7"/>
            <p:cNvSpPr txBox="1"/>
            <p:nvPr/>
          </p:nvSpPr>
          <p:spPr>
            <a:xfrm>
              <a:off x="4239132" y="1901743"/>
              <a:ext cx="3703945" cy="173795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2"/>
                  </a:solidFill>
                  <a:latin typeface="Cambria"/>
                  <a:ea typeface="Cambria"/>
                  <a:cs typeface="Cambria"/>
                  <a:sym typeface="Cambria"/>
                </a:rPr>
                <a:t>программы социально-экономического развития Республики Беларусь</a:t>
              </a:r>
              <a:endParaRPr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8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Разработка белорусской модели социально-экономического развития, цели и средства её реализации</a:t>
            </a:r>
            <a:endParaRPr/>
          </a:p>
        </p:txBody>
      </p:sp>
      <p:sp>
        <p:nvSpPr>
          <p:cNvPr id="190" name="Google Shape;190;p8"/>
          <p:cNvSpPr txBox="1"/>
          <p:nvPr/>
        </p:nvSpPr>
        <p:spPr>
          <a:xfrm>
            <a:off x="1199456" y="836712"/>
            <a:ext cx="10873200" cy="1754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Национальная стратегия устойчивого социально-экономического развития Республики Беларусь оп- ределяет на долгосрочную перспективу цели, этапы и направления перехода Республики Беларусь к постиндустриальному обществу и инновационному развитию экономики при  повышении стандар- тов жизни человека и обеспечении благоприятной окружающей среды. Впервые она была  принята в Республике Беларусь в 1997 г. на период до 2010 г. В настоящее реализуется «Национальная стратегия устойчивого социально-экономического развития Республики Беларусь на период до 2030 года».</a:t>
            </a:r>
            <a:endParaRPr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descr="http://www.kormanews.by/wp-content/uploads/2014/12/m00000001729_9361761.jpg" id="191" name="Google Shape;191;p8"/>
          <p:cNvPicPr preferRelativeResize="0"/>
          <p:nvPr/>
        </p:nvPicPr>
        <p:blipFill rotWithShape="1">
          <a:blip r:embed="rId3">
            <a:alphaModFix/>
          </a:blip>
          <a:srcRect b="18840" l="0" r="0" t="0"/>
          <a:stretch/>
        </p:blipFill>
        <p:spPr>
          <a:xfrm>
            <a:off x="6384032" y="2717662"/>
            <a:ext cx="4381500" cy="388843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92" name="Google Shape;192;p8"/>
          <p:cNvSpPr txBox="1"/>
          <p:nvPr/>
        </p:nvSpPr>
        <p:spPr>
          <a:xfrm>
            <a:off x="2153942" y="5994026"/>
            <a:ext cx="4230090" cy="612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600"/>
              <a:buFont typeface="Noto Sans Symbols"/>
              <a:buNone/>
            </a:pPr>
            <a:r>
              <a:rPr b="0" lang="ru-RU" sz="1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Стратегия развития Беларуси до 2030 года. Инфографика БЕЛТА</a:t>
            </a:r>
            <a:endParaRPr b="0" sz="16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9"/>
          <p:cNvSpPr txBox="1"/>
          <p:nvPr>
            <p:ph type="title"/>
          </p:nvPr>
        </p:nvSpPr>
        <p:spPr>
          <a:xfrm>
            <a:off x="119336" y="44625"/>
            <a:ext cx="11953328" cy="690389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latin typeface="Cambria"/>
                <a:ea typeface="Cambria"/>
                <a:cs typeface="Cambria"/>
                <a:sym typeface="Cambria"/>
              </a:rPr>
              <a:t>Разработка белорусской модели социально-экономического развития, цели и средства её реализации</a:t>
            </a:r>
            <a:endParaRPr/>
          </a:p>
        </p:txBody>
      </p:sp>
      <p:sp>
        <p:nvSpPr>
          <p:cNvPr id="198" name="Google Shape;198;p9"/>
          <p:cNvSpPr txBox="1"/>
          <p:nvPr/>
        </p:nvSpPr>
        <p:spPr>
          <a:xfrm>
            <a:off x="1199456" y="735014"/>
            <a:ext cx="10873208" cy="92333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Программы социально-экономического развития Республики Беларусь разрабатываются сроком на 5 лет. Они обсуждались белорусским народом и утверждались на Всебелорусских народных собраниях в 1996, 2001, 2006, 2010, 2016, 2021 гг.</a:t>
            </a:r>
            <a:endParaRPr/>
          </a:p>
        </p:txBody>
      </p:sp>
      <p:graphicFrame>
        <p:nvGraphicFramePr>
          <p:cNvPr id="199" name="Google Shape;199;p9"/>
          <p:cNvGraphicFramePr/>
          <p:nvPr/>
        </p:nvGraphicFramePr>
        <p:xfrm>
          <a:off x="1271464" y="1658344"/>
          <a:ext cx="3000000" cy="3000000"/>
        </p:xfrm>
        <a:graphic>
          <a:graphicData uri="http://schemas.openxmlformats.org/drawingml/2006/table">
            <a:tbl>
              <a:tblPr firstRow="1">
                <a:noFill/>
                <a:tableStyleId>{CF0CAA11-0E17-446C-BEAC-AF8E9F11D3DF}</a:tableStyleId>
              </a:tblPr>
              <a:tblGrid>
                <a:gridCol w="3672400"/>
                <a:gridCol w="7056775"/>
              </a:tblGrid>
              <a:tr h="277500">
                <a:tc gridSpan="2"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000" u="none" cap="none" strike="noStrike">
                          <a:solidFill>
                            <a:schemeClr val="lt1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Приоритеты социально-экономического развития Республики Беларусь</a:t>
                      </a:r>
                      <a:endParaRPr sz="2000" u="none" cap="none" strike="noStrike">
                        <a:solidFill>
                          <a:schemeClr val="lt1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448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Программы социально- экономического развития РБ</a:t>
                      </a:r>
                      <a:endParaRPr b="1"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C5B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Приоритеты развития</a:t>
                      </a:r>
                      <a:endParaRPr b="1"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2C5BF"/>
                    </a:solidFill>
                  </a:tcPr>
                </a:tc>
              </a:tr>
              <a:tr h="448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1996-2000 гг.</a:t>
                      </a:r>
                      <a:endParaRPr sz="1800" u="none" cap="none" strike="noStrike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 u="none" cap="none" strike="noStrike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Экспорт товаров и услуг, строительство жилья, развитие агро- промышленного комплекса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8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2001-2005 гг.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Продовольственная безопасность, экспорт, жильё, инновации и инвестиции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2475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2006-2010 гг.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Инновационное развитие экономики, энерго- и ресурсосбереже- ние, возрождение села, повышение конкурентоспособности бело- русской продукции, развитие малых городов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8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2011-2015 гг.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Улучшение инвестиционного и бизнес-климата, развитие высо- котехнологичных производств, рост экспорта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8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2016-2020 гг.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Рост конкурентоспособности экономики, привлечение инвести- ций и инновационное развитие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8250">
                <a:tc>
                  <a:txBody>
                    <a:bodyPr/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2021-2025 гг.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 anchor="ctr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800">
                          <a:solidFill>
                            <a:schemeClr val="dk2"/>
                          </a:solidFill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Счастливая семья, сильные регионы, интеллектуальная страна, государство-партнёр</a:t>
                      </a:r>
                      <a:endParaRPr sz="1800">
                        <a:solidFill>
                          <a:schemeClr val="dk2"/>
                        </a:solidFill>
                        <a:latin typeface="Cambria"/>
                        <a:ea typeface="Cambria"/>
                        <a:cs typeface="Cambria"/>
                        <a:sym typeface="Cambria"/>
                      </a:endParaRPr>
                    </a:p>
                  </a:txBody>
                  <a:tcPr marT="45725" marB="45725" marR="91450" marL="91450">
                    <a:lnL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db2004c017l">
  <a:themeElements>
    <a:clrScheme name="sample 3">
      <a:dk1>
        <a:srgbClr val="4C665F"/>
      </a:dk1>
      <a:lt1>
        <a:srgbClr val="FFFFFF"/>
      </a:lt1>
      <a:dk2>
        <a:srgbClr val="000000"/>
      </a:dk2>
      <a:lt2>
        <a:srgbClr val="DDDDDD"/>
      </a:lt2>
      <a:accent1>
        <a:srgbClr val="845084"/>
      </a:accent1>
      <a:accent2>
        <a:srgbClr val="C26840"/>
      </a:accent2>
      <a:accent3>
        <a:srgbClr val="FFFFFF"/>
      </a:accent3>
      <a:accent4>
        <a:srgbClr val="405650"/>
      </a:accent4>
      <a:accent5>
        <a:srgbClr val="C2B3C2"/>
      </a:accent5>
      <a:accent6>
        <a:srgbClr val="B05E39"/>
      </a:accent6>
      <a:hlink>
        <a:srgbClr val="C8BA74"/>
      </a:hlink>
      <a:folHlink>
        <a:srgbClr val="438BA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2009-01-18T11:28:08Z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22.12.2022</vt:lpwstr>
  </property>
</Properties>
</file>