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</p:sldMasterIdLst>
  <p:notesMasterIdLst>
    <p:notesMasterId r:id="rId14"/>
  </p:notesMasterIdLst>
  <p:sldIdLst>
    <p:sldId id="256" r:id="rId2"/>
    <p:sldId id="335" r:id="rId3"/>
    <p:sldId id="25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34" r:id="rId13"/>
  </p:sldIdLst>
  <p:sldSz cx="9144000" cy="5143500" type="screen16x9"/>
  <p:notesSz cx="6858000" cy="9945688"/>
  <p:embeddedFontLst>
    <p:embeddedFont>
      <p:font typeface="Open Sans" charset="0"/>
      <p:regular r:id="rId15"/>
      <p:bold r:id="rId16"/>
      <p:italic r:id="rId17"/>
      <p:boldItalic r:id="rId18"/>
    </p:embeddedFont>
    <p:embeddedFont>
      <p:font typeface="Wingdings 3" pitchFamily="18" charset="2"/>
      <p:regular r:id="rId19"/>
    </p:embeddedFont>
    <p:embeddedFont>
      <p:font typeface="Century Gothic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lmVXbxK3EfBSDm3DBy4YWlsL5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-18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428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908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8603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0760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725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8924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2089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6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0173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03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6619-1BB2-443E-84B6-0D4091C572BE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5C0B-79FB-4C64-A677-CA124BA9E4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0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099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190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83586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1421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747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658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839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C248F-0ACB-4140-92FF-25B0DDAC7BD3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7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testpad.com/v5hpacxby5ib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ctrTitle"/>
          </p:nvPr>
        </p:nvSpPr>
        <p:spPr>
          <a:xfrm>
            <a:off x="784623" y="1124265"/>
            <a:ext cx="7832240" cy="190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SzPts val="5400"/>
            </a:pP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РАЗВИТИЕ </a:t>
            </a:r>
            <a:b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</a:b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КАПИТАЛИСТИЧЕСКИХ ОТНОШЕНИЙ В ПРОМЫШЛЕННОСТИ </a:t>
            </a:r>
            <a:b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</a:b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В 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XIX-</a:t>
            </a: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НАЧАЛЕ </a:t>
            </a:r>
            <a:r>
              <a:rPr lang="en-US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XX</a:t>
            </a:r>
            <a:r>
              <a:rPr lang="ru-RU" sz="36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 В.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sp>
        <p:nvSpPr>
          <p:cNvPr id="67" name="Google Shape;67;p1"/>
          <p:cNvSpPr txBox="1">
            <a:spLocks noGrp="1"/>
          </p:cNvSpPr>
          <p:nvPr>
            <p:ph type="subTitle" idx="1"/>
          </p:nvPr>
        </p:nvSpPr>
        <p:spPr>
          <a:xfrm>
            <a:off x="2073796" y="2860866"/>
            <a:ext cx="5561691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32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Мискевич Светлана Викторовна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ГУО «Средняя школа №34 </a:t>
            </a:r>
            <a:r>
              <a:rPr lang="ru-RU" sz="20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г.Бобруйска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</a:t>
            </a:r>
            <a:endParaRPr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454" y="691084"/>
            <a:ext cx="7517933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 defTabSz="342900">
              <a:lnSpc>
                <a:spcPct val="115000"/>
              </a:lnSpc>
              <a:buClr>
                <a:srgbClr val="A53010"/>
              </a:buClr>
              <a:buSzPts val="1800"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ЧТО ТАКОЕ УРБАНИЗАЦИЯ?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pic>
        <p:nvPicPr>
          <p:cNvPr id="5" name="Picture 2" descr="http://www.belmos.ru/forum/download/file.php?id=448&amp;sid=19cb483e61adf9bda2206cf4b57d4d9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42" b="7859"/>
          <a:stretch/>
        </p:blipFill>
        <p:spPr bwMode="auto">
          <a:xfrm>
            <a:off x="423583" y="1579036"/>
            <a:ext cx="4512700" cy="2340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9383" r="12153" b="19947"/>
          <a:stretch/>
        </p:blipFill>
        <p:spPr bwMode="auto">
          <a:xfrm>
            <a:off x="5089712" y="1963271"/>
            <a:ext cx="3758453" cy="195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454" y="691084"/>
            <a:ext cx="8277693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just" defTabSz="342900">
              <a:lnSpc>
                <a:spcPct val="115000"/>
              </a:lnSpc>
              <a:buClr>
                <a:srgbClr val="A53010"/>
              </a:buClr>
              <a:buSzPts val="1800"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							ФАКТОРЫ</a:t>
            </a:r>
          </a:p>
          <a:p>
            <a:pPr marL="114300" lvl="0" algn="just" defTabSz="342900">
              <a:lnSpc>
                <a:spcPct val="115000"/>
              </a:lnSpc>
              <a:buClr>
                <a:srgbClr val="A53010"/>
              </a:buClr>
              <a:buSzPts val="1800"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								к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оторые </a:t>
            </a:r>
          </a:p>
          <a:p>
            <a:pPr marL="114300" lvl="0" algn="ctr" defTabSz="342900">
              <a:lnSpc>
                <a:spcPct val="115000"/>
              </a:lnSpc>
              <a:buClr>
                <a:srgbClr val="A53010"/>
              </a:buClr>
              <a:buSzPts val="1800"/>
            </a:pP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  <a:p>
            <a:pPr marL="114300" lvl="0" defTabSz="342900">
              <a:lnSpc>
                <a:spcPct val="115000"/>
              </a:lnSpc>
              <a:buClr>
                <a:srgbClr val="A53010"/>
              </a:buClr>
              <a:buSzPts val="1800"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 СДЕРЖИВАЛИ						СПОСОБСТВОВАЛИ </a:t>
            </a:r>
          </a:p>
          <a:p>
            <a:pPr marL="114300" lvl="0" defTabSz="342900">
              <a:lnSpc>
                <a:spcPct val="115000"/>
              </a:lnSpc>
              <a:buClr>
                <a:srgbClr val="A53010"/>
              </a:buClr>
              <a:buSzPts val="1800"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УРБАНИЗАЦИЮ						УРБАНИЗАЦИИ 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272553" y="2030506"/>
            <a:ext cx="1869141" cy="766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479676" y="2030506"/>
            <a:ext cx="1949824" cy="766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47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9894" y="433318"/>
            <a:ext cx="6862059" cy="12261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8-9, в.1 с.73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письменно)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https://onlinetestpad.com/v5hpacxby5ibi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Индивидуальное (на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):- подготовить сообщение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одном из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промышленных предприятий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половины ХІХ — начала ХХ в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475510" y="1453789"/>
            <a:ext cx="8520600" cy="2492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ЧТО ТАКОЕ ПРОМЫШЛЕННАЯ РЕВОЛЮЦИЯ, КАКИМИ БЫЛИ ЕЁ ПРИЧИНЫ И ПОСЛЕДСТВИЯ В ЗАПАДНОЙ ЕВРОПЕ?</a:t>
            </a: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                               </a:t>
            </a:r>
          </a:p>
          <a:p>
            <a:pPr marL="114300" lvl="0" indent="0" algn="ctr"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									</a:t>
            </a:r>
            <a:endParaRPr sz="4000" b="0" i="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455" y="119586"/>
            <a:ext cx="7517933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 defTabSz="342900">
              <a:lnSpc>
                <a:spcPct val="115000"/>
              </a:lnSpc>
              <a:buClr>
                <a:srgbClr val="A53010"/>
              </a:buClr>
              <a:buSzPts val="1800"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АКТУАЛИЗАЦИЯ ЗНАНИЙ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7316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261055" y="316801"/>
            <a:ext cx="85206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ЧТО ЖЕ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ТАКОЕ МОДЕРНИЗАЦИЯ?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									</a:t>
            </a:r>
            <a:endParaRPr sz="4000" b="0" i="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pic>
        <p:nvPicPr>
          <p:cNvPr id="2" name="Picture 2" descr="https://diletant.media/upload/img_html_editor/45306170/2b9/2b9210a82aba61d6f191a3dd768cce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10" y="1908146"/>
            <a:ext cx="4461786" cy="2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c.pics.livejournal.com/watermelon83/60539528/11282902/11282902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3" y="1325019"/>
            <a:ext cx="2727163" cy="18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72;p2"/>
          <p:cNvSpPr txBox="1">
            <a:spLocks/>
          </p:cNvSpPr>
          <p:nvPr/>
        </p:nvSpPr>
        <p:spPr>
          <a:xfrm>
            <a:off x="107576" y="623842"/>
            <a:ext cx="8826479" cy="355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342900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Wingdings 3" charset="2"/>
              <a:buChar char="●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●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ingdings 3" charset="2"/>
              <a:buChar char="○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342900" rtl="0" eaLnBrk="1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ingdings 3" charset="2"/>
              <a:buChar char="■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100000"/>
              </a:lnSpc>
              <a:buFont typeface="Wingdings 3" charset="2"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в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ведение усовершенствований, которые соответствовали бы техническим требованиям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XIX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 века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orsiva"/>
                <a:cs typeface="Times New Roman" panose="02020603050405020304" pitchFamily="18" charset="0"/>
                <a:sym typeface="Corsiva"/>
              </a:rPr>
              <a:t>										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orsiva"/>
              <a:cs typeface="Times New Roman" panose="02020603050405020304" pitchFamily="18" charset="0"/>
              <a:sym typeface="Corsiva"/>
            </a:endParaRPr>
          </a:p>
        </p:txBody>
      </p:sp>
      <p:pic>
        <p:nvPicPr>
          <p:cNvPr id="1030" name="Picture 6" descr="https://1.bp.blogspot.com/-8_tmcRBaPqM/YG7GlEkvDJI/AAAAAAAAAHI/4iXbGLW16WsJo8CYXtEWZdwlCKB2GrOZQCNcBGAsYHQ/s800/%25D1%2584%25D0%25B0%25D0%25B1%25D1%2580%25D0%25B8%25D0%25BA%25D0%25B0%2B%25D1%2581%25D1%2582%25D0%25B0%25D1%2580%25D0%25BE%25D0%25B5%2B%25D1%2584%25D0%25BE%25D1%2582%25D0%25B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7730" r="3559" b="5876"/>
          <a:stretch/>
        </p:blipFill>
        <p:spPr bwMode="auto">
          <a:xfrm>
            <a:off x="1032833" y="3314699"/>
            <a:ext cx="2877671" cy="17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6958" y="357504"/>
            <a:ext cx="73154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b="1" dirty="0">
                <a:latin typeface="Times New Roman" pitchFamily="18" charset="0"/>
                <a:cs typeface="Times New Roman" pitchFamily="18" charset="0"/>
              </a:rPr>
              <a:t>Развитие промышленности в Беларуси связано со становлением </a:t>
            </a:r>
            <a:r>
              <a:rPr lang="be-BY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фабричного</a:t>
            </a:r>
            <a:r>
              <a:rPr lang="be-BY" b="1" dirty="0">
                <a:latin typeface="Times New Roman" pitchFamily="18" charset="0"/>
                <a:cs typeface="Times New Roman" pitchFamily="18" charset="0"/>
              </a:rPr>
              <a:t> производства. Еще в первой половине XIX в. начал происходить переход от ремесленного производства к фабричному, когда были построены </a:t>
            </a:r>
            <a:r>
              <a:rPr lang="be-BY" b="1" u="sng" dirty="0">
                <a:latin typeface="Times New Roman" pitchFamily="18" charset="0"/>
                <a:cs typeface="Times New Roman" pitchFamily="18" charset="0"/>
              </a:rPr>
              <a:t>первые суконные фабрики </a:t>
            </a:r>
            <a:r>
              <a:rPr lang="be-BY" b="1" dirty="0">
                <a:latin typeface="Times New Roman" pitchFamily="18" charset="0"/>
                <a:cs typeface="Times New Roman" pitchFamily="18" charset="0"/>
              </a:rPr>
              <a:t>в местечках Хомск и Коссово Гродненской губернии. На этих фабриках применялись паровые двигатели, что считается признаком перехода от ручного к машинному труду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http://www.radzima.org/images/pamatniki/3971/pdblchor07-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82" r="31194" b="21715"/>
          <a:stretch/>
        </p:blipFill>
        <p:spPr bwMode="auto">
          <a:xfrm>
            <a:off x="654072" y="2625756"/>
            <a:ext cx="4392488" cy="21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dzima.org/images/pamatniki/3971/pdblchor07-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34" b="14141"/>
          <a:stretch/>
        </p:blipFill>
        <p:spPr bwMode="auto">
          <a:xfrm>
            <a:off x="5046560" y="2615994"/>
            <a:ext cx="3430756" cy="210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429" y="142351"/>
            <a:ext cx="6932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Следующей особенностью промышленности Беларуси стало размещение большинства фабрик и заводов в сельской местности — ближе к источникам сырья и дешевой рабочей силы. Наибольшее развитие получили деревообработка и винокурение (производство спирта).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83567" y="1869672"/>
            <a:ext cx="7712336" cy="2815791"/>
            <a:chOff x="683567" y="2492896"/>
            <a:chExt cx="7712336" cy="3754388"/>
          </a:xfrm>
        </p:grpSpPr>
        <p:pic>
          <p:nvPicPr>
            <p:cNvPr id="4098" name="Picture 2" descr="http://arttrans.com.ua/imageproduct/1230/Illustration_Woodworking_Workshop_Carpentry_Holding_Touching_Wearing_Construction_activities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7" y="2492896"/>
              <a:ext cx="4788255" cy="37444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www.radzima.org/images/pamatniki/2602/mahlzava01-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80112" y="2492896"/>
              <a:ext cx="2815791" cy="3754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60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620" y="48222"/>
            <a:ext cx="6367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Во второй половине XIX в. окончательно определилась специализация производства на переработке местного сельскохозяйственного, лесного и минерального сырья.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7846" y="3223740"/>
            <a:ext cx="75325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В начале XX в. в первую очередь развивалось картонно-бумажное производство, представленное одной из самых передовых в России по технической оснащенности </a:t>
            </a:r>
            <a:r>
              <a:rPr lang="be-BY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Добрушской бумажной фабрикой</a:t>
            </a: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, а также лесохимическое и спичечное производство.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19801" y="1188501"/>
            <a:ext cx="7504397" cy="2018823"/>
            <a:chOff x="827585" y="1700808"/>
            <a:chExt cx="7504397" cy="2691764"/>
          </a:xfrm>
        </p:grpSpPr>
        <p:pic>
          <p:nvPicPr>
            <p:cNvPr id="5122" name="Picture 2" descr="http://www.fotobel.by/images/dobrush/dobrush-fabrika_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5" y="1700808"/>
              <a:ext cx="4077551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govorim.by/uploads/posts/2011-03/1301065340_imagedownloader.do11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2" t="5845" r="20441" b="3749"/>
            <a:stretch/>
          </p:blipFill>
          <p:spPr bwMode="auto">
            <a:xfrm>
              <a:off x="4974552" y="1728572"/>
              <a:ext cx="3357430" cy="26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22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976" y="0"/>
            <a:ext cx="7510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Крупнейшие спичечные фабрики находились в Пинске, Мозыре, Бобруйске, Борисове. </a:t>
            </a:r>
            <a:endParaRPr lang="be-BY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Первоначально спички изготавливали разной длины и перевязывали шпагатом, а позже стали применять машины для нанесения красного фосфора на головку спички и склеивания спичечных коробков.</a:t>
            </a:r>
          </a:p>
          <a:p>
            <a:pPr algn="just"/>
            <a:endParaRPr lang="be-BY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7470" y="3965996"/>
            <a:ext cx="67862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Крупнейшим предприятием в текстильной и льняной промышленности была </a:t>
            </a:r>
            <a:r>
              <a:rPr lang="be-BY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льнопрядильная фабрика «Двина» в Витебске.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99593" y="1988745"/>
            <a:ext cx="7428257" cy="1879149"/>
            <a:chOff x="899592" y="2651660"/>
            <a:chExt cx="7428257" cy="2577540"/>
          </a:xfrm>
        </p:grpSpPr>
        <p:pic>
          <p:nvPicPr>
            <p:cNvPr id="6150" name="Picture 6" descr="http://www.e-reading.by/illustrations/1034/1034547-_016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133"/>
            <a:stretch/>
          </p:blipFill>
          <p:spPr bwMode="auto">
            <a:xfrm>
              <a:off x="899592" y="2651660"/>
              <a:ext cx="2111673" cy="255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s1.gallery.aystatic.by/650/961/846/5011/5011846961_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88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4" t="21717" r="4312" b="16837"/>
            <a:stretch/>
          </p:blipFill>
          <p:spPr bwMode="auto">
            <a:xfrm>
              <a:off x="3203848" y="2709200"/>
              <a:ext cx="5124001" cy="25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89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94618" y="1417908"/>
            <a:ext cx="7813495" cy="1674186"/>
            <a:chOff x="694617" y="1890544"/>
            <a:chExt cx="7813495" cy="2232248"/>
          </a:xfrm>
        </p:grpSpPr>
        <p:pic>
          <p:nvPicPr>
            <p:cNvPr id="7170" name="Picture 2" descr="http://history.rw.by/uploads/images/1300x550_tt/shapka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0"/>
            <a:stretch/>
          </p:blipFill>
          <p:spPr bwMode="auto">
            <a:xfrm>
              <a:off x="694617" y="1890544"/>
              <a:ext cx="5035624" cy="2232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rpp.nashaucheba.ru/pars_docs/refs/119/118361/img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8"/>
            <a:stretch/>
          </p:blipFill>
          <p:spPr bwMode="auto">
            <a:xfrm>
              <a:off x="5760720" y="1916832"/>
              <a:ext cx="2747392" cy="219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432112" y="7663"/>
            <a:ext cx="66431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В XIX в. в Беларуси наблюдался быстрый рост городов, их насчитывалось 42. Из них Минск и Витебск имели </a:t>
            </a: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                     от </a:t>
            </a: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50 до 100 тыс. жителей. В городах строились фабрики и заводы, на окраинах появлялись </a:t>
            </a:r>
            <a:r>
              <a:rPr lang="be-BY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рабочие поселки</a:t>
            </a: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9382" y="3198780"/>
            <a:ext cx="73621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В первую очередь росли города, ставшие железнодорожными узлами или станциями на перекрещивании </a:t>
            </a:r>
            <a:r>
              <a:rPr lang="be-B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Московско-Брестской</a:t>
            </a: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e-B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Либаво</a:t>
            </a: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e-B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Роменской</a:t>
            </a: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e-B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Риго-Орловской</a:t>
            </a: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e-B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Полесской</a:t>
            </a: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 железных дорог. Железнодорожная сеть на территории Беларуси была одной из самых густых в Российской империи. </a:t>
            </a:r>
            <a:endParaRPr lang="be-BY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680" y="15611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Характерными для белорусских губерний оставались </a:t>
            </a:r>
            <a:r>
              <a:rPr lang="be-BY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местечки</a:t>
            </a: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 — населенные пункты, занимавшие промежуточное положение между городом и деревней.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11940" y="4108743"/>
            <a:ext cx="704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Во второй половине XIX — начале XX в. произошли существенные перемены в облике белорусских городов. </a:t>
            </a:r>
            <a:endParaRPr lang="be-BY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43835" y="1066741"/>
            <a:ext cx="7632848" cy="2976700"/>
            <a:chOff x="755576" y="1556792"/>
            <a:chExt cx="7632848" cy="3968933"/>
          </a:xfrm>
        </p:grpSpPr>
        <p:pic>
          <p:nvPicPr>
            <p:cNvPr id="9220" name="Picture 4" descr="http://s018.radikal.ru/i527/1408/40/db7952f81e2d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556792"/>
              <a:ext cx="5017280" cy="3963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evrofilm.com/wp-content/uploads/2010/05/old-f1-054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3" t="16432" r="-1806" b="-413"/>
            <a:stretch/>
          </p:blipFill>
          <p:spPr bwMode="auto">
            <a:xfrm>
              <a:off x="5796136" y="1700808"/>
              <a:ext cx="2592288" cy="38249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67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393</Words>
  <Application>Microsoft Office PowerPoint</Application>
  <PresentationFormat>Экран (16:9)</PresentationFormat>
  <Paragraphs>34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Open Sans</vt:lpstr>
      <vt:lpstr>Wingdings 3</vt:lpstr>
      <vt:lpstr>Century Gothic</vt:lpstr>
      <vt:lpstr>Times New Roman</vt:lpstr>
      <vt:lpstr>Corsiva</vt:lpstr>
      <vt:lpstr>Легкий дым</vt:lpstr>
      <vt:lpstr>РАЗВИТИЕ  КАПИТАЛИСТИЧЕСКИХ ОТНОШЕНИЙ В ПРОМЫШЛЕННОСТИ  В XIX-НАЧАЛЕ XX 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ВИЗУАЛИЗАЦИЯ ИНФОРМАЦИИ В СОВРЕМЕННЫХ УЧЕБНЫХ ПОСОБИЯХ ПО УЧЕБНЫМ ПРЕДМЕТАМ КАК ЭФФЕКТИВНОЕ СРЕДСТВО ФОРМИРОВАНИЕ ПРЕДМЕТНЫХ И МЕТАПРЕДМЕТНЫХ КОМПЕТЕНЦИЙ УЧАЩИХСЯ</dc:title>
  <dc:creator>user</dc:creator>
  <cp:lastModifiedBy>user</cp:lastModifiedBy>
  <cp:revision>15</cp:revision>
  <dcterms:modified xsi:type="dcterms:W3CDTF">2021-11-08T18:44:12Z</dcterms:modified>
</cp:coreProperties>
</file>