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</p:sldIdLst>
  <p:sldSz cy="6858000" cx="12192000"/>
  <p:notesSz cx="6858000" cy="9144000"/>
  <p:embeddedFontLst>
    <p:embeddedFont>
      <p:font typeface="Cambria Math"/>
      <p:regular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8" roundtripDataSignature="AMtx7mjBtyG1jWllF3MHy4T0XuAboeXvS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70349BD0-2BD0-4203-8E88-35C87585B468}">
  <a:tblStyle styleId="{70349BD0-2BD0-4203-8E88-35C87585B468}" styleName="Table_0">
    <a:wholeTbl>
      <a:tcTxStyle b="off" i="off">
        <a:font>
          <a:latin typeface="Euphemia"/>
          <a:ea typeface="Euphemia"/>
          <a:cs typeface="Euphemia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8E8"/>
          </a:solidFill>
        </a:fill>
      </a:tcStyle>
    </a:wholeTbl>
    <a:band1H>
      <a:tcTxStyle/>
      <a:tcStyle>
        <a:fill>
          <a:solidFill>
            <a:srgbClr val="CFCECD"/>
          </a:solidFill>
        </a:fill>
      </a:tcStyle>
    </a:band1H>
    <a:band2H>
      <a:tcTxStyle/>
    </a:band2H>
    <a:band1V>
      <a:tcTxStyle/>
      <a:tcStyle>
        <a:fill>
          <a:solidFill>
            <a:srgbClr val="CFCECD"/>
          </a:solidFill>
        </a:fill>
      </a:tcStyle>
    </a:band1V>
    <a:band2V>
      <a:tcTxStyle/>
    </a:band2V>
    <a:lastCol>
      <a:tcTxStyle b="on" i="off">
        <a:font>
          <a:latin typeface="Euphemia"/>
          <a:ea typeface="Euphemia"/>
          <a:cs typeface="Euphemia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Euphemia"/>
          <a:ea typeface="Euphemia"/>
          <a:cs typeface="Euphemia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Euphemia"/>
          <a:ea typeface="Euphemia"/>
          <a:cs typeface="Euphemia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Euphemia"/>
          <a:ea typeface="Euphemia"/>
          <a:cs typeface="Euphemia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customschemas.google.com/relationships/presentationmetadata" Target="metadata"/><Relationship Id="rId27" Type="http://schemas.openxmlformats.org/officeDocument/2006/relationships/font" Target="fonts/CambriaMath-regular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7" name="Google Shape;117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18" name="Google Shape;118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7" name="Google Shape;377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4" name="Google Shape;394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0" name="Google Shape;400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5" name="Google Shape;415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1" name="Google Shape;421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9" name="Google Shape;129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8" name="Google Shape;438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9" name="Google Shape;439;p2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 с рисунком" showMasterSp="0">
  <p:cSld name="Титульный слайд с рисунком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oogle Shape;19;p2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20" name="Google Shape;20;p22"/>
            <p:cNvCxnSpPr/>
            <p:nvPr/>
          </p:nvCxnSpPr>
          <p:spPr>
            <a:xfrm>
              <a:off x="507492" y="1564644"/>
              <a:ext cx="8129016" cy="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1" name="Google Shape;21;p22"/>
            <p:cNvCxnSpPr/>
            <p:nvPr/>
          </p:nvCxnSpPr>
          <p:spPr>
            <a:xfrm>
              <a:off x="507492" y="1501519"/>
              <a:ext cx="8129016" cy="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grpSp>
        <p:nvGrpSpPr>
          <p:cNvPr id="22" name="Google Shape;22;p22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23" name="Google Shape;23;p22"/>
            <p:cNvCxnSpPr/>
            <p:nvPr/>
          </p:nvCxnSpPr>
          <p:spPr>
            <a:xfrm>
              <a:off x="507492" y="1564644"/>
              <a:ext cx="8129016" cy="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4" name="Google Shape;24;p22"/>
            <p:cNvCxnSpPr/>
            <p:nvPr/>
          </p:nvCxnSpPr>
          <p:spPr>
            <a:xfrm>
              <a:off x="507492" y="1501519"/>
              <a:ext cx="8129016" cy="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25" name="Google Shape;25;p22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22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22"/>
          <p:cNvSpPr txBox="1"/>
          <p:nvPr>
            <p:ph type="ctrTitle"/>
          </p:nvPr>
        </p:nvSpPr>
        <p:spPr>
          <a:xfrm>
            <a:off x="1104900" y="2292094"/>
            <a:ext cx="5734050" cy="221969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22" title="Пустой заполнитель, вместо которого можно добавить изображение. Щелкните заполнитель и выберите изображение, которое требуется добавить"/>
          <p:cNvSpPr/>
          <p:nvPr>
            <p:ph idx="2" type="pic"/>
          </p:nvPr>
        </p:nvSpPr>
        <p:spPr>
          <a:xfrm>
            <a:off x="6981063" y="1310656"/>
            <a:ext cx="5210937" cy="4208604"/>
          </a:xfrm>
          <a:prstGeom prst="rect">
            <a:avLst/>
          </a:prstGeom>
          <a:solidFill>
            <a:srgbClr val="DED9D6"/>
          </a:solidFill>
          <a:ln>
            <a:noFill/>
          </a:ln>
        </p:spPr>
      </p:sp>
      <p:sp>
        <p:nvSpPr>
          <p:cNvPr id="29" name="Google Shape;29;p22"/>
          <p:cNvSpPr txBox="1"/>
          <p:nvPr>
            <p:ph idx="1" type="subTitle"/>
          </p:nvPr>
        </p:nvSpPr>
        <p:spPr>
          <a:xfrm>
            <a:off x="1104900" y="4511784"/>
            <a:ext cx="5734050" cy="9555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id="30" name="Google Shape;30;p22" title="Вкладка ленты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1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31"/>
          <p:cNvSpPr txBox="1"/>
          <p:nvPr>
            <p:ph idx="1" type="body"/>
          </p:nvPr>
        </p:nvSpPr>
        <p:spPr>
          <a:xfrm>
            <a:off x="5641848" y="1600199"/>
            <a:ext cx="5445252" cy="45720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  <a:defRPr sz="2000"/>
            </a:lvl1pPr>
            <a:lvl2pPr indent="-3302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  <a:defRPr sz="1600"/>
            </a:lvl2pPr>
            <a:lvl3pPr indent="-3302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  <a:defRPr sz="1600"/>
            </a:lvl3pPr>
            <a:lvl4pPr indent="-3175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 sz="1400"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 sz="1400"/>
            </a:lvl6pPr>
            <a:lvl7pPr indent="-3175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 sz="1400"/>
            </a:lvl7pPr>
            <a:lvl8pPr indent="-3175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 sz="1400"/>
            </a:lvl8pPr>
            <a:lvl9pPr indent="-3175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 sz="1400"/>
            </a:lvl9pPr>
          </a:lstStyle>
          <a:p/>
        </p:txBody>
      </p:sp>
      <p:sp>
        <p:nvSpPr>
          <p:cNvPr id="96" name="Google Shape;96;p31"/>
          <p:cNvSpPr txBox="1"/>
          <p:nvPr>
            <p:ph idx="2" type="body"/>
          </p:nvPr>
        </p:nvSpPr>
        <p:spPr>
          <a:xfrm>
            <a:off x="1104900" y="1600200"/>
            <a:ext cx="4384548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indent="-228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97" name="Google Shape;97;p31"/>
          <p:cNvSpPr txBox="1"/>
          <p:nvPr>
            <p:ph idx="10" type="dt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31"/>
          <p:cNvSpPr txBox="1"/>
          <p:nvPr>
            <p:ph idx="11" type="ftr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31"/>
          <p:cNvSpPr txBox="1"/>
          <p:nvPr>
            <p:ph idx="12" type="sldNum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2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32"/>
          <p:cNvSpPr txBox="1"/>
          <p:nvPr>
            <p:ph idx="1" type="body"/>
          </p:nvPr>
        </p:nvSpPr>
        <p:spPr>
          <a:xfrm rot="5400000">
            <a:off x="3810000" y="-1104900"/>
            <a:ext cx="4572000" cy="998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9pPr>
          </a:lstStyle>
          <a:p/>
        </p:txBody>
      </p:sp>
      <p:sp>
        <p:nvSpPr>
          <p:cNvPr id="103" name="Google Shape;103;p32"/>
          <p:cNvSpPr txBox="1"/>
          <p:nvPr>
            <p:ph idx="10" type="dt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32"/>
          <p:cNvSpPr txBox="1"/>
          <p:nvPr>
            <p:ph idx="11" type="ftr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32"/>
          <p:cNvSpPr txBox="1"/>
          <p:nvPr>
            <p:ph idx="12" type="sldNum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showMasterSp="0" type="vertTitleAndTx">
  <p:cSld name="VERTICAL_TITLE_AND_VERTICAL_TEX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3"/>
          <p:cNvSpPr txBox="1"/>
          <p:nvPr>
            <p:ph type="title"/>
          </p:nvPr>
        </p:nvSpPr>
        <p:spPr>
          <a:xfrm rot="5400000">
            <a:off x="7323931" y="2413794"/>
            <a:ext cx="5811838" cy="1714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33"/>
          <p:cNvSpPr txBox="1"/>
          <p:nvPr>
            <p:ph idx="1" type="body"/>
          </p:nvPr>
        </p:nvSpPr>
        <p:spPr>
          <a:xfrm rot="5400000">
            <a:off x="2248429" y="-778404"/>
            <a:ext cx="5811838" cy="80988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9pPr>
          </a:lstStyle>
          <a:p/>
        </p:txBody>
      </p:sp>
      <p:sp>
        <p:nvSpPr>
          <p:cNvPr id="109" name="Google Shape;109;p33"/>
          <p:cNvSpPr txBox="1"/>
          <p:nvPr>
            <p:ph idx="10" type="dt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33"/>
          <p:cNvSpPr txBox="1"/>
          <p:nvPr>
            <p:ph idx="11" type="ftr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33"/>
          <p:cNvSpPr txBox="1"/>
          <p:nvPr>
            <p:ph idx="12" type="sldNum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grpSp>
        <p:nvGrpSpPr>
          <p:cNvPr id="112" name="Google Shape;112;p33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113" name="Google Shape;113;p33"/>
            <p:cNvCxnSpPr/>
            <p:nvPr/>
          </p:nvCxnSpPr>
          <p:spPr>
            <a:xfrm rot="10800000">
              <a:off x="1073150" y="1219201"/>
              <a:ext cx="10058400" cy="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4" name="Google Shape;114;p33"/>
            <p:cNvCxnSpPr/>
            <p:nvPr/>
          </p:nvCxnSpPr>
          <p:spPr>
            <a:xfrm rot="10800000">
              <a:off x="1073150" y="1282326"/>
              <a:ext cx="10058400" cy="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3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3"/>
          <p:cNvSpPr txBox="1"/>
          <p:nvPr>
            <p:ph idx="1" type="body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9pPr>
          </a:lstStyle>
          <a:p/>
        </p:txBody>
      </p:sp>
      <p:sp>
        <p:nvSpPr>
          <p:cNvPr id="34" name="Google Shape;34;p23"/>
          <p:cNvSpPr txBox="1"/>
          <p:nvPr>
            <p:ph idx="10" type="dt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3"/>
          <p:cNvSpPr txBox="1"/>
          <p:nvPr>
            <p:ph idx="11" type="ftr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3"/>
          <p:cNvSpPr txBox="1"/>
          <p:nvPr>
            <p:ph idx="12" type="sldNum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4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4" title="Пустой заполнитель, вместо которого можно добавить изображение. Щелкните заполнитель и выберите изображение, которое требуется добавить"/>
          <p:cNvSpPr/>
          <p:nvPr>
            <p:ph idx="2" type="pic"/>
          </p:nvPr>
        </p:nvSpPr>
        <p:spPr>
          <a:xfrm>
            <a:off x="4654671" y="1600199"/>
            <a:ext cx="6430912" cy="4572001"/>
          </a:xfrm>
          <a:prstGeom prst="rect">
            <a:avLst/>
          </a:prstGeom>
          <a:noFill/>
          <a:ln>
            <a:noFill/>
          </a:ln>
        </p:spPr>
      </p:sp>
      <p:sp>
        <p:nvSpPr>
          <p:cNvPr id="40" name="Google Shape;40;p24"/>
          <p:cNvSpPr txBox="1"/>
          <p:nvPr>
            <p:ph idx="1" type="body"/>
          </p:nvPr>
        </p:nvSpPr>
        <p:spPr>
          <a:xfrm>
            <a:off x="1104900" y="1600200"/>
            <a:ext cx="3396996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indent="-228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41" name="Google Shape;41;p24"/>
          <p:cNvSpPr txBox="1"/>
          <p:nvPr>
            <p:ph idx="10" type="dt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4"/>
          <p:cNvSpPr txBox="1"/>
          <p:nvPr>
            <p:ph idx="11" type="ftr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4"/>
          <p:cNvSpPr txBox="1"/>
          <p:nvPr>
            <p:ph idx="12" type="sldNum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showMasterSp="0" type="title">
  <p:cSld name="TITLE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5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25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25"/>
          <p:cNvSpPr txBox="1"/>
          <p:nvPr>
            <p:ph type="ctrTitle"/>
          </p:nvPr>
        </p:nvSpPr>
        <p:spPr>
          <a:xfrm>
            <a:off x="1104900" y="2292094"/>
            <a:ext cx="10096500" cy="221969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5"/>
          <p:cNvSpPr txBox="1"/>
          <p:nvPr>
            <p:ph idx="1" type="subTitle"/>
          </p:nvPr>
        </p:nvSpPr>
        <p:spPr>
          <a:xfrm>
            <a:off x="1104898" y="4511784"/>
            <a:ext cx="10096501" cy="9555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49" name="Google Shape;49;p25"/>
          <p:cNvSpPr txBox="1"/>
          <p:nvPr>
            <p:ph idx="10" type="dt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25"/>
          <p:cNvSpPr txBox="1"/>
          <p:nvPr>
            <p:ph idx="11" type="ftr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5"/>
          <p:cNvSpPr txBox="1"/>
          <p:nvPr>
            <p:ph idx="12" type="sldNum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52" name="Google Shape;52;p25" title="Вкладка ленты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showMasterSp="0" type="secHead">
  <p:cSld name="SECTION_HEADER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26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55" name="Google Shape;55;p26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56" name="Google Shape;56;p26"/>
              <p:cNvCxnSpPr/>
              <p:nvPr/>
            </p:nvCxnSpPr>
            <p:spPr>
              <a:xfrm>
                <a:off x="507492" y="1564644"/>
                <a:ext cx="8129016" cy="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57" name="Google Shape;57;p26"/>
              <p:cNvCxnSpPr/>
              <p:nvPr/>
            </p:nvCxnSpPr>
            <p:spPr>
              <a:xfrm>
                <a:off x="507492" y="1501519"/>
                <a:ext cx="8129016" cy="0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sp>
          <p:nvSpPr>
            <p:cNvPr id="58" name="Google Shape;58;p26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9" name="Google Shape;59;p26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60" name="Google Shape;60;p26"/>
              <p:cNvCxnSpPr/>
              <p:nvPr/>
            </p:nvCxnSpPr>
            <p:spPr>
              <a:xfrm>
                <a:off x="507492" y="1564644"/>
                <a:ext cx="8129016" cy="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1" name="Google Shape;61;p26"/>
              <p:cNvCxnSpPr/>
              <p:nvPr/>
            </p:nvCxnSpPr>
            <p:spPr>
              <a:xfrm>
                <a:off x="507492" y="1501519"/>
                <a:ext cx="8129016" cy="0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</p:grpSp>
      <p:sp>
        <p:nvSpPr>
          <p:cNvPr id="62" name="Google Shape;62;p26"/>
          <p:cNvSpPr txBox="1"/>
          <p:nvPr>
            <p:ph type="title"/>
          </p:nvPr>
        </p:nvSpPr>
        <p:spPr>
          <a:xfrm>
            <a:off x="1104899" y="2971806"/>
            <a:ext cx="10071099" cy="16841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cap="none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6"/>
          <p:cNvSpPr txBox="1"/>
          <p:nvPr>
            <p:ph idx="1" type="body"/>
          </p:nvPr>
        </p:nvSpPr>
        <p:spPr>
          <a:xfrm>
            <a:off x="1104899" y="4655956"/>
            <a:ext cx="10071099" cy="509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69391"/>
              </a:buClr>
              <a:buSzPts val="2000"/>
              <a:buNone/>
              <a:defRPr sz="2000">
                <a:solidFill>
                  <a:srgbClr val="96939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69391"/>
              </a:buClr>
              <a:buSzPts val="1800"/>
              <a:buNone/>
              <a:defRPr sz="1800">
                <a:solidFill>
                  <a:srgbClr val="96939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69391"/>
              </a:buClr>
              <a:buSzPts val="1600"/>
              <a:buNone/>
              <a:defRPr sz="1600">
                <a:solidFill>
                  <a:srgbClr val="96939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69391"/>
              </a:buClr>
              <a:buSzPts val="1600"/>
              <a:buNone/>
              <a:defRPr sz="1600">
                <a:solidFill>
                  <a:srgbClr val="969391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69391"/>
              </a:buClr>
              <a:buSzPts val="1600"/>
              <a:buNone/>
              <a:defRPr sz="1600">
                <a:solidFill>
                  <a:srgbClr val="969391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69391"/>
              </a:buClr>
              <a:buSzPts val="1600"/>
              <a:buNone/>
              <a:defRPr sz="1600">
                <a:solidFill>
                  <a:srgbClr val="969391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69391"/>
              </a:buClr>
              <a:buSzPts val="1600"/>
              <a:buNone/>
              <a:defRPr sz="1600">
                <a:solidFill>
                  <a:srgbClr val="969391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69391"/>
              </a:buClr>
              <a:buSzPts val="1600"/>
              <a:buNone/>
              <a:defRPr sz="1600">
                <a:solidFill>
                  <a:srgbClr val="969391"/>
                </a:solidFill>
              </a:defRPr>
            </a:lvl9pPr>
          </a:lstStyle>
          <a:p/>
        </p:txBody>
      </p:sp>
      <p:sp>
        <p:nvSpPr>
          <p:cNvPr id="64" name="Google Shape;64;p26"/>
          <p:cNvSpPr txBox="1"/>
          <p:nvPr>
            <p:ph idx="10" type="dt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26"/>
          <p:cNvSpPr txBox="1"/>
          <p:nvPr>
            <p:ph idx="11" type="ftr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6"/>
          <p:cNvSpPr txBox="1"/>
          <p:nvPr>
            <p:ph idx="12" type="sldNum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67" name="Google Shape;67;p26" title="Вкладка ленты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325880" y="0"/>
            <a:ext cx="1783188" cy="29718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типа объектов" type="twoObj">
  <p:cSld name="TWO_OBJECTS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7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7"/>
          <p:cNvSpPr txBox="1"/>
          <p:nvPr>
            <p:ph idx="1" type="body"/>
          </p:nvPr>
        </p:nvSpPr>
        <p:spPr>
          <a:xfrm>
            <a:off x="1104900" y="1600200"/>
            <a:ext cx="4914900" cy="4571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indent="-3175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6pPr>
            <a:lvl7pPr indent="-3175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7pPr>
            <a:lvl8pPr indent="-3175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8pPr>
            <a:lvl9pPr indent="-3175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9pPr>
          </a:lstStyle>
          <a:p/>
        </p:txBody>
      </p:sp>
      <p:sp>
        <p:nvSpPr>
          <p:cNvPr id="71" name="Google Shape;71;p27"/>
          <p:cNvSpPr txBox="1"/>
          <p:nvPr>
            <p:ph idx="2" type="body"/>
          </p:nvPr>
        </p:nvSpPr>
        <p:spPr>
          <a:xfrm>
            <a:off x="6172200" y="1600200"/>
            <a:ext cx="4914900" cy="4571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indent="-3175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6pPr>
            <a:lvl7pPr indent="-3175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7pPr>
            <a:lvl8pPr indent="-3175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9pPr>
          </a:lstStyle>
          <a:p/>
        </p:txBody>
      </p:sp>
      <p:sp>
        <p:nvSpPr>
          <p:cNvPr id="72" name="Google Shape;72;p27"/>
          <p:cNvSpPr txBox="1"/>
          <p:nvPr>
            <p:ph idx="10" type="dt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7"/>
          <p:cNvSpPr txBox="1"/>
          <p:nvPr>
            <p:ph idx="11" type="ftr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7"/>
          <p:cNvSpPr txBox="1"/>
          <p:nvPr>
            <p:ph idx="12" type="sldNum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8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8"/>
          <p:cNvSpPr txBox="1"/>
          <p:nvPr>
            <p:ph idx="1" type="body"/>
          </p:nvPr>
        </p:nvSpPr>
        <p:spPr>
          <a:xfrm>
            <a:off x="1104900" y="1600200"/>
            <a:ext cx="4919472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78" name="Google Shape;78;p28"/>
          <p:cNvSpPr txBox="1"/>
          <p:nvPr>
            <p:ph idx="2" type="body"/>
          </p:nvPr>
        </p:nvSpPr>
        <p:spPr>
          <a:xfrm>
            <a:off x="1104900" y="2424112"/>
            <a:ext cx="4919472" cy="37480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9pPr>
          </a:lstStyle>
          <a:p/>
        </p:txBody>
      </p:sp>
      <p:sp>
        <p:nvSpPr>
          <p:cNvPr id="79" name="Google Shape;79;p28"/>
          <p:cNvSpPr txBox="1"/>
          <p:nvPr>
            <p:ph idx="3" type="body"/>
          </p:nvPr>
        </p:nvSpPr>
        <p:spPr>
          <a:xfrm>
            <a:off x="6166110" y="1600200"/>
            <a:ext cx="4919472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80" name="Google Shape;80;p28"/>
          <p:cNvSpPr txBox="1"/>
          <p:nvPr>
            <p:ph idx="4" type="body"/>
          </p:nvPr>
        </p:nvSpPr>
        <p:spPr>
          <a:xfrm>
            <a:off x="6166110" y="2424112"/>
            <a:ext cx="4919472" cy="37480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9pPr>
          </a:lstStyle>
          <a:p/>
        </p:txBody>
      </p:sp>
      <p:sp>
        <p:nvSpPr>
          <p:cNvPr id="81" name="Google Shape;81;p28"/>
          <p:cNvSpPr txBox="1"/>
          <p:nvPr>
            <p:ph idx="10" type="dt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8"/>
          <p:cNvSpPr txBox="1"/>
          <p:nvPr>
            <p:ph idx="11" type="ftr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8"/>
          <p:cNvSpPr txBox="1"/>
          <p:nvPr>
            <p:ph idx="12" type="sldNum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9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29"/>
          <p:cNvSpPr txBox="1"/>
          <p:nvPr>
            <p:ph idx="10" type="dt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29"/>
          <p:cNvSpPr txBox="1"/>
          <p:nvPr>
            <p:ph idx="11" type="ftr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9"/>
          <p:cNvSpPr txBox="1"/>
          <p:nvPr>
            <p:ph idx="12" type="sldNum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showMasterSp="0" type="blank">
  <p:cSld name="BLANK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0"/>
          <p:cNvSpPr txBox="1"/>
          <p:nvPr>
            <p:ph idx="10" type="dt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30"/>
          <p:cNvSpPr txBox="1"/>
          <p:nvPr>
            <p:ph idx="11" type="ftr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30"/>
          <p:cNvSpPr txBox="1"/>
          <p:nvPr>
            <p:ph idx="12" type="sldNum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1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21"/>
          <p:cNvSpPr txBox="1"/>
          <p:nvPr>
            <p:ph idx="1" type="body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21"/>
          <p:cNvSpPr txBox="1"/>
          <p:nvPr>
            <p:ph idx="10" type="dt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21"/>
          <p:cNvSpPr txBox="1"/>
          <p:nvPr>
            <p:ph idx="11" type="ftr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21"/>
          <p:cNvSpPr txBox="1"/>
          <p:nvPr>
            <p:ph idx="12" type="sldNum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grpSp>
        <p:nvGrpSpPr>
          <p:cNvPr id="15" name="Google Shape;15;p21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6" name="Google Shape;16;p21"/>
            <p:cNvCxnSpPr/>
            <p:nvPr/>
          </p:nvCxnSpPr>
          <p:spPr>
            <a:xfrm rot="10800000">
              <a:off x="1073150" y="1219201"/>
              <a:ext cx="10058400" cy="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7" name="Google Shape;17;p21"/>
            <p:cNvCxnSpPr/>
            <p:nvPr/>
          </p:nvCxnSpPr>
          <p:spPr>
            <a:xfrm rot="10800000">
              <a:off x="1073150" y="1282326"/>
              <a:ext cx="10058400" cy="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Relationship Id="rId4" Type="http://schemas.openxmlformats.org/officeDocument/2006/relationships/image" Target="../media/image6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"/>
          <p:cNvSpPr txBox="1"/>
          <p:nvPr>
            <p:ph type="ctrTitle"/>
          </p:nvPr>
        </p:nvSpPr>
        <p:spPr>
          <a:xfrm>
            <a:off x="395100" y="2601800"/>
            <a:ext cx="6321600" cy="9963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1" lang="ru-RU" sz="4000"/>
              <a:t>ЭКОНОМИКА И ЕЁ РОЛЬ В ЖИЗНИ ЧЕЛОВЕКА И ОБЩЕСТВА</a:t>
            </a:r>
            <a:endParaRPr b="1" sz="4000"/>
          </a:p>
        </p:txBody>
      </p:sp>
      <p:pic>
        <p:nvPicPr>
          <p:cNvPr id="121" name="Google Shape;121;p1" title="Открытая книга на столе, размытые книги на заднем плане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81063" y="1310656"/>
            <a:ext cx="5210937" cy="4208604"/>
          </a:xfrm>
          <a:prstGeom prst="rect">
            <a:avLst/>
          </a:prstGeom>
          <a:solidFill>
            <a:srgbClr val="DED9D6"/>
          </a:solidFill>
          <a:ln>
            <a:noFill/>
          </a:ln>
        </p:spPr>
      </p:pic>
      <p:sp>
        <p:nvSpPr>
          <p:cNvPr id="122" name="Google Shape;122;p1"/>
          <p:cNvSpPr txBox="1"/>
          <p:nvPr>
            <p:ph idx="1" type="subTitle"/>
          </p:nvPr>
        </p:nvSpPr>
        <p:spPr>
          <a:xfrm>
            <a:off x="439350" y="3911859"/>
            <a:ext cx="5734200" cy="340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ru-RU"/>
              <a:t>Обществоведение (подготовительный курс)</a:t>
            </a:r>
            <a:endParaRPr/>
          </a:p>
        </p:txBody>
      </p:sp>
      <p:sp>
        <p:nvSpPr>
          <p:cNvPr id="123" name="Google Shape;123;p1"/>
          <p:cNvSpPr txBox="1"/>
          <p:nvPr/>
        </p:nvSpPr>
        <p:spPr>
          <a:xfrm>
            <a:off x="1833925" y="715650"/>
            <a:ext cx="784189" cy="70788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40</a:t>
            </a:r>
            <a:endParaRPr b="1" sz="4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1"/>
          <p:cNvSpPr txBox="1"/>
          <p:nvPr/>
        </p:nvSpPr>
        <p:spPr>
          <a:xfrm>
            <a:off x="6457950" y="5869803"/>
            <a:ext cx="5628426" cy="34087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None/>
            </a:pPr>
            <a:r>
              <a:rPr b="0" lang="ru-RU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Ситник П.В.</a:t>
            </a:r>
            <a:endParaRPr b="0" sz="18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1"/>
          <p:cNvSpPr txBox="1"/>
          <p:nvPr/>
        </p:nvSpPr>
        <p:spPr>
          <a:xfrm>
            <a:off x="3144382" y="6449225"/>
            <a:ext cx="5628426" cy="34087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None/>
            </a:pPr>
            <a:r>
              <a:rPr b="0" lang="ru-RU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2022</a:t>
            </a:r>
            <a:endParaRPr b="0" sz="18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s://fincult.info/upload/als-property-editorblock/d21/d21f97d7ca6df576e94255586c3c6688.jpg" id="126" name="Google Shape;126;p1"/>
          <p:cNvPicPr preferRelativeResize="0"/>
          <p:nvPr/>
        </p:nvPicPr>
        <p:blipFill rotWithShape="1">
          <a:blip r:embed="rId4">
            <a:alphaModFix/>
          </a:blip>
          <a:srcRect b="0" l="4683" r="33693" t="0"/>
          <a:stretch/>
        </p:blipFill>
        <p:spPr>
          <a:xfrm>
            <a:off x="6981063" y="1310656"/>
            <a:ext cx="5222631" cy="42127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0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mbria"/>
              <a:buNone/>
            </a:pPr>
            <a:r>
              <a:rPr lang="ru-RU" sz="3600">
                <a:latin typeface="Cambria"/>
                <a:ea typeface="Cambria"/>
                <a:cs typeface="Cambria"/>
                <a:sym typeface="Cambria"/>
              </a:rPr>
              <a:t>Факторы производства</a:t>
            </a:r>
            <a:endParaRPr sz="36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65" name="Google Shape;265;p10"/>
          <p:cNvSpPr/>
          <p:nvPr/>
        </p:nvSpPr>
        <p:spPr>
          <a:xfrm>
            <a:off x="1104900" y="1671569"/>
            <a:ext cx="9980682" cy="936104"/>
          </a:xfrm>
          <a:prstGeom prst="rect">
            <a:avLst/>
          </a:prstGeom>
          <a:solidFill>
            <a:schemeClr val="lt1"/>
          </a:solidFill>
          <a:ln cap="flat" cmpd="thickThin" w="480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Фактор производства</a:t>
            </a:r>
            <a:r>
              <a:rPr lang="ru-RU" sz="1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 (лат. factor - делающий, производящий) - часть экономических ресур- сов, которая, непосредственно вовлекается в процесс производства или используется в ка- честве его условий</a:t>
            </a:r>
            <a:endParaRPr sz="1800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grpSp>
        <p:nvGrpSpPr>
          <p:cNvPr id="266" name="Google Shape;266;p10"/>
          <p:cNvGrpSpPr/>
          <p:nvPr/>
        </p:nvGrpSpPr>
        <p:grpSpPr>
          <a:xfrm>
            <a:off x="2051444" y="3164211"/>
            <a:ext cx="8037268" cy="2692090"/>
            <a:chOff x="0" y="864093"/>
            <a:chExt cx="8037268" cy="2692090"/>
          </a:xfrm>
        </p:grpSpPr>
        <p:sp>
          <p:nvSpPr>
            <p:cNvPr id="267" name="Google Shape;267;p10"/>
            <p:cNvSpPr/>
            <p:nvPr/>
          </p:nvSpPr>
          <p:spPr>
            <a:xfrm>
              <a:off x="4032448" y="1554463"/>
              <a:ext cx="3314450" cy="46176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82324"/>
                  </a:lnTo>
                  <a:lnTo>
                    <a:pt x="120000" y="82324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68" name="Google Shape;268;p10"/>
            <p:cNvSpPr/>
            <p:nvPr/>
          </p:nvSpPr>
          <p:spPr>
            <a:xfrm>
              <a:off x="4032448" y="1554463"/>
              <a:ext cx="1643756" cy="46176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82324"/>
                  </a:lnTo>
                  <a:lnTo>
                    <a:pt x="120000" y="82324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69" name="Google Shape;269;p10"/>
            <p:cNvSpPr/>
            <p:nvPr/>
          </p:nvSpPr>
          <p:spPr>
            <a:xfrm>
              <a:off x="3959789" y="1554463"/>
              <a:ext cx="91440" cy="461760"/>
            </a:xfrm>
            <a:custGeom>
              <a:rect b="b" l="l" r="r" t="t"/>
              <a:pathLst>
                <a:path extrusionOk="0" h="120000" w="120000">
                  <a:moveTo>
                    <a:pt x="95352" y="0"/>
                  </a:moveTo>
                  <a:lnTo>
                    <a:pt x="95352" y="82324"/>
                  </a:lnTo>
                  <a:lnTo>
                    <a:pt x="60000" y="82324"/>
                  </a:lnTo>
                  <a:lnTo>
                    <a:pt x="6000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70" name="Google Shape;270;p10"/>
            <p:cNvSpPr/>
            <p:nvPr/>
          </p:nvSpPr>
          <p:spPr>
            <a:xfrm>
              <a:off x="2334815" y="1554463"/>
              <a:ext cx="1697632" cy="461760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82324"/>
                  </a:lnTo>
                  <a:lnTo>
                    <a:pt x="0" y="82324"/>
                  </a:lnTo>
                  <a:lnTo>
                    <a:pt x="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71" name="Google Shape;271;p10"/>
            <p:cNvSpPr/>
            <p:nvPr/>
          </p:nvSpPr>
          <p:spPr>
            <a:xfrm>
              <a:off x="690369" y="1554463"/>
              <a:ext cx="3342078" cy="461760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82324"/>
                  </a:lnTo>
                  <a:lnTo>
                    <a:pt x="0" y="82324"/>
                  </a:lnTo>
                  <a:lnTo>
                    <a:pt x="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72" name="Google Shape;272;p10"/>
            <p:cNvSpPr/>
            <p:nvPr/>
          </p:nvSpPr>
          <p:spPr>
            <a:xfrm>
              <a:off x="2232246" y="864093"/>
              <a:ext cx="3600402" cy="690369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10"/>
            <p:cNvSpPr txBox="1"/>
            <p:nvPr/>
          </p:nvSpPr>
          <p:spPr>
            <a:xfrm>
              <a:off x="2232246" y="864093"/>
              <a:ext cx="3600402" cy="69036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Факторы производства</a:t>
              </a:r>
              <a:endParaRPr b="1" sz="2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74" name="Google Shape;274;p10"/>
            <p:cNvSpPr/>
            <p:nvPr/>
          </p:nvSpPr>
          <p:spPr>
            <a:xfrm>
              <a:off x="0" y="2016224"/>
              <a:ext cx="1380739" cy="1539959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10"/>
            <p:cNvSpPr txBox="1"/>
            <p:nvPr/>
          </p:nvSpPr>
          <p:spPr>
            <a:xfrm>
              <a:off x="0" y="2016224"/>
              <a:ext cx="1380739" cy="153995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труд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76" name="Google Shape;276;p10"/>
            <p:cNvSpPr/>
            <p:nvPr/>
          </p:nvSpPr>
          <p:spPr>
            <a:xfrm>
              <a:off x="1644445" y="2016224"/>
              <a:ext cx="1380739" cy="1539959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" name="Google Shape;277;p10"/>
            <p:cNvSpPr txBox="1"/>
            <p:nvPr/>
          </p:nvSpPr>
          <p:spPr>
            <a:xfrm>
              <a:off x="1644445" y="2016224"/>
              <a:ext cx="1380739" cy="153995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земля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78" name="Google Shape;278;p10"/>
            <p:cNvSpPr/>
            <p:nvPr/>
          </p:nvSpPr>
          <p:spPr>
            <a:xfrm>
              <a:off x="3315140" y="2016224"/>
              <a:ext cx="1380739" cy="1539959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10"/>
            <p:cNvSpPr txBox="1"/>
            <p:nvPr/>
          </p:nvSpPr>
          <p:spPr>
            <a:xfrm>
              <a:off x="3315140" y="2016224"/>
              <a:ext cx="1380739" cy="153995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капитал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0" name="Google Shape;280;p10"/>
            <p:cNvSpPr/>
            <p:nvPr/>
          </p:nvSpPr>
          <p:spPr>
            <a:xfrm>
              <a:off x="4985834" y="2016224"/>
              <a:ext cx="1380739" cy="1539959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10"/>
            <p:cNvSpPr txBox="1"/>
            <p:nvPr/>
          </p:nvSpPr>
          <p:spPr>
            <a:xfrm>
              <a:off x="4985834" y="2016224"/>
              <a:ext cx="1380739" cy="153995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информация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2" name="Google Shape;282;p10"/>
            <p:cNvSpPr/>
            <p:nvPr/>
          </p:nvSpPr>
          <p:spPr>
            <a:xfrm>
              <a:off x="6656529" y="2016224"/>
              <a:ext cx="1380739" cy="1539959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" name="Google Shape;283;p10"/>
            <p:cNvSpPr txBox="1"/>
            <p:nvPr/>
          </p:nvSpPr>
          <p:spPr>
            <a:xfrm>
              <a:off x="6656529" y="2016224"/>
              <a:ext cx="1380739" cy="153995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предприни-мательская способность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cxnSp>
        <p:nvCxnSpPr>
          <p:cNvPr id="284" name="Google Shape;284;p10"/>
          <p:cNvCxnSpPr/>
          <p:nvPr/>
        </p:nvCxnSpPr>
        <p:spPr>
          <a:xfrm>
            <a:off x="6947988" y="4244334"/>
            <a:ext cx="3229744" cy="0"/>
          </a:xfrm>
          <a:prstGeom prst="straightConnector1">
            <a:avLst/>
          </a:prstGeom>
          <a:noFill/>
          <a:ln cap="flat" cmpd="thickThin" w="48000">
            <a:solidFill>
              <a:schemeClr val="accent1"/>
            </a:solidFill>
            <a:prstDash val="dash"/>
            <a:round/>
            <a:headEnd len="sm" w="sm" type="none"/>
            <a:tailEnd len="sm" w="sm" type="none"/>
          </a:ln>
          <a:effectLst>
            <a:outerShdw blurRad="45000" rotWithShape="0" dir="5400000" dist="25000">
              <a:srgbClr val="000000">
                <a:alpha val="37647"/>
              </a:srgbClr>
            </a:outerShdw>
          </a:effectLst>
        </p:spPr>
      </p:cxnSp>
      <p:cxnSp>
        <p:nvCxnSpPr>
          <p:cNvPr id="285" name="Google Shape;285;p10"/>
          <p:cNvCxnSpPr/>
          <p:nvPr/>
        </p:nvCxnSpPr>
        <p:spPr>
          <a:xfrm>
            <a:off x="6947988" y="4244334"/>
            <a:ext cx="0" cy="1656184"/>
          </a:xfrm>
          <a:prstGeom prst="straightConnector1">
            <a:avLst/>
          </a:prstGeom>
          <a:noFill/>
          <a:ln cap="flat" cmpd="thickThin" w="48000">
            <a:solidFill>
              <a:schemeClr val="accent1"/>
            </a:solidFill>
            <a:prstDash val="dash"/>
            <a:round/>
            <a:headEnd len="sm" w="sm" type="none"/>
            <a:tailEnd len="sm" w="sm" type="none"/>
          </a:ln>
          <a:effectLst>
            <a:outerShdw blurRad="45000" rotWithShape="0" dir="5400000" dist="25000">
              <a:srgbClr val="000000">
                <a:alpha val="37647"/>
              </a:srgbClr>
            </a:outerShdw>
          </a:effectLst>
        </p:spPr>
      </p:cxnSp>
      <p:cxnSp>
        <p:nvCxnSpPr>
          <p:cNvPr id="286" name="Google Shape;286;p10"/>
          <p:cNvCxnSpPr/>
          <p:nvPr/>
        </p:nvCxnSpPr>
        <p:spPr>
          <a:xfrm>
            <a:off x="6947988" y="5909282"/>
            <a:ext cx="3229744" cy="0"/>
          </a:xfrm>
          <a:prstGeom prst="straightConnector1">
            <a:avLst/>
          </a:prstGeom>
          <a:noFill/>
          <a:ln cap="flat" cmpd="thickThin" w="48000">
            <a:solidFill>
              <a:schemeClr val="accent1"/>
            </a:solidFill>
            <a:prstDash val="dash"/>
            <a:round/>
            <a:headEnd len="sm" w="sm" type="none"/>
            <a:tailEnd len="sm" w="sm" type="none"/>
          </a:ln>
          <a:effectLst>
            <a:outerShdw blurRad="45000" rotWithShape="0" dir="5400000" dist="25000">
              <a:srgbClr val="000000">
                <a:alpha val="37647"/>
              </a:srgbClr>
            </a:outerShdw>
          </a:effectLst>
        </p:spPr>
      </p:cxnSp>
      <p:cxnSp>
        <p:nvCxnSpPr>
          <p:cNvPr id="287" name="Google Shape;287;p10"/>
          <p:cNvCxnSpPr/>
          <p:nvPr/>
        </p:nvCxnSpPr>
        <p:spPr>
          <a:xfrm>
            <a:off x="10177732" y="4253098"/>
            <a:ext cx="0" cy="1656184"/>
          </a:xfrm>
          <a:prstGeom prst="straightConnector1">
            <a:avLst/>
          </a:prstGeom>
          <a:noFill/>
          <a:ln cap="flat" cmpd="thickThin" w="48000">
            <a:solidFill>
              <a:schemeClr val="accent1"/>
            </a:solidFill>
            <a:prstDash val="dash"/>
            <a:round/>
            <a:headEnd len="sm" w="sm" type="none"/>
            <a:tailEnd len="sm" w="sm" type="none"/>
          </a:ln>
          <a:effectLst>
            <a:outerShdw blurRad="45000" rotWithShape="0" dir="5400000" dist="25000">
              <a:srgbClr val="000000">
                <a:alpha val="37647"/>
              </a:srgbClr>
            </a:outerShdw>
          </a:effectLst>
        </p:spPr>
      </p:cxn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1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mbria"/>
              <a:buNone/>
            </a:pPr>
            <a:r>
              <a:rPr lang="ru-RU" sz="3600">
                <a:latin typeface="Cambria"/>
                <a:ea typeface="Cambria"/>
                <a:cs typeface="Cambria"/>
                <a:sym typeface="Cambria"/>
              </a:rPr>
              <a:t>Факторы производства</a:t>
            </a:r>
            <a:endParaRPr sz="3600">
              <a:latin typeface="Cambria"/>
              <a:ea typeface="Cambria"/>
              <a:cs typeface="Cambria"/>
              <a:sym typeface="Cambria"/>
            </a:endParaRPr>
          </a:p>
        </p:txBody>
      </p:sp>
      <p:graphicFrame>
        <p:nvGraphicFramePr>
          <p:cNvPr id="293" name="Google Shape;293;p11"/>
          <p:cNvGraphicFramePr/>
          <p:nvPr/>
        </p:nvGraphicFramePr>
        <p:xfrm>
          <a:off x="1104900" y="1448758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{70349BD0-2BD0-4203-8E88-35C87585B468}</a:tableStyleId>
              </a:tblPr>
              <a:tblGrid>
                <a:gridCol w="1978150"/>
                <a:gridCol w="8002525"/>
              </a:tblGrid>
              <a:tr h="370850"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Факторы производства</a:t>
                      </a:r>
                      <a:endParaRPr sz="20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Труд</a:t>
                      </a:r>
                      <a:endParaRPr b="1"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Осознанная целенаправленная деятельность людей по созданию благ, не- обходимых для жизни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Земля</a:t>
                      </a:r>
                      <a:endParaRPr b="1"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Природные ресурсы, включённые в хозяйственный оборот (пахотные зем- ли, леса, месторождения минералов, источники воды, сила ветра, энергия солнца, климат и др.)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370850">
                <a:tc rowSpan="2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Капитал</a:t>
                      </a:r>
                      <a:endParaRPr b="1"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Созданные человеком ресурсы, которые используются в производстве. Включают средства производства (сырьё, оборудование) и финансовые ресурсы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37085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Капиталовложения (инвестиции) </a:t>
                      </a: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– направление капита-ла в</a:t>
                      </a: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сферу про- изводства или оказания услуг с целью извлечения прибыли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Информация</a:t>
                      </a:r>
                      <a:endParaRPr b="1"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Знания, научные достижения и технологии, патенты на использование изобретений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Предпринимате-льская</a:t>
                      </a:r>
                      <a:r>
                        <a:rPr b="1"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способ- ность</a:t>
                      </a:r>
                      <a:endParaRPr b="1"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Способность человека (предпринимателя, бизнесмена) проявить инициа- тиву по организации и управлению производством. Сопряжена с риском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2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mbria"/>
              <a:buNone/>
            </a:pPr>
            <a:r>
              <a:rPr lang="ru-RU" sz="3600">
                <a:latin typeface="Cambria"/>
                <a:ea typeface="Cambria"/>
                <a:cs typeface="Cambria"/>
                <a:sym typeface="Cambria"/>
              </a:rPr>
              <a:t>Экономические субъекты и их взаимосвязи</a:t>
            </a:r>
            <a:endParaRPr sz="3600"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299" name="Google Shape;299;p12"/>
          <p:cNvGrpSpPr/>
          <p:nvPr/>
        </p:nvGrpSpPr>
        <p:grpSpPr>
          <a:xfrm>
            <a:off x="2099333" y="2271243"/>
            <a:ext cx="7991814" cy="3296588"/>
            <a:chOff x="536" y="951881"/>
            <a:chExt cx="7991814" cy="3296588"/>
          </a:xfrm>
        </p:grpSpPr>
        <p:sp>
          <p:nvSpPr>
            <p:cNvPr id="300" name="Google Shape;300;p12"/>
            <p:cNvSpPr/>
            <p:nvPr/>
          </p:nvSpPr>
          <p:spPr>
            <a:xfrm>
              <a:off x="3996444" y="1800684"/>
              <a:ext cx="2827513" cy="49072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01" name="Google Shape;301;p12"/>
            <p:cNvSpPr/>
            <p:nvPr/>
          </p:nvSpPr>
          <p:spPr>
            <a:xfrm>
              <a:off x="3950724" y="1800684"/>
              <a:ext cx="91440" cy="490725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02" name="Google Shape;302;p12"/>
            <p:cNvSpPr/>
            <p:nvPr/>
          </p:nvSpPr>
          <p:spPr>
            <a:xfrm>
              <a:off x="1168930" y="1800684"/>
              <a:ext cx="2827513" cy="490725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03" name="Google Shape;303;p12"/>
            <p:cNvSpPr/>
            <p:nvPr/>
          </p:nvSpPr>
          <p:spPr>
            <a:xfrm>
              <a:off x="1656185" y="951881"/>
              <a:ext cx="4680516" cy="848803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12"/>
            <p:cNvSpPr txBox="1"/>
            <p:nvPr/>
          </p:nvSpPr>
          <p:spPr>
            <a:xfrm>
              <a:off x="1656185" y="951881"/>
              <a:ext cx="4680516" cy="84880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Экономические субъекты</a:t>
              </a:r>
              <a:endParaRPr b="1" sz="2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5" name="Google Shape;305;p12"/>
            <p:cNvSpPr/>
            <p:nvPr/>
          </p:nvSpPr>
          <p:spPr>
            <a:xfrm>
              <a:off x="536" y="2291410"/>
              <a:ext cx="2336787" cy="1957059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12"/>
            <p:cNvSpPr txBox="1"/>
            <p:nvPr/>
          </p:nvSpPr>
          <p:spPr>
            <a:xfrm>
              <a:off x="536" y="2291410"/>
              <a:ext cx="2336787" cy="195705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домашние хозяйства (домохозяйства)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7" name="Google Shape;307;p12"/>
            <p:cNvSpPr/>
            <p:nvPr/>
          </p:nvSpPr>
          <p:spPr>
            <a:xfrm>
              <a:off x="2828050" y="2291410"/>
              <a:ext cx="2336787" cy="1957059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12"/>
            <p:cNvSpPr txBox="1"/>
            <p:nvPr/>
          </p:nvSpPr>
          <p:spPr>
            <a:xfrm>
              <a:off x="2828050" y="2291410"/>
              <a:ext cx="2336787" cy="195705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предприятия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9" name="Google Shape;309;p12"/>
            <p:cNvSpPr/>
            <p:nvPr/>
          </p:nvSpPr>
          <p:spPr>
            <a:xfrm>
              <a:off x="5655563" y="2291410"/>
              <a:ext cx="2336787" cy="1957059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12"/>
            <p:cNvSpPr txBox="1"/>
            <p:nvPr/>
          </p:nvSpPr>
          <p:spPr>
            <a:xfrm>
              <a:off x="5655563" y="2291410"/>
              <a:ext cx="2336787" cy="195705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государство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3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mbria"/>
              <a:buNone/>
            </a:pPr>
            <a:r>
              <a:rPr lang="ru-RU" sz="3600">
                <a:latin typeface="Cambria"/>
                <a:ea typeface="Cambria"/>
                <a:cs typeface="Cambria"/>
                <a:sym typeface="Cambria"/>
              </a:rPr>
              <a:t>Экономические субъекты и их взаимосвязи</a:t>
            </a:r>
            <a:endParaRPr sz="3600">
              <a:latin typeface="Cambria"/>
              <a:ea typeface="Cambria"/>
              <a:cs typeface="Cambria"/>
              <a:sym typeface="Cambria"/>
            </a:endParaRPr>
          </a:p>
        </p:txBody>
      </p:sp>
      <p:graphicFrame>
        <p:nvGraphicFramePr>
          <p:cNvPr id="316" name="Google Shape;316;p13"/>
          <p:cNvGraphicFramePr/>
          <p:nvPr/>
        </p:nvGraphicFramePr>
        <p:xfrm>
          <a:off x="1104900" y="1457385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{70349BD0-2BD0-4203-8E88-35C87585B468}</a:tableStyleId>
              </a:tblPr>
              <a:tblGrid>
                <a:gridCol w="2427725"/>
                <a:gridCol w="7552950"/>
              </a:tblGrid>
              <a:tr h="463950"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Экономические субъекты</a:t>
                      </a:r>
                      <a:endParaRPr sz="20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18915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Домохозяйство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Субъект экономики, который состоит из одного ведущего самостоя- тельное хозяйство человека или группы людей (семьи), которые про- живают совместно, ведут общее хозяйство с использованием имею- щихся ресурсов. Являются собственниками отдельных факторов про- изводства и стремятся к максимальному удовлетворению своих пот- ребностей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9316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Предприятие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Экономический субъект, который использует факторы производства для создания благ и стремится к получению максимальной прибыли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17130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Государство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Экономический субъект, который устанавливает правила экономичес- кой деятельности и является её регулятором, перераспределяет часть ресурсов в интересах всего общества в целом, создаёт общественные блага, которые используются всеми гражданами страны (охрана окру- жающей среды, правопорядка, национальная оборона и др.)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4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mbria"/>
              <a:buNone/>
            </a:pPr>
            <a:r>
              <a:rPr lang="ru-RU" sz="3600">
                <a:latin typeface="Cambria"/>
                <a:ea typeface="Cambria"/>
                <a:cs typeface="Cambria"/>
                <a:sym typeface="Cambria"/>
              </a:rPr>
              <a:t>Экономические субъекты и их взаимосвязи</a:t>
            </a:r>
            <a:endParaRPr sz="3600"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322" name="Google Shape;322;p14"/>
          <p:cNvGrpSpPr/>
          <p:nvPr/>
        </p:nvGrpSpPr>
        <p:grpSpPr>
          <a:xfrm>
            <a:off x="1924094" y="1838832"/>
            <a:ext cx="7860729" cy="4890329"/>
            <a:chOff x="285076" y="1700809"/>
            <a:chExt cx="7860729" cy="4890329"/>
          </a:xfrm>
        </p:grpSpPr>
        <p:grpSp>
          <p:nvGrpSpPr>
            <p:cNvPr id="323" name="Google Shape;323;p14"/>
            <p:cNvGrpSpPr/>
            <p:nvPr/>
          </p:nvGrpSpPr>
          <p:grpSpPr>
            <a:xfrm>
              <a:off x="285076" y="1700809"/>
              <a:ext cx="7860729" cy="4890329"/>
              <a:chOff x="92616" y="1"/>
              <a:chExt cx="7860729" cy="4890329"/>
            </a:xfrm>
          </p:grpSpPr>
          <p:sp>
            <p:nvSpPr>
              <p:cNvPr id="324" name="Google Shape;324;p14"/>
              <p:cNvSpPr/>
              <p:nvPr/>
            </p:nvSpPr>
            <p:spPr>
              <a:xfrm>
                <a:off x="3276362" y="2019333"/>
                <a:ext cx="1499222" cy="857876"/>
              </a:xfrm>
              <a:prstGeom prst="roundRect">
                <a:avLst>
                  <a:gd fmla="val 16667" name="adj"/>
                </a:avLst>
              </a:prstGeom>
              <a:solidFill>
                <a:schemeClr val="lt1"/>
              </a:solidFill>
              <a:ln cap="flat" cmpd="thickThin" w="48000">
                <a:solidFill>
                  <a:srgbClr val="49413C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5" name="Google Shape;325;p14"/>
              <p:cNvSpPr txBox="1"/>
              <p:nvPr/>
            </p:nvSpPr>
            <p:spPr>
              <a:xfrm>
                <a:off x="3318240" y="2061211"/>
                <a:ext cx="1415466" cy="77412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11425" lIns="11425" spcFirstLastPara="1" rIns="11425" wrap="square" tIns="11425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-RU" sz="1800">
                    <a:solidFill>
                      <a:schemeClr val="dk1"/>
                    </a:solidFill>
                    <a:latin typeface="Cambria"/>
                    <a:ea typeface="Cambria"/>
                    <a:cs typeface="Cambria"/>
                    <a:sym typeface="Cambria"/>
                  </a:rPr>
                  <a:t>Государство</a:t>
                </a:r>
                <a:endParaRPr b="1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326" name="Google Shape;326;p14"/>
              <p:cNvSpPr/>
              <p:nvPr/>
            </p:nvSpPr>
            <p:spPr>
              <a:xfrm rot="-5511537">
                <a:off x="3412124" y="1423568"/>
                <a:ext cx="1162161" cy="30128"/>
              </a:xfrm>
              <a:custGeom>
                <a:rect b="b" l="l" r="r" t="t"/>
                <a:pathLst>
                  <a:path extrusionOk="0" h="120000" w="120000">
                    <a:moveTo>
                      <a:pt x="0" y="60000"/>
                    </a:moveTo>
                    <a:lnTo>
                      <a:pt x="120000" y="6000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7" name="Google Shape;327;p14"/>
              <p:cNvSpPr txBox="1"/>
              <p:nvPr/>
            </p:nvSpPr>
            <p:spPr>
              <a:xfrm rot="5288463">
                <a:off x="3964150" y="1409578"/>
                <a:ext cx="58108" cy="5810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12700" spcFirstLastPara="1" rIns="12700" wrap="square" tIns="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8" name="Google Shape;328;p14"/>
              <p:cNvSpPr/>
              <p:nvPr/>
            </p:nvSpPr>
            <p:spPr>
              <a:xfrm>
                <a:off x="2533216" y="1"/>
                <a:ext cx="2854436" cy="857876"/>
              </a:xfrm>
              <a:prstGeom prst="roundRect">
                <a:avLst>
                  <a:gd fmla="val 16667" name="adj"/>
                </a:avLst>
              </a:prstGeom>
              <a:solidFill>
                <a:schemeClr val="lt1"/>
              </a:solidFill>
              <a:ln cap="flat" cmpd="thickThin" w="48000">
                <a:solidFill>
                  <a:srgbClr val="49413C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9" name="Google Shape;329;p14"/>
              <p:cNvSpPr txBox="1"/>
              <p:nvPr/>
            </p:nvSpPr>
            <p:spPr>
              <a:xfrm>
                <a:off x="2575094" y="41879"/>
                <a:ext cx="2770680" cy="77412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11425" lIns="11425" spcFirstLastPara="1" rIns="11425" wrap="square" tIns="11425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-RU" sz="1800">
                    <a:solidFill>
                      <a:schemeClr val="dk1"/>
                    </a:solidFill>
                    <a:latin typeface="Cambria"/>
                    <a:ea typeface="Cambria"/>
                    <a:cs typeface="Cambria"/>
                    <a:sym typeface="Cambria"/>
                  </a:rPr>
                  <a:t>Рынок ресурсов</a:t>
                </a:r>
                <a:r>
                  <a:rPr b="0" lang="ru-RU" sz="1800">
                    <a:solidFill>
                      <a:schemeClr val="dk1"/>
                    </a:solidFill>
                    <a:latin typeface="Cambria"/>
                    <a:ea typeface="Cambria"/>
                    <a:cs typeface="Cambria"/>
                    <a:sym typeface="Cambria"/>
                  </a:rPr>
                  <a:t> (факторов производства)</a:t>
                </a:r>
                <a:endParaRPr b="1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330" name="Google Shape;330;p14"/>
              <p:cNvSpPr/>
              <p:nvPr/>
            </p:nvSpPr>
            <p:spPr>
              <a:xfrm>
                <a:off x="4775585" y="2433207"/>
                <a:ext cx="1253535" cy="30128"/>
              </a:xfrm>
              <a:custGeom>
                <a:rect b="b" l="l" r="r" t="t"/>
                <a:pathLst>
                  <a:path extrusionOk="0" h="120000" w="120000">
                    <a:moveTo>
                      <a:pt x="0" y="60000"/>
                    </a:moveTo>
                    <a:lnTo>
                      <a:pt x="120000" y="6000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1" name="Google Shape;331;p14"/>
              <p:cNvSpPr txBox="1"/>
              <p:nvPr/>
            </p:nvSpPr>
            <p:spPr>
              <a:xfrm>
                <a:off x="5371014" y="2416933"/>
                <a:ext cx="62676" cy="6267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12700" spcFirstLastPara="1" rIns="12700" wrap="square" tIns="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2" name="Google Shape;332;p14"/>
              <p:cNvSpPr/>
              <p:nvPr/>
            </p:nvSpPr>
            <p:spPr>
              <a:xfrm>
                <a:off x="6029120" y="2019333"/>
                <a:ext cx="1924225" cy="857876"/>
              </a:xfrm>
              <a:prstGeom prst="roundRect">
                <a:avLst>
                  <a:gd fmla="val 16667" name="adj"/>
                </a:avLst>
              </a:prstGeom>
              <a:solidFill>
                <a:schemeClr val="lt1"/>
              </a:solidFill>
              <a:ln cap="flat" cmpd="thickThin" w="48000">
                <a:solidFill>
                  <a:srgbClr val="49413C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3" name="Google Shape;333;p14"/>
              <p:cNvSpPr txBox="1"/>
              <p:nvPr/>
            </p:nvSpPr>
            <p:spPr>
              <a:xfrm>
                <a:off x="6070998" y="2061211"/>
                <a:ext cx="1840469" cy="77412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11425" lIns="11425" spcFirstLastPara="1" rIns="11425" wrap="square" tIns="11425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-RU" sz="1800">
                    <a:solidFill>
                      <a:schemeClr val="dk1"/>
                    </a:solidFill>
                    <a:latin typeface="Cambria"/>
                    <a:ea typeface="Cambria"/>
                    <a:cs typeface="Cambria"/>
                    <a:sym typeface="Cambria"/>
                  </a:rPr>
                  <a:t>Предприятия</a:t>
                </a:r>
                <a:endParaRPr b="1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334" name="Google Shape;334;p14"/>
              <p:cNvSpPr/>
              <p:nvPr/>
            </p:nvSpPr>
            <p:spPr>
              <a:xfrm rot="5366655">
                <a:off x="3458083" y="3439765"/>
                <a:ext cx="1155307" cy="30128"/>
              </a:xfrm>
              <a:custGeom>
                <a:rect b="b" l="l" r="r" t="t"/>
                <a:pathLst>
                  <a:path extrusionOk="0" h="120000" w="120000">
                    <a:moveTo>
                      <a:pt x="0" y="60000"/>
                    </a:moveTo>
                    <a:lnTo>
                      <a:pt x="120000" y="6000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5" name="Google Shape;335;p14"/>
              <p:cNvSpPr txBox="1"/>
              <p:nvPr/>
            </p:nvSpPr>
            <p:spPr>
              <a:xfrm rot="5366655">
                <a:off x="4006854" y="3425947"/>
                <a:ext cx="57765" cy="577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12700" spcFirstLastPara="1" rIns="12700" wrap="square" tIns="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6" name="Google Shape;336;p14"/>
              <p:cNvSpPr/>
              <p:nvPr/>
            </p:nvSpPr>
            <p:spPr>
              <a:xfrm>
                <a:off x="2618283" y="4032454"/>
                <a:ext cx="2854436" cy="857876"/>
              </a:xfrm>
              <a:prstGeom prst="roundRect">
                <a:avLst>
                  <a:gd fmla="val 16667" name="adj"/>
                </a:avLst>
              </a:prstGeom>
              <a:solidFill>
                <a:schemeClr val="lt1"/>
              </a:solidFill>
              <a:ln cap="flat" cmpd="thickThin" w="48000">
                <a:solidFill>
                  <a:srgbClr val="49413C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7" name="Google Shape;337;p14"/>
              <p:cNvSpPr txBox="1"/>
              <p:nvPr/>
            </p:nvSpPr>
            <p:spPr>
              <a:xfrm>
                <a:off x="2660161" y="4074332"/>
                <a:ext cx="2770680" cy="77412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11425" lIns="11425" spcFirstLastPara="1" rIns="11425" wrap="square" tIns="11425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-RU" sz="1800">
                    <a:solidFill>
                      <a:schemeClr val="dk1"/>
                    </a:solidFill>
                    <a:latin typeface="Cambria"/>
                    <a:ea typeface="Cambria"/>
                    <a:cs typeface="Cambria"/>
                    <a:sym typeface="Cambria"/>
                  </a:rPr>
                  <a:t>Рынок товаров</a:t>
                </a:r>
                <a:endParaRPr b="1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338" name="Google Shape;338;p14"/>
              <p:cNvSpPr/>
              <p:nvPr/>
            </p:nvSpPr>
            <p:spPr>
              <a:xfrm rot="10800000">
                <a:off x="2016841" y="2433207"/>
                <a:ext cx="1259521" cy="30128"/>
              </a:xfrm>
              <a:custGeom>
                <a:rect b="b" l="l" r="r" t="t"/>
                <a:pathLst>
                  <a:path extrusionOk="0" h="120000" w="120000">
                    <a:moveTo>
                      <a:pt x="0" y="60000"/>
                    </a:moveTo>
                    <a:lnTo>
                      <a:pt x="120000" y="6000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9" name="Google Shape;339;p14"/>
              <p:cNvSpPr txBox="1"/>
              <p:nvPr/>
            </p:nvSpPr>
            <p:spPr>
              <a:xfrm>
                <a:off x="2615114" y="2416783"/>
                <a:ext cx="62976" cy="6297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12700" spcFirstLastPara="1" rIns="12700" wrap="square" tIns="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0" name="Google Shape;340;p14"/>
              <p:cNvSpPr/>
              <p:nvPr/>
            </p:nvSpPr>
            <p:spPr>
              <a:xfrm>
                <a:off x="92616" y="2019333"/>
                <a:ext cx="1924225" cy="857876"/>
              </a:xfrm>
              <a:prstGeom prst="roundRect">
                <a:avLst>
                  <a:gd fmla="val 16667" name="adj"/>
                </a:avLst>
              </a:prstGeom>
              <a:solidFill>
                <a:schemeClr val="lt1"/>
              </a:solidFill>
              <a:ln cap="flat" cmpd="thickThin" w="48000">
                <a:solidFill>
                  <a:srgbClr val="49413C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1" name="Google Shape;341;p14"/>
              <p:cNvSpPr txBox="1"/>
              <p:nvPr/>
            </p:nvSpPr>
            <p:spPr>
              <a:xfrm>
                <a:off x="134494" y="2061211"/>
                <a:ext cx="1840469" cy="77412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11425" lIns="11425" spcFirstLastPara="1" rIns="11425" wrap="square" tIns="11425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-RU" sz="1800">
                    <a:solidFill>
                      <a:schemeClr val="dk1"/>
                    </a:solidFill>
                    <a:latin typeface="Cambria"/>
                    <a:ea typeface="Cambria"/>
                    <a:cs typeface="Cambria"/>
                    <a:sym typeface="Cambria"/>
                  </a:rPr>
                  <a:t>Домохозяйства</a:t>
                </a:r>
                <a:endParaRPr b="1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</p:grpSp>
        <p:cxnSp>
          <p:nvCxnSpPr>
            <p:cNvPr id="342" name="Google Shape;342;p14"/>
            <p:cNvCxnSpPr/>
            <p:nvPr/>
          </p:nvCxnSpPr>
          <p:spPr>
            <a:xfrm>
              <a:off x="4067944" y="2564904"/>
              <a:ext cx="0" cy="1152128"/>
            </a:xfrm>
            <a:prstGeom prst="straightConnector1">
              <a:avLst/>
            </a:prstGeom>
            <a:noFill/>
            <a:ln cap="flat" cmpd="sng" w="57150">
              <a:solidFill>
                <a:schemeClr val="accent1"/>
              </a:solidFill>
              <a:prstDash val="solid"/>
              <a:round/>
              <a:headEnd len="sm" w="sm" type="none"/>
              <a:tailEnd len="med" w="med" type="triangle"/>
            </a:ln>
            <a:effectLst>
              <a:outerShdw blurRad="39000" rotWithShape="0" dir="5400000" dist="25400">
                <a:srgbClr val="000000">
                  <a:alpha val="37647"/>
                </a:srgbClr>
              </a:outerShdw>
            </a:effectLst>
          </p:spPr>
        </p:cxnSp>
        <p:cxnSp>
          <p:nvCxnSpPr>
            <p:cNvPr id="343" name="Google Shape;343;p14"/>
            <p:cNvCxnSpPr/>
            <p:nvPr/>
          </p:nvCxnSpPr>
          <p:spPr>
            <a:xfrm rot="10800000">
              <a:off x="4283968" y="2564904"/>
              <a:ext cx="0" cy="1152128"/>
            </a:xfrm>
            <a:prstGeom prst="straightConnector1">
              <a:avLst/>
            </a:prstGeom>
            <a:noFill/>
            <a:ln cap="flat" cmpd="sng" w="57150">
              <a:solidFill>
                <a:schemeClr val="accent1"/>
              </a:solidFill>
              <a:prstDash val="dot"/>
              <a:round/>
              <a:headEnd len="sm" w="sm" type="none"/>
              <a:tailEnd len="med" w="med" type="triangle"/>
            </a:ln>
            <a:effectLst>
              <a:outerShdw blurRad="39000" rotWithShape="0" dir="5400000" dist="25400">
                <a:srgbClr val="000000">
                  <a:alpha val="37647"/>
                </a:srgbClr>
              </a:outerShdw>
            </a:effectLst>
          </p:spPr>
        </p:cxnSp>
        <p:cxnSp>
          <p:nvCxnSpPr>
            <p:cNvPr id="344" name="Google Shape;344;p14"/>
            <p:cNvCxnSpPr/>
            <p:nvPr/>
          </p:nvCxnSpPr>
          <p:spPr>
            <a:xfrm rot="10800000">
              <a:off x="4067944" y="4581128"/>
              <a:ext cx="0" cy="1152128"/>
            </a:xfrm>
            <a:prstGeom prst="straightConnector1">
              <a:avLst/>
            </a:prstGeom>
            <a:noFill/>
            <a:ln cap="flat" cmpd="sng" w="57150">
              <a:solidFill>
                <a:schemeClr val="accent1"/>
              </a:solidFill>
              <a:prstDash val="solid"/>
              <a:round/>
              <a:headEnd len="sm" w="sm" type="none"/>
              <a:tailEnd len="med" w="med" type="triangle"/>
            </a:ln>
            <a:effectLst>
              <a:outerShdw blurRad="39000" rotWithShape="0" dir="5400000" dist="25400">
                <a:srgbClr val="000000">
                  <a:alpha val="37647"/>
                </a:srgbClr>
              </a:outerShdw>
            </a:effectLst>
          </p:spPr>
        </p:cxnSp>
        <p:cxnSp>
          <p:nvCxnSpPr>
            <p:cNvPr id="345" name="Google Shape;345;p14"/>
            <p:cNvCxnSpPr/>
            <p:nvPr/>
          </p:nvCxnSpPr>
          <p:spPr>
            <a:xfrm>
              <a:off x="4283968" y="4581128"/>
              <a:ext cx="0" cy="1152128"/>
            </a:xfrm>
            <a:prstGeom prst="straightConnector1">
              <a:avLst/>
            </a:prstGeom>
            <a:noFill/>
            <a:ln cap="flat" cmpd="sng" w="57150">
              <a:solidFill>
                <a:schemeClr val="accent1"/>
              </a:solidFill>
              <a:prstDash val="dot"/>
              <a:round/>
              <a:headEnd len="sm" w="sm" type="none"/>
              <a:tailEnd len="med" w="med" type="triangle"/>
            </a:ln>
            <a:effectLst>
              <a:outerShdw blurRad="39000" rotWithShape="0" dir="5400000" dist="25400">
                <a:srgbClr val="000000">
                  <a:alpha val="37647"/>
                </a:srgbClr>
              </a:outerShdw>
            </a:effectLst>
          </p:spPr>
        </p:cxnSp>
        <p:cxnSp>
          <p:nvCxnSpPr>
            <p:cNvPr id="346" name="Google Shape;346;p14"/>
            <p:cNvCxnSpPr/>
            <p:nvPr/>
          </p:nvCxnSpPr>
          <p:spPr>
            <a:xfrm>
              <a:off x="2195736" y="4221088"/>
              <a:ext cx="1296144" cy="0"/>
            </a:xfrm>
            <a:prstGeom prst="straightConnector1">
              <a:avLst/>
            </a:prstGeom>
            <a:noFill/>
            <a:ln cap="flat" cmpd="sng" w="57150">
              <a:solidFill>
                <a:schemeClr val="accent1"/>
              </a:solidFill>
              <a:prstDash val="dot"/>
              <a:round/>
              <a:headEnd len="sm" w="sm" type="none"/>
              <a:tailEnd len="med" w="med" type="triangle"/>
            </a:ln>
            <a:effectLst>
              <a:outerShdw blurRad="39000" rotWithShape="0" dir="5400000" dist="25400">
                <a:srgbClr val="000000">
                  <a:alpha val="37647"/>
                </a:srgbClr>
              </a:outerShdw>
            </a:effectLst>
          </p:spPr>
        </p:cxnSp>
        <p:cxnSp>
          <p:nvCxnSpPr>
            <p:cNvPr id="347" name="Google Shape;347;p14"/>
            <p:cNvCxnSpPr/>
            <p:nvPr/>
          </p:nvCxnSpPr>
          <p:spPr>
            <a:xfrm rot="10800000">
              <a:off x="2195736" y="4005064"/>
              <a:ext cx="1296144" cy="0"/>
            </a:xfrm>
            <a:prstGeom prst="straightConnector1">
              <a:avLst/>
            </a:prstGeom>
            <a:noFill/>
            <a:ln cap="flat" cmpd="sng" w="57150">
              <a:solidFill>
                <a:schemeClr val="accent1"/>
              </a:solidFill>
              <a:prstDash val="dot"/>
              <a:round/>
              <a:headEnd len="sm" w="sm" type="none"/>
              <a:tailEnd len="med" w="med" type="triangle"/>
            </a:ln>
            <a:effectLst>
              <a:outerShdw blurRad="39000" rotWithShape="0" dir="5400000" dist="25400">
                <a:srgbClr val="000000">
                  <a:alpha val="37647"/>
                </a:srgbClr>
              </a:outerShdw>
            </a:effectLst>
          </p:spPr>
        </p:cxnSp>
        <p:cxnSp>
          <p:nvCxnSpPr>
            <p:cNvPr id="348" name="Google Shape;348;p14"/>
            <p:cNvCxnSpPr/>
            <p:nvPr/>
          </p:nvCxnSpPr>
          <p:spPr>
            <a:xfrm rot="10800000">
              <a:off x="4932040" y="4221088"/>
              <a:ext cx="1296144" cy="0"/>
            </a:xfrm>
            <a:prstGeom prst="straightConnector1">
              <a:avLst/>
            </a:prstGeom>
            <a:noFill/>
            <a:ln cap="flat" cmpd="sng" w="57150">
              <a:solidFill>
                <a:schemeClr val="accent1"/>
              </a:solidFill>
              <a:prstDash val="dot"/>
              <a:round/>
              <a:headEnd len="sm" w="sm" type="none"/>
              <a:tailEnd len="med" w="med" type="triangle"/>
            </a:ln>
            <a:effectLst>
              <a:outerShdw blurRad="39000" rotWithShape="0" dir="5400000" dist="25400">
                <a:srgbClr val="000000">
                  <a:alpha val="37647"/>
                </a:srgbClr>
              </a:outerShdw>
            </a:effectLst>
          </p:spPr>
        </p:cxnSp>
        <p:cxnSp>
          <p:nvCxnSpPr>
            <p:cNvPr id="349" name="Google Shape;349;p14"/>
            <p:cNvCxnSpPr/>
            <p:nvPr/>
          </p:nvCxnSpPr>
          <p:spPr>
            <a:xfrm>
              <a:off x="4932040" y="4005064"/>
              <a:ext cx="1296144" cy="0"/>
            </a:xfrm>
            <a:prstGeom prst="straightConnector1">
              <a:avLst/>
            </a:prstGeom>
            <a:noFill/>
            <a:ln cap="flat" cmpd="sng" w="57150">
              <a:solidFill>
                <a:schemeClr val="accent1"/>
              </a:solidFill>
              <a:prstDash val="dot"/>
              <a:round/>
              <a:headEnd len="sm" w="sm" type="none"/>
              <a:tailEnd len="med" w="med" type="triangle"/>
            </a:ln>
            <a:effectLst>
              <a:outerShdw blurRad="39000" rotWithShape="0" dir="5400000" dist="25400">
                <a:srgbClr val="000000">
                  <a:alpha val="37647"/>
                </a:srgbClr>
              </a:outerShdw>
            </a:effectLst>
          </p:spPr>
        </p:cxnSp>
        <p:cxnSp>
          <p:nvCxnSpPr>
            <p:cNvPr id="350" name="Google Shape;350;p14"/>
            <p:cNvCxnSpPr/>
            <p:nvPr/>
          </p:nvCxnSpPr>
          <p:spPr>
            <a:xfrm>
              <a:off x="1115616" y="1988840"/>
              <a:ext cx="1584176" cy="0"/>
            </a:xfrm>
            <a:prstGeom prst="straightConnector1">
              <a:avLst/>
            </a:prstGeom>
            <a:noFill/>
            <a:ln cap="flat" cmpd="sng" w="57150">
              <a:solidFill>
                <a:schemeClr val="accent1"/>
              </a:solidFill>
              <a:prstDash val="solid"/>
              <a:round/>
              <a:headEnd len="sm" w="sm" type="none"/>
              <a:tailEnd len="med" w="med" type="triangle"/>
            </a:ln>
            <a:effectLst>
              <a:outerShdw blurRad="39000" rotWithShape="0" dir="5400000" dist="25400">
                <a:srgbClr val="000000">
                  <a:alpha val="37647"/>
                </a:srgbClr>
              </a:outerShdw>
            </a:effectLst>
          </p:spPr>
        </p:cxnSp>
        <p:cxnSp>
          <p:nvCxnSpPr>
            <p:cNvPr id="351" name="Google Shape;351;p14"/>
            <p:cNvCxnSpPr/>
            <p:nvPr/>
          </p:nvCxnSpPr>
          <p:spPr>
            <a:xfrm>
              <a:off x="1115616" y="1988840"/>
              <a:ext cx="0" cy="1728192"/>
            </a:xfrm>
            <a:prstGeom prst="straightConnector1">
              <a:avLst/>
            </a:prstGeom>
            <a:noFill/>
            <a:ln cap="flat" cmpd="sng" w="571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9000" rotWithShape="0" dir="5400000" dist="25400">
                <a:srgbClr val="000000">
                  <a:alpha val="37647"/>
                </a:srgbClr>
              </a:outerShdw>
            </a:effectLst>
          </p:spPr>
        </p:cxnSp>
        <p:cxnSp>
          <p:nvCxnSpPr>
            <p:cNvPr id="352" name="Google Shape;352;p14"/>
            <p:cNvCxnSpPr/>
            <p:nvPr/>
          </p:nvCxnSpPr>
          <p:spPr>
            <a:xfrm>
              <a:off x="1331640" y="2204864"/>
              <a:ext cx="1368152" cy="0"/>
            </a:xfrm>
            <a:prstGeom prst="straightConnector1">
              <a:avLst/>
            </a:prstGeom>
            <a:noFill/>
            <a:ln cap="flat" cmpd="sng" w="57150">
              <a:solidFill>
                <a:schemeClr val="accent1"/>
              </a:solidFill>
              <a:prstDash val="dot"/>
              <a:round/>
              <a:headEnd len="sm" w="sm" type="none"/>
              <a:tailEnd len="sm" w="sm" type="none"/>
            </a:ln>
            <a:effectLst>
              <a:outerShdw blurRad="39000" rotWithShape="0" dir="5400000" dist="25400">
                <a:srgbClr val="000000">
                  <a:alpha val="37647"/>
                </a:srgbClr>
              </a:outerShdw>
            </a:effectLst>
          </p:spPr>
        </p:cxnSp>
        <p:cxnSp>
          <p:nvCxnSpPr>
            <p:cNvPr id="353" name="Google Shape;353;p14"/>
            <p:cNvCxnSpPr/>
            <p:nvPr/>
          </p:nvCxnSpPr>
          <p:spPr>
            <a:xfrm>
              <a:off x="1331640" y="2204864"/>
              <a:ext cx="0" cy="1512168"/>
            </a:xfrm>
            <a:prstGeom prst="straightConnector1">
              <a:avLst/>
            </a:prstGeom>
            <a:noFill/>
            <a:ln cap="flat" cmpd="sng" w="57150">
              <a:solidFill>
                <a:schemeClr val="accent1"/>
              </a:solidFill>
              <a:prstDash val="dot"/>
              <a:round/>
              <a:headEnd len="sm" w="sm" type="none"/>
              <a:tailEnd len="med" w="med" type="triangle"/>
            </a:ln>
            <a:effectLst>
              <a:outerShdw blurRad="39000" rotWithShape="0" dir="5400000" dist="25400">
                <a:srgbClr val="000000">
                  <a:alpha val="37647"/>
                </a:srgbClr>
              </a:outerShdw>
            </a:effectLst>
          </p:spPr>
        </p:cxnSp>
        <p:cxnSp>
          <p:nvCxnSpPr>
            <p:cNvPr id="354" name="Google Shape;354;p14"/>
            <p:cNvCxnSpPr/>
            <p:nvPr/>
          </p:nvCxnSpPr>
          <p:spPr>
            <a:xfrm>
              <a:off x="1331640" y="4581128"/>
              <a:ext cx="0" cy="1512168"/>
            </a:xfrm>
            <a:prstGeom prst="straightConnector1">
              <a:avLst/>
            </a:prstGeom>
            <a:noFill/>
            <a:ln cap="flat" cmpd="sng" w="57150">
              <a:solidFill>
                <a:schemeClr val="accent1"/>
              </a:solidFill>
              <a:prstDash val="dot"/>
              <a:round/>
              <a:headEnd len="sm" w="sm" type="none"/>
              <a:tailEnd len="sm" w="sm" type="none"/>
            </a:ln>
            <a:effectLst>
              <a:outerShdw blurRad="39000" rotWithShape="0" dir="5400000" dist="25400">
                <a:srgbClr val="000000">
                  <a:alpha val="37647"/>
                </a:srgbClr>
              </a:outerShdw>
            </a:effectLst>
          </p:spPr>
        </p:cxnSp>
        <p:cxnSp>
          <p:nvCxnSpPr>
            <p:cNvPr id="355" name="Google Shape;355;p14"/>
            <p:cNvCxnSpPr/>
            <p:nvPr/>
          </p:nvCxnSpPr>
          <p:spPr>
            <a:xfrm>
              <a:off x="1331640" y="6093296"/>
              <a:ext cx="1476164" cy="0"/>
            </a:xfrm>
            <a:prstGeom prst="straightConnector1">
              <a:avLst/>
            </a:prstGeom>
            <a:noFill/>
            <a:ln cap="flat" cmpd="sng" w="57150">
              <a:solidFill>
                <a:schemeClr val="accent1"/>
              </a:solidFill>
              <a:prstDash val="dot"/>
              <a:round/>
              <a:headEnd len="sm" w="sm" type="none"/>
              <a:tailEnd len="med" w="med" type="triangle"/>
            </a:ln>
            <a:effectLst>
              <a:outerShdw blurRad="39000" rotWithShape="0" dir="5400000" dist="25400">
                <a:srgbClr val="000000">
                  <a:alpha val="37647"/>
                </a:srgbClr>
              </a:outerShdw>
            </a:effectLst>
          </p:spPr>
        </p:cxnSp>
        <p:cxnSp>
          <p:nvCxnSpPr>
            <p:cNvPr id="356" name="Google Shape;356;p14"/>
            <p:cNvCxnSpPr/>
            <p:nvPr/>
          </p:nvCxnSpPr>
          <p:spPr>
            <a:xfrm rot="10800000">
              <a:off x="1115616" y="4559838"/>
              <a:ext cx="0" cy="1728192"/>
            </a:xfrm>
            <a:prstGeom prst="straightConnector1">
              <a:avLst/>
            </a:prstGeom>
            <a:noFill/>
            <a:ln cap="flat" cmpd="sng" w="57150">
              <a:solidFill>
                <a:schemeClr val="accent1"/>
              </a:solidFill>
              <a:prstDash val="solid"/>
              <a:round/>
              <a:headEnd len="sm" w="sm" type="none"/>
              <a:tailEnd len="med" w="med" type="triangle"/>
            </a:ln>
            <a:effectLst>
              <a:outerShdw blurRad="39000" rotWithShape="0" dir="5400000" dist="25400">
                <a:srgbClr val="000000">
                  <a:alpha val="37647"/>
                </a:srgbClr>
              </a:outerShdw>
            </a:effectLst>
          </p:spPr>
        </p:cxnSp>
        <p:cxnSp>
          <p:nvCxnSpPr>
            <p:cNvPr id="357" name="Google Shape;357;p14"/>
            <p:cNvCxnSpPr/>
            <p:nvPr/>
          </p:nvCxnSpPr>
          <p:spPr>
            <a:xfrm>
              <a:off x="1115616" y="6288030"/>
              <a:ext cx="1692188" cy="21290"/>
            </a:xfrm>
            <a:prstGeom prst="straightConnector1">
              <a:avLst/>
            </a:prstGeom>
            <a:noFill/>
            <a:ln cap="flat" cmpd="sng" w="571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9000" rotWithShape="0" dir="5400000" dist="25400">
                <a:srgbClr val="000000">
                  <a:alpha val="37647"/>
                </a:srgbClr>
              </a:outerShdw>
            </a:effectLst>
          </p:spPr>
        </p:cxnSp>
        <p:cxnSp>
          <p:nvCxnSpPr>
            <p:cNvPr id="358" name="Google Shape;358;p14"/>
            <p:cNvCxnSpPr/>
            <p:nvPr/>
          </p:nvCxnSpPr>
          <p:spPr>
            <a:xfrm>
              <a:off x="7308304" y="4559838"/>
              <a:ext cx="0" cy="1728192"/>
            </a:xfrm>
            <a:prstGeom prst="straightConnector1">
              <a:avLst/>
            </a:prstGeom>
            <a:noFill/>
            <a:ln cap="flat" cmpd="sng" w="571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9000" rotWithShape="0" dir="5400000" dist="25400">
                <a:srgbClr val="000000">
                  <a:alpha val="37647"/>
                </a:srgbClr>
              </a:outerShdw>
            </a:effectLst>
          </p:spPr>
        </p:cxnSp>
        <p:cxnSp>
          <p:nvCxnSpPr>
            <p:cNvPr id="359" name="Google Shape;359;p14"/>
            <p:cNvCxnSpPr/>
            <p:nvPr/>
          </p:nvCxnSpPr>
          <p:spPr>
            <a:xfrm rot="10800000">
              <a:off x="5616117" y="6288030"/>
              <a:ext cx="1692187" cy="0"/>
            </a:xfrm>
            <a:prstGeom prst="straightConnector1">
              <a:avLst/>
            </a:prstGeom>
            <a:noFill/>
            <a:ln cap="flat" cmpd="sng" w="57150">
              <a:solidFill>
                <a:schemeClr val="accent1"/>
              </a:solidFill>
              <a:prstDash val="solid"/>
              <a:round/>
              <a:headEnd len="sm" w="sm" type="none"/>
              <a:tailEnd len="med" w="med" type="triangle"/>
            </a:ln>
            <a:effectLst>
              <a:outerShdw blurRad="39000" rotWithShape="0" dir="5400000" dist="25400">
                <a:srgbClr val="000000">
                  <a:alpha val="37647"/>
                </a:srgbClr>
              </a:outerShdw>
            </a:effectLst>
          </p:spPr>
        </p:cxnSp>
        <p:cxnSp>
          <p:nvCxnSpPr>
            <p:cNvPr id="360" name="Google Shape;360;p14"/>
            <p:cNvCxnSpPr/>
            <p:nvPr/>
          </p:nvCxnSpPr>
          <p:spPr>
            <a:xfrm flipH="1" rot="10800000">
              <a:off x="5616117" y="6072006"/>
              <a:ext cx="1476163" cy="21290"/>
            </a:xfrm>
            <a:prstGeom prst="straightConnector1">
              <a:avLst/>
            </a:prstGeom>
            <a:noFill/>
            <a:ln cap="flat" cmpd="sng" w="57150">
              <a:solidFill>
                <a:schemeClr val="accent1"/>
              </a:solidFill>
              <a:prstDash val="dot"/>
              <a:round/>
              <a:headEnd len="sm" w="sm" type="none"/>
              <a:tailEnd len="sm" w="sm" type="none"/>
            </a:ln>
            <a:effectLst>
              <a:outerShdw blurRad="39000" rotWithShape="0" dir="5400000" dist="25400">
                <a:srgbClr val="000000">
                  <a:alpha val="37647"/>
                </a:srgbClr>
              </a:outerShdw>
            </a:effectLst>
          </p:spPr>
        </p:cxnSp>
        <p:cxnSp>
          <p:nvCxnSpPr>
            <p:cNvPr id="361" name="Google Shape;361;p14"/>
            <p:cNvCxnSpPr/>
            <p:nvPr/>
          </p:nvCxnSpPr>
          <p:spPr>
            <a:xfrm rot="10800000">
              <a:off x="7092280" y="4559838"/>
              <a:ext cx="0" cy="1512168"/>
            </a:xfrm>
            <a:prstGeom prst="straightConnector1">
              <a:avLst/>
            </a:prstGeom>
            <a:noFill/>
            <a:ln cap="flat" cmpd="sng" w="57150">
              <a:solidFill>
                <a:schemeClr val="accent1"/>
              </a:solidFill>
              <a:prstDash val="dot"/>
              <a:round/>
              <a:headEnd len="sm" w="sm" type="none"/>
              <a:tailEnd len="med" w="med" type="triangle"/>
            </a:ln>
            <a:effectLst>
              <a:outerShdw blurRad="39000" rotWithShape="0" dir="5400000" dist="25400">
                <a:srgbClr val="000000">
                  <a:alpha val="37647"/>
                </a:srgbClr>
              </a:outerShdw>
            </a:effectLst>
          </p:spPr>
        </p:cxnSp>
        <p:cxnSp>
          <p:nvCxnSpPr>
            <p:cNvPr id="362" name="Google Shape;362;p14"/>
            <p:cNvCxnSpPr/>
            <p:nvPr/>
          </p:nvCxnSpPr>
          <p:spPr>
            <a:xfrm>
              <a:off x="7308304" y="2024844"/>
              <a:ext cx="0" cy="1692188"/>
            </a:xfrm>
            <a:prstGeom prst="straightConnector1">
              <a:avLst/>
            </a:prstGeom>
            <a:noFill/>
            <a:ln cap="flat" cmpd="sng" w="57150">
              <a:solidFill>
                <a:schemeClr val="accent1"/>
              </a:solidFill>
              <a:prstDash val="solid"/>
              <a:round/>
              <a:headEnd len="sm" w="sm" type="none"/>
              <a:tailEnd len="med" w="med" type="triangle"/>
            </a:ln>
            <a:effectLst>
              <a:outerShdw blurRad="39000" rotWithShape="0" dir="5400000" dist="25400">
                <a:srgbClr val="000000">
                  <a:alpha val="37647"/>
                </a:srgbClr>
              </a:outerShdw>
            </a:effectLst>
          </p:spPr>
        </p:cxnSp>
        <p:cxnSp>
          <p:nvCxnSpPr>
            <p:cNvPr id="363" name="Google Shape;363;p14"/>
            <p:cNvCxnSpPr/>
            <p:nvPr/>
          </p:nvCxnSpPr>
          <p:spPr>
            <a:xfrm>
              <a:off x="5606123" y="2014199"/>
              <a:ext cx="1692188" cy="21290"/>
            </a:xfrm>
            <a:prstGeom prst="straightConnector1">
              <a:avLst/>
            </a:prstGeom>
            <a:noFill/>
            <a:ln cap="flat" cmpd="sng" w="571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9000" rotWithShape="0" dir="5400000" dist="25400">
                <a:srgbClr val="000000">
                  <a:alpha val="37647"/>
                </a:srgbClr>
              </a:outerShdw>
            </a:effectLst>
          </p:spPr>
        </p:cxnSp>
        <p:cxnSp>
          <p:nvCxnSpPr>
            <p:cNvPr id="364" name="Google Shape;364;p14"/>
            <p:cNvCxnSpPr/>
            <p:nvPr/>
          </p:nvCxnSpPr>
          <p:spPr>
            <a:xfrm>
              <a:off x="7092280" y="2204864"/>
              <a:ext cx="0" cy="1512168"/>
            </a:xfrm>
            <a:prstGeom prst="straightConnector1">
              <a:avLst/>
            </a:prstGeom>
            <a:noFill/>
            <a:ln cap="flat" cmpd="sng" w="57150">
              <a:solidFill>
                <a:schemeClr val="accent1"/>
              </a:solidFill>
              <a:prstDash val="dot"/>
              <a:round/>
              <a:headEnd len="sm" w="sm" type="none"/>
              <a:tailEnd len="sm" w="sm" type="none"/>
            </a:ln>
            <a:effectLst>
              <a:outerShdw blurRad="39000" rotWithShape="0" dir="5400000" dist="25400">
                <a:srgbClr val="000000">
                  <a:alpha val="37647"/>
                </a:srgbClr>
              </a:outerShdw>
            </a:effectLst>
          </p:spPr>
        </p:cxnSp>
        <p:cxnSp>
          <p:nvCxnSpPr>
            <p:cNvPr id="365" name="Google Shape;365;p14"/>
            <p:cNvCxnSpPr/>
            <p:nvPr/>
          </p:nvCxnSpPr>
          <p:spPr>
            <a:xfrm rot="10800000">
              <a:off x="5606123" y="2204864"/>
              <a:ext cx="1486157" cy="0"/>
            </a:xfrm>
            <a:prstGeom prst="straightConnector1">
              <a:avLst/>
            </a:prstGeom>
            <a:noFill/>
            <a:ln cap="flat" cmpd="sng" w="57150">
              <a:solidFill>
                <a:schemeClr val="accent1"/>
              </a:solidFill>
              <a:prstDash val="dot"/>
              <a:round/>
              <a:headEnd len="sm" w="sm" type="none"/>
              <a:tailEnd len="med" w="med" type="triangle"/>
            </a:ln>
            <a:effectLst>
              <a:outerShdw blurRad="39000" rotWithShape="0" dir="5400000" dist="25400">
                <a:srgbClr val="000000">
                  <a:alpha val="37647"/>
                </a:srgbClr>
              </a:outerShdw>
            </a:effectLst>
          </p:spPr>
        </p:cxnSp>
        <p:sp>
          <p:nvSpPr>
            <p:cNvPr id="366" name="Google Shape;366;p14"/>
            <p:cNvSpPr txBox="1"/>
            <p:nvPr/>
          </p:nvSpPr>
          <p:spPr>
            <a:xfrm>
              <a:off x="4286512" y="4668922"/>
              <a:ext cx="2088234" cy="92333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оплата государственных закупок товаров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67" name="Google Shape;367;p14"/>
            <p:cNvSpPr txBox="1"/>
            <p:nvPr/>
          </p:nvSpPr>
          <p:spPr>
            <a:xfrm>
              <a:off x="2345978" y="4190506"/>
              <a:ext cx="923651" cy="36933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налоги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68" name="Google Shape;368;p14"/>
            <p:cNvSpPr txBox="1"/>
            <p:nvPr/>
          </p:nvSpPr>
          <p:spPr>
            <a:xfrm>
              <a:off x="5223725" y="4158208"/>
              <a:ext cx="923651" cy="36933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налоги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69" name="Google Shape;369;p14"/>
            <p:cNvSpPr txBox="1"/>
            <p:nvPr/>
          </p:nvSpPr>
          <p:spPr>
            <a:xfrm>
              <a:off x="2089503" y="3559078"/>
              <a:ext cx="1468864" cy="36933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трансферты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70" name="Google Shape;370;p14"/>
            <p:cNvSpPr txBox="1"/>
            <p:nvPr/>
          </p:nvSpPr>
          <p:spPr>
            <a:xfrm>
              <a:off x="4995915" y="3621670"/>
              <a:ext cx="1165704" cy="36933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субсидии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71" name="Google Shape;371;p14"/>
            <p:cNvSpPr txBox="1"/>
            <p:nvPr/>
          </p:nvSpPr>
          <p:spPr>
            <a:xfrm>
              <a:off x="2370046" y="2558707"/>
              <a:ext cx="1704963" cy="92333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услуги факторов производства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72" name="Google Shape;372;p14"/>
            <p:cNvSpPr txBox="1"/>
            <p:nvPr/>
          </p:nvSpPr>
          <p:spPr>
            <a:xfrm>
              <a:off x="4346643" y="2558680"/>
              <a:ext cx="1839212" cy="92333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оплата услуг факторов производства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73" name="Google Shape;373;p14"/>
            <p:cNvSpPr txBox="1"/>
            <p:nvPr/>
          </p:nvSpPr>
          <p:spPr>
            <a:xfrm>
              <a:off x="2859179" y="4869161"/>
              <a:ext cx="1208700" cy="6465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продажа товаров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374" name="Google Shape;374;p14"/>
          <p:cNvSpPr/>
          <p:nvPr/>
        </p:nvSpPr>
        <p:spPr>
          <a:xfrm>
            <a:off x="3339366" y="1301817"/>
            <a:ext cx="5036171" cy="42292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Взаимодействие субъектов в экономике</a:t>
            </a:r>
            <a:endParaRPr sz="2000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15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mbria"/>
              <a:buNone/>
            </a:pPr>
            <a:r>
              <a:rPr lang="ru-RU" sz="3600">
                <a:latin typeface="Cambria"/>
                <a:ea typeface="Cambria"/>
                <a:cs typeface="Cambria"/>
                <a:sym typeface="Cambria"/>
              </a:rPr>
              <a:t>Экономические субъекты и их взаимосвязи</a:t>
            </a:r>
            <a:endParaRPr sz="3600"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380" name="Google Shape;380;p15"/>
          <p:cNvGrpSpPr/>
          <p:nvPr/>
        </p:nvGrpSpPr>
        <p:grpSpPr>
          <a:xfrm>
            <a:off x="2099333" y="2392014"/>
            <a:ext cx="7991814" cy="3296588"/>
            <a:chOff x="536" y="951881"/>
            <a:chExt cx="7991814" cy="3296588"/>
          </a:xfrm>
        </p:grpSpPr>
        <p:sp>
          <p:nvSpPr>
            <p:cNvPr id="381" name="Google Shape;381;p15"/>
            <p:cNvSpPr/>
            <p:nvPr/>
          </p:nvSpPr>
          <p:spPr>
            <a:xfrm>
              <a:off x="3996444" y="1800684"/>
              <a:ext cx="2827513" cy="49072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82" name="Google Shape;382;p15"/>
            <p:cNvSpPr/>
            <p:nvPr/>
          </p:nvSpPr>
          <p:spPr>
            <a:xfrm>
              <a:off x="3950724" y="1800684"/>
              <a:ext cx="91440" cy="490725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83" name="Google Shape;383;p15"/>
            <p:cNvSpPr/>
            <p:nvPr/>
          </p:nvSpPr>
          <p:spPr>
            <a:xfrm>
              <a:off x="1168930" y="1800684"/>
              <a:ext cx="2827513" cy="490725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84" name="Google Shape;384;p15"/>
            <p:cNvSpPr/>
            <p:nvPr/>
          </p:nvSpPr>
          <p:spPr>
            <a:xfrm>
              <a:off x="1656185" y="951881"/>
              <a:ext cx="4680516" cy="848803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15"/>
            <p:cNvSpPr txBox="1"/>
            <p:nvPr/>
          </p:nvSpPr>
          <p:spPr>
            <a:xfrm>
              <a:off x="1656185" y="951881"/>
              <a:ext cx="4680516" cy="84880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Основные вопросы экономики</a:t>
              </a:r>
              <a:endParaRPr b="1" sz="2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86" name="Google Shape;386;p15"/>
            <p:cNvSpPr/>
            <p:nvPr/>
          </p:nvSpPr>
          <p:spPr>
            <a:xfrm>
              <a:off x="536" y="2291410"/>
              <a:ext cx="2336787" cy="1957059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15"/>
            <p:cNvSpPr txBox="1"/>
            <p:nvPr/>
          </p:nvSpPr>
          <p:spPr>
            <a:xfrm>
              <a:off x="536" y="2291410"/>
              <a:ext cx="2336787" cy="195705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что </a:t>
              </a:r>
              <a:endParaRPr>
                <a:solidFill>
                  <a:schemeClr val="dk1"/>
                </a:solidFill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производить?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88" name="Google Shape;388;p15"/>
            <p:cNvSpPr/>
            <p:nvPr/>
          </p:nvSpPr>
          <p:spPr>
            <a:xfrm>
              <a:off x="2828050" y="2291410"/>
              <a:ext cx="2336787" cy="1957059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15"/>
            <p:cNvSpPr txBox="1"/>
            <p:nvPr/>
          </p:nvSpPr>
          <p:spPr>
            <a:xfrm>
              <a:off x="2828050" y="2291410"/>
              <a:ext cx="2336787" cy="195705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как </a:t>
              </a:r>
              <a:endParaRPr>
                <a:solidFill>
                  <a:schemeClr val="dk1"/>
                </a:solidFill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производить?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90" name="Google Shape;390;p15"/>
            <p:cNvSpPr/>
            <p:nvPr/>
          </p:nvSpPr>
          <p:spPr>
            <a:xfrm>
              <a:off x="5655563" y="2291410"/>
              <a:ext cx="2336787" cy="1957059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15"/>
            <p:cNvSpPr txBox="1"/>
            <p:nvPr/>
          </p:nvSpPr>
          <p:spPr>
            <a:xfrm>
              <a:off x="5655563" y="2291410"/>
              <a:ext cx="2336787" cy="195705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для кого</a:t>
              </a:r>
              <a:endParaRPr>
                <a:solidFill>
                  <a:schemeClr val="dk1"/>
                </a:solidFill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производить?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16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mbria"/>
              <a:buNone/>
            </a:pPr>
            <a:r>
              <a:rPr lang="ru-RU" sz="3600">
                <a:latin typeface="Cambria"/>
                <a:ea typeface="Cambria"/>
                <a:cs typeface="Cambria"/>
                <a:sym typeface="Cambria"/>
              </a:rPr>
              <a:t>Экономические субъекты и их взаимосвязи</a:t>
            </a:r>
            <a:endParaRPr sz="3600">
              <a:latin typeface="Cambria"/>
              <a:ea typeface="Cambria"/>
              <a:cs typeface="Cambria"/>
              <a:sym typeface="Cambria"/>
            </a:endParaRPr>
          </a:p>
        </p:txBody>
      </p:sp>
      <p:graphicFrame>
        <p:nvGraphicFramePr>
          <p:cNvPr id="397" name="Google Shape;397;p16"/>
          <p:cNvGraphicFramePr/>
          <p:nvPr/>
        </p:nvGraphicFramePr>
        <p:xfrm>
          <a:off x="1104900" y="1440132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{70349BD0-2BD0-4203-8E88-35C87585B468}</a:tableStyleId>
              </a:tblPr>
              <a:tblGrid>
                <a:gridCol w="2068075"/>
                <a:gridCol w="7912625"/>
              </a:tblGrid>
              <a:tr h="430600"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Основные вопросы экономики</a:t>
                      </a:r>
                      <a:endParaRPr sz="20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12918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Что производить?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Предприятия, государство принимают решения о том, какие товары и ус- луги должны быть произведены с использованием имеющихся в их рас- поряжении ресурсов и предложены потребителю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21861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Как производить?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Решение этого вопроса связано с выбором экономических ресурсов, тех- нологии, места размещения предприятия, организации производства. При этом производитель, стремится найти лучшие способы комбинации ресурсов и организации своего производства. А государство выступает регулятором в вопросах размещения опасных, вредных производств, соб- людения экологических норм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12918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Для кого произ- водить?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Общество должно решить, что оно считает справедливым распределе- нием, и затем выбрать способ достижения такого распределения произ- ведённых товаров и услуг между потребителями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17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Cambria"/>
              <a:buNone/>
            </a:pPr>
            <a:r>
              <a:rPr lang="ru-RU" sz="3400">
                <a:latin typeface="Cambria"/>
                <a:ea typeface="Cambria"/>
                <a:cs typeface="Cambria"/>
                <a:sym typeface="Cambria"/>
              </a:rPr>
              <a:t>Характеристика основных экономических систем</a:t>
            </a:r>
            <a:endParaRPr sz="34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03" name="Google Shape;403;p17"/>
          <p:cNvSpPr/>
          <p:nvPr/>
        </p:nvSpPr>
        <p:spPr>
          <a:xfrm>
            <a:off x="1104900" y="1586046"/>
            <a:ext cx="9980681" cy="708580"/>
          </a:xfrm>
          <a:prstGeom prst="rect">
            <a:avLst/>
          </a:prstGeom>
          <a:solidFill>
            <a:schemeClr val="lt1"/>
          </a:solidFill>
          <a:ln cap="flat" cmpd="thickThin" w="480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Экономическая система - это</a:t>
            </a:r>
            <a:r>
              <a:rPr lang="ru-RU" sz="1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 система отношений между экономическими субъектами в процессе производства, распределения, обмена и потребления экономических благ</a:t>
            </a:r>
            <a:endParaRPr sz="1800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grpSp>
        <p:nvGrpSpPr>
          <p:cNvPr id="404" name="Google Shape;404;p17"/>
          <p:cNvGrpSpPr/>
          <p:nvPr/>
        </p:nvGrpSpPr>
        <p:grpSpPr>
          <a:xfrm>
            <a:off x="2211643" y="2740513"/>
            <a:ext cx="7989034" cy="3599004"/>
            <a:chOff x="1926" y="363206"/>
            <a:chExt cx="7989034" cy="3599004"/>
          </a:xfrm>
        </p:grpSpPr>
        <p:sp>
          <p:nvSpPr>
            <p:cNvPr id="405" name="Google Shape;405;p17"/>
            <p:cNvSpPr/>
            <p:nvPr/>
          </p:nvSpPr>
          <p:spPr>
            <a:xfrm>
              <a:off x="3996444" y="1266888"/>
              <a:ext cx="2187043" cy="759138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06" name="Google Shape;406;p17"/>
            <p:cNvSpPr/>
            <p:nvPr/>
          </p:nvSpPr>
          <p:spPr>
            <a:xfrm>
              <a:off x="1809400" y="1266888"/>
              <a:ext cx="2187043" cy="759138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07" name="Google Shape;407;p17"/>
            <p:cNvSpPr/>
            <p:nvPr/>
          </p:nvSpPr>
          <p:spPr>
            <a:xfrm>
              <a:off x="832461" y="363206"/>
              <a:ext cx="6327965" cy="903682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17"/>
            <p:cNvSpPr txBox="1"/>
            <p:nvPr/>
          </p:nvSpPr>
          <p:spPr>
            <a:xfrm>
              <a:off x="832461" y="363206"/>
              <a:ext cx="6327965" cy="90368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Критерии выделения экономических систем</a:t>
              </a:r>
              <a:endParaRPr b="1" sz="2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09" name="Google Shape;409;p17"/>
            <p:cNvSpPr/>
            <p:nvPr/>
          </p:nvSpPr>
          <p:spPr>
            <a:xfrm>
              <a:off x="1926" y="2026027"/>
              <a:ext cx="3614947" cy="1936183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17"/>
            <p:cNvSpPr txBox="1"/>
            <p:nvPr/>
          </p:nvSpPr>
          <p:spPr>
            <a:xfrm>
              <a:off x="1926" y="2026027"/>
              <a:ext cx="3614947" cy="193618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кто владеет факторами производства?</a:t>
              </a:r>
              <a:endParaRPr b="0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11" name="Google Shape;411;p17"/>
            <p:cNvSpPr/>
            <p:nvPr/>
          </p:nvSpPr>
          <p:spPr>
            <a:xfrm>
              <a:off x="4376013" y="2026027"/>
              <a:ext cx="3614947" cy="1936183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17"/>
            <p:cNvSpPr txBox="1"/>
            <p:nvPr/>
          </p:nvSpPr>
          <p:spPr>
            <a:xfrm>
              <a:off x="4376013" y="2026027"/>
              <a:ext cx="3614947" cy="193618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как координируется экономическая деятельность?</a:t>
              </a:r>
              <a:endParaRPr b="0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18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Cambria"/>
              <a:buNone/>
            </a:pPr>
            <a:r>
              <a:rPr lang="ru-RU" sz="3400">
                <a:latin typeface="Cambria"/>
                <a:ea typeface="Cambria"/>
                <a:cs typeface="Cambria"/>
                <a:sym typeface="Cambria"/>
              </a:rPr>
              <a:t>Характеристика основных экономических систем</a:t>
            </a:r>
            <a:endParaRPr sz="3400">
              <a:latin typeface="Cambria"/>
              <a:ea typeface="Cambria"/>
              <a:cs typeface="Cambria"/>
              <a:sym typeface="Cambria"/>
            </a:endParaRPr>
          </a:p>
        </p:txBody>
      </p:sp>
      <p:graphicFrame>
        <p:nvGraphicFramePr>
          <p:cNvPr id="418" name="Google Shape;418;p18"/>
          <p:cNvGraphicFramePr/>
          <p:nvPr/>
        </p:nvGraphicFramePr>
        <p:xfrm>
          <a:off x="1104900" y="1854200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{70349BD0-2BD0-4203-8E88-35C87585B468}</a:tableStyleId>
              </a:tblPr>
              <a:tblGrid>
                <a:gridCol w="2247900"/>
                <a:gridCol w="7732775"/>
              </a:tblGrid>
              <a:tr h="467800"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Экономические системы</a:t>
                      </a:r>
                      <a:endParaRPr sz="20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7227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Традиционная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• Основывается на обычаях и традициях.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• Коллективная собственность племени или общины.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10169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Рыночная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• Свобода предпринимательского выбора.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• Действие рыночных механизмов.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• Частная собственность на средства производства.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11745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Командная (плановая)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-180975" lvl="0" marL="180975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• Решения принимаются государством (централизованное планирова- ние).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• Директивное распределение.</a:t>
                      </a:r>
                      <a:endParaRPr/>
                    </a:p>
                    <a:p>
                      <a:pPr indent="-180975" lvl="0" marL="180975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• Государственная собственность на средства производства.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9174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Смешанная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-180975" lvl="0" marL="180975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• Частная и государственная собственность взаимодействуют.</a:t>
                      </a:r>
                      <a:endParaRPr/>
                    </a:p>
                    <a:p>
                      <a:pPr indent="-180975" lvl="0" marL="180975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• Сочетание регулирующей роли государства и экономической свободы производителей.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19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Cambria"/>
              <a:buNone/>
            </a:pPr>
            <a:r>
              <a:rPr lang="ru-RU" sz="3400">
                <a:latin typeface="Cambria"/>
                <a:ea typeface="Cambria"/>
                <a:cs typeface="Cambria"/>
                <a:sym typeface="Cambria"/>
              </a:rPr>
              <a:t>Характеристика основных экономических систем</a:t>
            </a:r>
            <a:endParaRPr sz="3400"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424" name="Google Shape;424;p19"/>
          <p:cNvGrpSpPr/>
          <p:nvPr/>
        </p:nvGrpSpPr>
        <p:grpSpPr>
          <a:xfrm>
            <a:off x="2099333" y="2383387"/>
            <a:ext cx="7991814" cy="3296588"/>
            <a:chOff x="536" y="951881"/>
            <a:chExt cx="7991814" cy="3296588"/>
          </a:xfrm>
        </p:grpSpPr>
        <p:sp>
          <p:nvSpPr>
            <p:cNvPr id="425" name="Google Shape;425;p19"/>
            <p:cNvSpPr/>
            <p:nvPr/>
          </p:nvSpPr>
          <p:spPr>
            <a:xfrm>
              <a:off x="3996444" y="1800684"/>
              <a:ext cx="2827513" cy="49072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26" name="Google Shape;426;p19"/>
            <p:cNvSpPr/>
            <p:nvPr/>
          </p:nvSpPr>
          <p:spPr>
            <a:xfrm>
              <a:off x="3950724" y="1800684"/>
              <a:ext cx="91440" cy="490725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27" name="Google Shape;427;p19"/>
            <p:cNvSpPr/>
            <p:nvPr/>
          </p:nvSpPr>
          <p:spPr>
            <a:xfrm>
              <a:off x="1168930" y="1800684"/>
              <a:ext cx="2827513" cy="490725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28" name="Google Shape;428;p19"/>
            <p:cNvSpPr/>
            <p:nvPr/>
          </p:nvSpPr>
          <p:spPr>
            <a:xfrm>
              <a:off x="1656185" y="951881"/>
              <a:ext cx="4680516" cy="848803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19"/>
            <p:cNvSpPr txBox="1"/>
            <p:nvPr/>
          </p:nvSpPr>
          <p:spPr>
            <a:xfrm>
              <a:off x="1656185" y="951881"/>
              <a:ext cx="4680516" cy="84880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Основные пути решения обществом главных вопросов экономики</a:t>
              </a:r>
              <a:endParaRPr b="1" sz="2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30" name="Google Shape;430;p19"/>
            <p:cNvSpPr/>
            <p:nvPr/>
          </p:nvSpPr>
          <p:spPr>
            <a:xfrm>
              <a:off x="536" y="2291410"/>
              <a:ext cx="2336787" cy="1957059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" name="Google Shape;431;p19"/>
            <p:cNvSpPr txBox="1"/>
            <p:nvPr/>
          </p:nvSpPr>
          <p:spPr>
            <a:xfrm>
              <a:off x="536" y="2291410"/>
              <a:ext cx="2336787" cy="195705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согласно заведённым издавна обычаям (по традиции)</a:t>
              </a:r>
              <a:endParaRPr b="0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32" name="Google Shape;432;p19"/>
            <p:cNvSpPr/>
            <p:nvPr/>
          </p:nvSpPr>
          <p:spPr>
            <a:xfrm>
              <a:off x="2828050" y="2291410"/>
              <a:ext cx="2336787" cy="1957059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" name="Google Shape;433;p19"/>
            <p:cNvSpPr txBox="1"/>
            <p:nvPr/>
          </p:nvSpPr>
          <p:spPr>
            <a:xfrm>
              <a:off x="2828050" y="2291410"/>
              <a:ext cx="2336787" cy="195705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путём отдачи распоряжений и приказов «сверху вниз» (командными методами)</a:t>
              </a:r>
              <a:endParaRPr b="0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34" name="Google Shape;434;p19"/>
            <p:cNvSpPr/>
            <p:nvPr/>
          </p:nvSpPr>
          <p:spPr>
            <a:xfrm>
              <a:off x="5655563" y="2291410"/>
              <a:ext cx="2336787" cy="1957059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" name="Google Shape;435;p19"/>
            <p:cNvSpPr txBox="1"/>
            <p:nvPr/>
          </p:nvSpPr>
          <p:spPr>
            <a:xfrm>
              <a:off x="5655563" y="2291410"/>
              <a:ext cx="2336787" cy="195705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с помощью рыночных механизмов</a:t>
              </a:r>
              <a:endParaRPr b="0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/>
              <a:t>Программа</a:t>
            </a:r>
            <a:endParaRPr/>
          </a:p>
        </p:txBody>
      </p:sp>
      <p:sp>
        <p:nvSpPr>
          <p:cNvPr id="133" name="Google Shape;133;p2"/>
          <p:cNvSpPr txBox="1"/>
          <p:nvPr>
            <p:ph idx="1" type="body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</a:pPr>
            <a:r>
              <a:rPr lang="ru-RU"/>
              <a:t>Понятие экономики.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</a:pPr>
            <a:r>
              <a:rPr lang="ru-RU"/>
              <a:t>Блага, ресурсы, производство.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</a:pPr>
            <a:r>
              <a:rPr lang="ru-RU"/>
              <a:t>Взаимосвязь и взаимозависимость между потребностями и ресурсами в процес- се экономического выбора.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</a:pPr>
            <a:r>
              <a:rPr lang="ru-RU"/>
              <a:t>Факторы производства.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</a:pPr>
            <a:r>
              <a:rPr lang="ru-RU"/>
              <a:t>Экономические субъекты и их взаимосвязи.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</a:pPr>
            <a:r>
              <a:rPr lang="ru-RU"/>
              <a:t>Характеристика основных экономических систем.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20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ru-RU"/>
              <a:t>Литература</a:t>
            </a:r>
            <a:endParaRPr/>
          </a:p>
        </p:txBody>
      </p:sp>
      <p:sp>
        <p:nvSpPr>
          <p:cNvPr id="442" name="Google Shape;442;p20"/>
          <p:cNvSpPr txBox="1"/>
          <p:nvPr>
            <p:ph idx="1" type="body"/>
          </p:nvPr>
        </p:nvSpPr>
        <p:spPr>
          <a:xfrm>
            <a:off x="1104900" y="1483743"/>
            <a:ext cx="5822111" cy="105020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-266700" lvl="0" marL="2667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ru-RU">
                <a:latin typeface="Cambria"/>
                <a:ea typeface="Cambria"/>
                <a:cs typeface="Cambria"/>
                <a:sym typeface="Cambria"/>
              </a:rPr>
              <a:t>1. Данилов А.Н. и др. Обществоведение: Учебное по- собие для 10 класса. / Под ред. А.Н.Данилова. – Минск: Адукацыя і выхаванне, 2020, §12.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443" name="Google Shape;443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55468" y="1483743"/>
            <a:ext cx="3966058" cy="5209030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mbria"/>
              <a:buNone/>
            </a:pPr>
            <a:r>
              <a:rPr lang="ru-RU" sz="3600">
                <a:latin typeface="Cambria"/>
                <a:ea typeface="Cambria"/>
                <a:cs typeface="Cambria"/>
                <a:sym typeface="Cambria"/>
              </a:rPr>
              <a:t>Понятие экономики</a:t>
            </a:r>
            <a:endParaRPr sz="36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39" name="Google Shape;139;p3"/>
          <p:cNvSpPr txBox="1"/>
          <p:nvPr/>
        </p:nvSpPr>
        <p:spPr>
          <a:xfrm>
            <a:off x="4528662" y="6349515"/>
            <a:ext cx="2961406" cy="33855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Ксенофонт</a:t>
            </a:r>
            <a:endParaRPr sz="1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40" name="Google Shape;140;p3"/>
          <p:cNvSpPr/>
          <p:nvPr/>
        </p:nvSpPr>
        <p:spPr>
          <a:xfrm>
            <a:off x="1104900" y="1412776"/>
            <a:ext cx="6210300" cy="726575"/>
          </a:xfrm>
          <a:prstGeom prst="rect">
            <a:avLst/>
          </a:prstGeom>
          <a:solidFill>
            <a:schemeClr val="lt1"/>
          </a:solidFill>
          <a:ln cap="flat" cmpd="thickThin" w="480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Слово </a:t>
            </a:r>
            <a:r>
              <a:rPr b="1" lang="ru-RU" sz="1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«экономика» </a:t>
            </a:r>
            <a:r>
              <a:rPr lang="ru-RU" sz="1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пришло к нам из Древней Греции (управление личным хозяйством, домоводство).</a:t>
            </a:r>
            <a:endParaRPr sz="1800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pic>
        <p:nvPicPr>
          <p:cNvPr descr="https://i.pinimg.com/originals/0c/1b/8d/0c1b8d005475593501a86de1a1d165b4.jpg" id="141" name="Google Shape;141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90068" y="1412776"/>
            <a:ext cx="3595514" cy="5265368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142" name="Google Shape;142;p3"/>
          <p:cNvSpPr/>
          <p:nvPr/>
        </p:nvSpPr>
        <p:spPr>
          <a:xfrm>
            <a:off x="1104900" y="2321178"/>
            <a:ext cx="6210300" cy="1267411"/>
          </a:xfrm>
          <a:prstGeom prst="rect">
            <a:avLst/>
          </a:prstGeom>
          <a:solidFill>
            <a:schemeClr val="lt1"/>
          </a:solidFill>
          <a:ln cap="flat" cmpd="thickThin" w="480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Впервые понятие </a:t>
            </a:r>
            <a:r>
              <a:rPr b="1" lang="ru-RU" sz="1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«экономика» </a:t>
            </a:r>
            <a:r>
              <a:rPr lang="ru-RU" sz="1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использовал древнегре- ческий мыслитель и политический деятель </a:t>
            </a:r>
            <a:r>
              <a:rPr b="1" lang="ru-RU" sz="1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Ксенофонт </a:t>
            </a:r>
            <a:r>
              <a:rPr lang="ru-RU" sz="1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(около 430 г. до н.э. – не ранее 356 г. до н.э.) в труде «Домострой».</a:t>
            </a:r>
            <a:endParaRPr sz="1800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4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mbria"/>
              <a:buNone/>
            </a:pPr>
            <a:r>
              <a:rPr lang="ru-RU" sz="3600">
                <a:latin typeface="Cambria"/>
                <a:ea typeface="Cambria"/>
                <a:cs typeface="Cambria"/>
                <a:sym typeface="Cambria"/>
              </a:rPr>
              <a:t>Понятие экономики</a:t>
            </a:r>
            <a:endParaRPr sz="3600"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148" name="Google Shape;148;p4"/>
          <p:cNvGrpSpPr/>
          <p:nvPr/>
        </p:nvGrpSpPr>
        <p:grpSpPr>
          <a:xfrm>
            <a:off x="2100839" y="1527990"/>
            <a:ext cx="7988803" cy="5145405"/>
            <a:chOff x="2042" y="27473"/>
            <a:chExt cx="7988803" cy="5145405"/>
          </a:xfrm>
        </p:grpSpPr>
        <p:sp>
          <p:nvSpPr>
            <p:cNvPr id="149" name="Google Shape;149;p4"/>
            <p:cNvSpPr/>
            <p:nvPr/>
          </p:nvSpPr>
          <p:spPr>
            <a:xfrm>
              <a:off x="6710872" y="3656301"/>
              <a:ext cx="91440" cy="518386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50" name="Google Shape;150;p4"/>
            <p:cNvSpPr/>
            <p:nvPr/>
          </p:nvSpPr>
          <p:spPr>
            <a:xfrm>
              <a:off x="5263145" y="2616986"/>
              <a:ext cx="1493446" cy="518386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51" name="Google Shape;151;p4"/>
            <p:cNvSpPr/>
            <p:nvPr/>
          </p:nvSpPr>
          <p:spPr>
            <a:xfrm>
              <a:off x="3723979" y="3656301"/>
              <a:ext cx="91440" cy="518386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52" name="Google Shape;152;p4"/>
            <p:cNvSpPr/>
            <p:nvPr/>
          </p:nvSpPr>
          <p:spPr>
            <a:xfrm>
              <a:off x="3769699" y="2616986"/>
              <a:ext cx="1493446" cy="518386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53" name="Google Shape;153;p4"/>
            <p:cNvSpPr/>
            <p:nvPr/>
          </p:nvSpPr>
          <p:spPr>
            <a:xfrm>
              <a:off x="3423046" y="527210"/>
              <a:ext cx="1840098" cy="518386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54" name="Google Shape;154;p4"/>
            <p:cNvSpPr/>
            <p:nvPr/>
          </p:nvSpPr>
          <p:spPr>
            <a:xfrm>
              <a:off x="1582948" y="527210"/>
              <a:ext cx="1840098" cy="518386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55" name="Google Shape;155;p4"/>
            <p:cNvSpPr/>
            <p:nvPr/>
          </p:nvSpPr>
          <p:spPr>
            <a:xfrm>
              <a:off x="2188793" y="27473"/>
              <a:ext cx="2468506" cy="499736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4"/>
            <p:cNvSpPr txBox="1"/>
            <p:nvPr/>
          </p:nvSpPr>
          <p:spPr>
            <a:xfrm>
              <a:off x="2188793" y="27473"/>
              <a:ext cx="2468506" cy="49973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Экономика</a:t>
              </a:r>
              <a:endParaRPr b="1" sz="2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57" name="Google Shape;157;p4"/>
            <p:cNvSpPr/>
            <p:nvPr/>
          </p:nvSpPr>
          <p:spPr>
            <a:xfrm>
              <a:off x="2042" y="1045596"/>
              <a:ext cx="3161811" cy="1571389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4"/>
            <p:cNvSpPr txBox="1"/>
            <p:nvPr/>
          </p:nvSpPr>
          <p:spPr>
            <a:xfrm>
              <a:off x="2042" y="1045596"/>
              <a:ext cx="3161811" cy="157138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способ организации деятель- ности людей по созданию жизненных благ, необходи- мых для удовлетворения пот- ребностей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59" name="Google Shape;159;p4"/>
            <p:cNvSpPr/>
            <p:nvPr/>
          </p:nvSpPr>
          <p:spPr>
            <a:xfrm>
              <a:off x="3682240" y="1045596"/>
              <a:ext cx="3161811" cy="1571389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4"/>
            <p:cNvSpPr txBox="1"/>
            <p:nvPr/>
          </p:nvSpPr>
          <p:spPr>
            <a:xfrm>
              <a:off x="3682240" y="1045596"/>
              <a:ext cx="3161811" cy="157138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наука, которая исследует, как используются имеющиеся ограниченные ресурсы для удовлетворения неограни- ченных потребностей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61" name="Google Shape;161;p4"/>
            <p:cNvSpPr/>
            <p:nvPr/>
          </p:nvSpPr>
          <p:spPr>
            <a:xfrm>
              <a:off x="2535445" y="3135372"/>
              <a:ext cx="2468506" cy="520928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4"/>
            <p:cNvSpPr txBox="1"/>
            <p:nvPr/>
          </p:nvSpPr>
          <p:spPr>
            <a:xfrm>
              <a:off x="2535445" y="3135372"/>
              <a:ext cx="2468506" cy="52092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макроэкономика</a:t>
              </a:r>
              <a:endParaRPr b="1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63" name="Google Shape;163;p4"/>
            <p:cNvSpPr/>
            <p:nvPr/>
          </p:nvSpPr>
          <p:spPr>
            <a:xfrm>
              <a:off x="2535445" y="4174688"/>
              <a:ext cx="2468506" cy="998190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4"/>
            <p:cNvSpPr txBox="1"/>
            <p:nvPr/>
          </p:nvSpPr>
          <p:spPr>
            <a:xfrm>
              <a:off x="2535445" y="4174688"/>
              <a:ext cx="2468506" cy="99819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рассматривает эконо- мические вопросы в масштабах страны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5522339" y="3135372"/>
              <a:ext cx="2468506" cy="520928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4"/>
            <p:cNvSpPr txBox="1"/>
            <p:nvPr/>
          </p:nvSpPr>
          <p:spPr>
            <a:xfrm>
              <a:off x="5522339" y="3135372"/>
              <a:ext cx="2468506" cy="52092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микроэкономика</a:t>
              </a:r>
              <a:endParaRPr b="1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67" name="Google Shape;167;p4"/>
            <p:cNvSpPr/>
            <p:nvPr/>
          </p:nvSpPr>
          <p:spPr>
            <a:xfrm>
              <a:off x="5522339" y="4174688"/>
              <a:ext cx="2468506" cy="998190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4"/>
            <p:cNvSpPr txBox="1"/>
            <p:nvPr/>
          </p:nvSpPr>
          <p:spPr>
            <a:xfrm>
              <a:off x="5522339" y="4174688"/>
              <a:ext cx="2468506" cy="99819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рассматривает вопро- сы одной экономичес- кой единицы, сферы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5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mbria"/>
              <a:buNone/>
            </a:pPr>
            <a:r>
              <a:rPr lang="ru-RU" sz="3600">
                <a:latin typeface="Cambria"/>
                <a:ea typeface="Cambria"/>
                <a:cs typeface="Cambria"/>
                <a:sym typeface="Cambria"/>
              </a:rPr>
              <a:t>Блага, ресурсы, производство</a:t>
            </a:r>
            <a:endParaRPr sz="3600"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174" name="Google Shape;174;p5"/>
          <p:cNvGrpSpPr/>
          <p:nvPr/>
        </p:nvGrpSpPr>
        <p:grpSpPr>
          <a:xfrm>
            <a:off x="2027335" y="1747945"/>
            <a:ext cx="8135811" cy="4567473"/>
            <a:chOff x="546" y="316439"/>
            <a:chExt cx="8135811" cy="4567473"/>
          </a:xfrm>
        </p:grpSpPr>
        <p:sp>
          <p:nvSpPr>
            <p:cNvPr id="175" name="Google Shape;175;p5"/>
            <p:cNvSpPr/>
            <p:nvPr/>
          </p:nvSpPr>
          <p:spPr>
            <a:xfrm>
              <a:off x="6901191" y="3194899"/>
              <a:ext cx="91440" cy="499567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76" name="Google Shape;176;p5"/>
            <p:cNvSpPr/>
            <p:nvPr/>
          </p:nvSpPr>
          <p:spPr>
            <a:xfrm>
              <a:off x="4068452" y="1505885"/>
              <a:ext cx="2878459" cy="499567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77" name="Google Shape;177;p5"/>
            <p:cNvSpPr/>
            <p:nvPr/>
          </p:nvSpPr>
          <p:spPr>
            <a:xfrm>
              <a:off x="4022732" y="3194899"/>
              <a:ext cx="91440" cy="499567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78" name="Google Shape;178;p5"/>
            <p:cNvSpPr/>
            <p:nvPr/>
          </p:nvSpPr>
          <p:spPr>
            <a:xfrm>
              <a:off x="4022732" y="1505885"/>
              <a:ext cx="91440" cy="499567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79" name="Google Shape;179;p5"/>
            <p:cNvSpPr/>
            <p:nvPr/>
          </p:nvSpPr>
          <p:spPr>
            <a:xfrm>
              <a:off x="1144272" y="3194899"/>
              <a:ext cx="91440" cy="499567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80" name="Google Shape;180;p5"/>
            <p:cNvSpPr/>
            <p:nvPr/>
          </p:nvSpPr>
          <p:spPr>
            <a:xfrm>
              <a:off x="1189992" y="1505885"/>
              <a:ext cx="2878459" cy="499567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81" name="Google Shape;181;p5"/>
            <p:cNvSpPr/>
            <p:nvPr/>
          </p:nvSpPr>
          <p:spPr>
            <a:xfrm>
              <a:off x="558598" y="316439"/>
              <a:ext cx="7019706" cy="1189446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5"/>
            <p:cNvSpPr txBox="1"/>
            <p:nvPr/>
          </p:nvSpPr>
          <p:spPr>
            <a:xfrm>
              <a:off x="558598" y="316439"/>
              <a:ext cx="7019706" cy="118944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Блага</a:t>
              </a: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– всё, что способно удовлетворять потребности людей, приносить людям пользу, доставлять удовольствие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83" name="Google Shape;183;p5"/>
            <p:cNvSpPr/>
            <p:nvPr/>
          </p:nvSpPr>
          <p:spPr>
            <a:xfrm>
              <a:off x="546" y="2005452"/>
              <a:ext cx="2378892" cy="1189446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5"/>
            <p:cNvSpPr txBox="1"/>
            <p:nvPr/>
          </p:nvSpPr>
          <p:spPr>
            <a:xfrm>
              <a:off x="546" y="2005452"/>
              <a:ext cx="2378892" cy="118944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природные</a:t>
              </a: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(созданы природой)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85" name="Google Shape;185;p5"/>
            <p:cNvSpPr/>
            <p:nvPr/>
          </p:nvSpPr>
          <p:spPr>
            <a:xfrm>
              <a:off x="546" y="3694466"/>
              <a:ext cx="2378892" cy="1189446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5"/>
            <p:cNvSpPr txBox="1"/>
            <p:nvPr/>
          </p:nvSpPr>
          <p:spPr>
            <a:xfrm>
              <a:off x="546" y="3694466"/>
              <a:ext cx="2378892" cy="118944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экономические</a:t>
              </a: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(созданы в процессе производства)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87" name="Google Shape;187;p5"/>
            <p:cNvSpPr/>
            <p:nvPr/>
          </p:nvSpPr>
          <p:spPr>
            <a:xfrm>
              <a:off x="2879005" y="2005452"/>
              <a:ext cx="2378892" cy="1189446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5"/>
            <p:cNvSpPr txBox="1"/>
            <p:nvPr/>
          </p:nvSpPr>
          <p:spPr>
            <a:xfrm>
              <a:off x="2879005" y="2005452"/>
              <a:ext cx="2378892" cy="118944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материальные</a:t>
              </a: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(пища, одежда, жильё и т.д.)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89" name="Google Shape;189;p5"/>
            <p:cNvSpPr/>
            <p:nvPr/>
          </p:nvSpPr>
          <p:spPr>
            <a:xfrm>
              <a:off x="2879005" y="3694466"/>
              <a:ext cx="2378892" cy="1189446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5"/>
            <p:cNvSpPr txBox="1"/>
            <p:nvPr/>
          </p:nvSpPr>
          <p:spPr>
            <a:xfrm>
              <a:off x="2879005" y="3694466"/>
              <a:ext cx="2378892" cy="118944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нематериальные </a:t>
              </a: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(образование, искусство, кино и т.д.)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91" name="Google Shape;191;p5"/>
            <p:cNvSpPr/>
            <p:nvPr/>
          </p:nvSpPr>
          <p:spPr>
            <a:xfrm>
              <a:off x="5757465" y="2005452"/>
              <a:ext cx="2378892" cy="1189446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5"/>
            <p:cNvSpPr txBox="1"/>
            <p:nvPr/>
          </p:nvSpPr>
          <p:spPr>
            <a:xfrm>
              <a:off x="5757465" y="2005452"/>
              <a:ext cx="2378892" cy="118944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общественные</a:t>
              </a:r>
              <a:endParaRPr b="1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93" name="Google Shape;193;p5"/>
            <p:cNvSpPr/>
            <p:nvPr/>
          </p:nvSpPr>
          <p:spPr>
            <a:xfrm>
              <a:off x="5757465" y="3694466"/>
              <a:ext cx="2378892" cy="1189446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5"/>
            <p:cNvSpPr txBox="1"/>
            <p:nvPr/>
          </p:nvSpPr>
          <p:spPr>
            <a:xfrm>
              <a:off x="5757465" y="3694466"/>
              <a:ext cx="2378892" cy="118944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частные</a:t>
              </a:r>
              <a:endParaRPr b="1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6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mbria"/>
              <a:buNone/>
            </a:pPr>
            <a:r>
              <a:rPr lang="ru-RU" sz="3600">
                <a:latin typeface="Cambria"/>
                <a:ea typeface="Cambria"/>
                <a:cs typeface="Cambria"/>
                <a:sym typeface="Cambria"/>
              </a:rPr>
              <a:t>Блага, ресурсы, производство</a:t>
            </a:r>
            <a:endParaRPr sz="36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00" name="Google Shape;200;p6"/>
          <p:cNvSpPr/>
          <p:nvPr/>
        </p:nvSpPr>
        <p:spPr>
          <a:xfrm>
            <a:off x="1104900" y="1457676"/>
            <a:ext cx="9980682" cy="648072"/>
          </a:xfrm>
          <a:prstGeom prst="rect">
            <a:avLst/>
          </a:prstGeom>
          <a:solidFill>
            <a:schemeClr val="lt1"/>
          </a:solidFill>
          <a:ln cap="flat" cmpd="thickThin" w="480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Общественное воспроизводство </a:t>
            </a:r>
            <a:r>
              <a:rPr lang="ru-RU" sz="1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– процесс производства, распределения, обмена и потребле- ния благ</a:t>
            </a:r>
            <a:endParaRPr sz="1800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grpSp>
        <p:nvGrpSpPr>
          <p:cNvPr id="201" name="Google Shape;201;p6"/>
          <p:cNvGrpSpPr/>
          <p:nvPr/>
        </p:nvGrpSpPr>
        <p:grpSpPr>
          <a:xfrm>
            <a:off x="2569168" y="2295775"/>
            <a:ext cx="7052145" cy="3208681"/>
            <a:chOff x="1464268" y="1150"/>
            <a:chExt cx="7052145" cy="3208681"/>
          </a:xfrm>
        </p:grpSpPr>
        <p:sp>
          <p:nvSpPr>
            <p:cNvPr id="202" name="Google Shape;202;p6"/>
            <p:cNvSpPr/>
            <p:nvPr/>
          </p:nvSpPr>
          <p:spPr>
            <a:xfrm>
              <a:off x="3666886" y="1150"/>
              <a:ext cx="2646908" cy="745992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6"/>
            <p:cNvSpPr txBox="1"/>
            <p:nvPr/>
          </p:nvSpPr>
          <p:spPr>
            <a:xfrm>
              <a:off x="3703302" y="37566"/>
              <a:ext cx="2574076" cy="67316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распределение </a:t>
              </a: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(установление доли в созданном продукте)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04" name="Google Shape;204;p6"/>
            <p:cNvSpPr/>
            <p:nvPr/>
          </p:nvSpPr>
          <p:spPr>
            <a:xfrm>
              <a:off x="4305926" y="742545"/>
              <a:ext cx="2462688" cy="2462688"/>
            </a:xfrm>
            <a:custGeom>
              <a:rect b="b" l="l" r="r" t="t"/>
              <a:pathLst>
                <a:path extrusionOk="0" h="120000" w="120000">
                  <a:moveTo>
                    <a:pt x="75080" y="1926"/>
                  </a:moveTo>
                  <a:lnTo>
                    <a:pt x="75080" y="1926"/>
                  </a:lnTo>
                  <a:cubicBezTo>
                    <a:pt x="85391" y="4603"/>
                    <a:pt x="94803" y="9978"/>
                    <a:pt x="102350" y="17497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6"/>
            <p:cNvSpPr/>
            <p:nvPr/>
          </p:nvSpPr>
          <p:spPr>
            <a:xfrm>
              <a:off x="5869505" y="1258837"/>
              <a:ext cx="2646908" cy="745992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6"/>
            <p:cNvSpPr txBox="1"/>
            <p:nvPr/>
          </p:nvSpPr>
          <p:spPr>
            <a:xfrm>
              <a:off x="5905921" y="1295253"/>
              <a:ext cx="2574076" cy="67316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обмен</a:t>
              </a: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(получение взамен)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07" name="Google Shape;207;p6"/>
            <p:cNvSpPr/>
            <p:nvPr/>
          </p:nvSpPr>
          <p:spPr>
            <a:xfrm>
              <a:off x="4315707" y="7520"/>
              <a:ext cx="2462688" cy="2462688"/>
            </a:xfrm>
            <a:custGeom>
              <a:rect b="b" l="l" r="r" t="t"/>
              <a:pathLst>
                <a:path extrusionOk="0" h="120000" w="120000">
                  <a:moveTo>
                    <a:pt x="100638" y="104142"/>
                  </a:moveTo>
                  <a:cubicBezTo>
                    <a:pt x="93437" y="110772"/>
                    <a:pt x="84723" y="115539"/>
                    <a:pt x="75256" y="118028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6"/>
            <p:cNvSpPr/>
            <p:nvPr/>
          </p:nvSpPr>
          <p:spPr>
            <a:xfrm>
              <a:off x="3666886" y="2463839"/>
              <a:ext cx="2646908" cy="745992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6"/>
            <p:cNvSpPr txBox="1"/>
            <p:nvPr/>
          </p:nvSpPr>
          <p:spPr>
            <a:xfrm>
              <a:off x="3703302" y="2500255"/>
              <a:ext cx="2574076" cy="67316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потребление </a:t>
              </a: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(удовлетворение потребностей)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0" name="Google Shape;210;p6"/>
            <p:cNvSpPr/>
            <p:nvPr/>
          </p:nvSpPr>
          <p:spPr>
            <a:xfrm>
              <a:off x="3202285" y="7520"/>
              <a:ext cx="2462688" cy="2462688"/>
            </a:xfrm>
            <a:custGeom>
              <a:rect b="b" l="l" r="r" t="t"/>
              <a:pathLst>
                <a:path extrusionOk="0" h="120000" w="120000">
                  <a:moveTo>
                    <a:pt x="44743" y="118028"/>
                  </a:moveTo>
                  <a:lnTo>
                    <a:pt x="44743" y="118028"/>
                  </a:lnTo>
                  <a:cubicBezTo>
                    <a:pt x="35276" y="115539"/>
                    <a:pt x="26563" y="110772"/>
                    <a:pt x="19361" y="104142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6"/>
            <p:cNvSpPr/>
            <p:nvPr/>
          </p:nvSpPr>
          <p:spPr>
            <a:xfrm>
              <a:off x="1464268" y="1258837"/>
              <a:ext cx="2646908" cy="745992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6"/>
            <p:cNvSpPr txBox="1"/>
            <p:nvPr/>
          </p:nvSpPr>
          <p:spPr>
            <a:xfrm>
              <a:off x="1500684" y="1295253"/>
              <a:ext cx="2574076" cy="67316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производство</a:t>
              </a: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(создание благ)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3" name="Google Shape;213;p6"/>
            <p:cNvSpPr/>
            <p:nvPr/>
          </p:nvSpPr>
          <p:spPr>
            <a:xfrm>
              <a:off x="3212067" y="742545"/>
              <a:ext cx="2462688" cy="2462688"/>
            </a:xfrm>
            <a:custGeom>
              <a:rect b="b" l="l" r="r" t="t"/>
              <a:pathLst>
                <a:path extrusionOk="0" h="120000" w="120000">
                  <a:moveTo>
                    <a:pt x="17651" y="17497"/>
                  </a:moveTo>
                  <a:lnTo>
                    <a:pt x="17651" y="17497"/>
                  </a:lnTo>
                  <a:cubicBezTo>
                    <a:pt x="25197" y="9978"/>
                    <a:pt x="34610" y="4604"/>
                    <a:pt x="44921" y="1926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4" name="Google Shape;214;p6"/>
          <p:cNvGrpSpPr/>
          <p:nvPr/>
        </p:nvGrpSpPr>
        <p:grpSpPr>
          <a:xfrm>
            <a:off x="2584012" y="5937657"/>
            <a:ext cx="2847239" cy="802453"/>
            <a:chOff x="2608828" y="2652146"/>
            <a:chExt cx="2847239" cy="802453"/>
          </a:xfrm>
        </p:grpSpPr>
        <p:sp>
          <p:nvSpPr>
            <p:cNvPr id="215" name="Google Shape;215;p6"/>
            <p:cNvSpPr/>
            <p:nvPr/>
          </p:nvSpPr>
          <p:spPr>
            <a:xfrm>
              <a:off x="2608828" y="2652146"/>
              <a:ext cx="2847239" cy="802453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6"/>
            <p:cNvSpPr/>
            <p:nvPr/>
          </p:nvSpPr>
          <p:spPr>
            <a:xfrm>
              <a:off x="2648001" y="2691319"/>
              <a:ext cx="2768893" cy="72410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производственное </a:t>
              </a: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(для дальнейшего производ- ства)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217" name="Google Shape;217;p6"/>
          <p:cNvGrpSpPr/>
          <p:nvPr/>
        </p:nvGrpSpPr>
        <p:grpSpPr>
          <a:xfrm>
            <a:off x="6904492" y="5937657"/>
            <a:ext cx="2847239" cy="802453"/>
            <a:chOff x="2608828" y="2652146"/>
            <a:chExt cx="2847239" cy="802453"/>
          </a:xfrm>
        </p:grpSpPr>
        <p:sp>
          <p:nvSpPr>
            <p:cNvPr id="218" name="Google Shape;218;p6"/>
            <p:cNvSpPr/>
            <p:nvPr/>
          </p:nvSpPr>
          <p:spPr>
            <a:xfrm>
              <a:off x="2608828" y="2652146"/>
              <a:ext cx="2847239" cy="802453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6"/>
            <p:cNvSpPr/>
            <p:nvPr/>
          </p:nvSpPr>
          <p:spPr>
            <a:xfrm>
              <a:off x="2648001" y="2691319"/>
              <a:ext cx="2768893" cy="72410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личное </a:t>
              </a: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(для своих нужд)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cxnSp>
        <p:nvCxnSpPr>
          <p:cNvPr id="220" name="Google Shape;220;p6"/>
          <p:cNvCxnSpPr/>
          <p:nvPr/>
        </p:nvCxnSpPr>
        <p:spPr>
          <a:xfrm>
            <a:off x="7192524" y="5577617"/>
            <a:ext cx="1008112" cy="288032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21" name="Google Shape;221;p6"/>
          <p:cNvCxnSpPr/>
          <p:nvPr/>
        </p:nvCxnSpPr>
        <p:spPr>
          <a:xfrm flipH="1">
            <a:off x="3880156" y="5577617"/>
            <a:ext cx="1368152" cy="288032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7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mbria"/>
              <a:buNone/>
            </a:pPr>
            <a:r>
              <a:rPr lang="ru-RU" sz="3600">
                <a:latin typeface="Cambria"/>
                <a:ea typeface="Cambria"/>
                <a:cs typeface="Cambria"/>
                <a:sym typeface="Cambria"/>
              </a:rPr>
              <a:t>Блага, ресурсы, производство</a:t>
            </a:r>
            <a:endParaRPr sz="3600"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227" name="Google Shape;227;p7"/>
          <p:cNvGrpSpPr/>
          <p:nvPr/>
        </p:nvGrpSpPr>
        <p:grpSpPr>
          <a:xfrm>
            <a:off x="2027335" y="2091198"/>
            <a:ext cx="8135811" cy="3760195"/>
            <a:chOff x="546" y="720078"/>
            <a:chExt cx="8135811" cy="3760195"/>
          </a:xfrm>
        </p:grpSpPr>
        <p:sp>
          <p:nvSpPr>
            <p:cNvPr id="228" name="Google Shape;228;p7"/>
            <p:cNvSpPr/>
            <p:nvPr/>
          </p:nvSpPr>
          <p:spPr>
            <a:xfrm>
              <a:off x="6901191" y="3210611"/>
              <a:ext cx="91440" cy="499567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29" name="Google Shape;229;p7"/>
            <p:cNvSpPr/>
            <p:nvPr/>
          </p:nvSpPr>
          <p:spPr>
            <a:xfrm>
              <a:off x="4068452" y="1521598"/>
              <a:ext cx="2878459" cy="499567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30" name="Google Shape;230;p7"/>
            <p:cNvSpPr/>
            <p:nvPr/>
          </p:nvSpPr>
          <p:spPr>
            <a:xfrm>
              <a:off x="4022732" y="3210611"/>
              <a:ext cx="91440" cy="499567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31" name="Google Shape;231;p7"/>
            <p:cNvSpPr/>
            <p:nvPr/>
          </p:nvSpPr>
          <p:spPr>
            <a:xfrm>
              <a:off x="4022732" y="1521598"/>
              <a:ext cx="91440" cy="499567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32" name="Google Shape;232;p7"/>
            <p:cNvSpPr/>
            <p:nvPr/>
          </p:nvSpPr>
          <p:spPr>
            <a:xfrm>
              <a:off x="1189992" y="1521598"/>
              <a:ext cx="2878459" cy="499567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33" name="Google Shape;233;p7"/>
            <p:cNvSpPr/>
            <p:nvPr/>
          </p:nvSpPr>
          <p:spPr>
            <a:xfrm>
              <a:off x="2160235" y="720078"/>
              <a:ext cx="3816433" cy="801520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7"/>
            <p:cNvSpPr txBox="1"/>
            <p:nvPr/>
          </p:nvSpPr>
          <p:spPr>
            <a:xfrm>
              <a:off x="2160235" y="720078"/>
              <a:ext cx="3816433" cy="80152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Экономические блага</a:t>
              </a:r>
              <a:endParaRPr b="1" sz="2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35" name="Google Shape;235;p7"/>
            <p:cNvSpPr/>
            <p:nvPr/>
          </p:nvSpPr>
          <p:spPr>
            <a:xfrm>
              <a:off x="546" y="2021165"/>
              <a:ext cx="2378892" cy="1189446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7"/>
            <p:cNvSpPr txBox="1"/>
            <p:nvPr/>
          </p:nvSpPr>
          <p:spPr>
            <a:xfrm>
              <a:off x="546" y="2021165"/>
              <a:ext cx="2378892" cy="118944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экономическое благо, произведённое для собственного потреб -ления</a:t>
              </a:r>
              <a:endParaRPr b="0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37" name="Google Shape;237;p7"/>
            <p:cNvSpPr/>
            <p:nvPr/>
          </p:nvSpPr>
          <p:spPr>
            <a:xfrm>
              <a:off x="2879005" y="2021165"/>
              <a:ext cx="2378892" cy="1189446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7"/>
            <p:cNvSpPr txBox="1"/>
            <p:nvPr/>
          </p:nvSpPr>
          <p:spPr>
            <a:xfrm>
              <a:off x="2879005" y="2021165"/>
              <a:ext cx="2378892" cy="118944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экономическое благо, произведённое не для собственного потреб- ления, а для обмена</a:t>
              </a:r>
              <a:endParaRPr b="0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39" name="Google Shape;239;p7"/>
            <p:cNvSpPr/>
            <p:nvPr/>
          </p:nvSpPr>
          <p:spPr>
            <a:xfrm>
              <a:off x="2879005" y="3710179"/>
              <a:ext cx="2378892" cy="770094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7"/>
            <p:cNvSpPr txBox="1"/>
            <p:nvPr/>
          </p:nvSpPr>
          <p:spPr>
            <a:xfrm>
              <a:off x="2879005" y="3710179"/>
              <a:ext cx="2378892" cy="77009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товар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1" name="Google Shape;241;p7"/>
            <p:cNvSpPr/>
            <p:nvPr/>
          </p:nvSpPr>
          <p:spPr>
            <a:xfrm>
              <a:off x="5757465" y="2021165"/>
              <a:ext cx="2378892" cy="1189446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7"/>
            <p:cNvSpPr txBox="1"/>
            <p:nvPr/>
          </p:nvSpPr>
          <p:spPr>
            <a:xfrm>
              <a:off x="5757465" y="2021165"/>
              <a:ext cx="2378892" cy="118944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целенаправленное по- лезное действие, ко- торое потребляется в процессе осуществле- ния</a:t>
              </a:r>
              <a:endParaRPr b="0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3" name="Google Shape;243;p7"/>
            <p:cNvSpPr/>
            <p:nvPr/>
          </p:nvSpPr>
          <p:spPr>
            <a:xfrm>
              <a:off x="5757465" y="3710179"/>
              <a:ext cx="2378892" cy="770094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7"/>
            <p:cNvSpPr txBox="1"/>
            <p:nvPr/>
          </p:nvSpPr>
          <p:spPr>
            <a:xfrm>
              <a:off x="5757465" y="3710179"/>
              <a:ext cx="2378892" cy="77009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услуга</a:t>
              </a:r>
              <a:endParaRPr b="1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8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mbria"/>
              <a:buNone/>
            </a:pPr>
            <a:r>
              <a:rPr lang="ru-RU" sz="3000">
                <a:latin typeface="Cambria"/>
                <a:ea typeface="Cambria"/>
                <a:cs typeface="Cambria"/>
                <a:sym typeface="Cambria"/>
              </a:rPr>
              <a:t>Взаимосвязь и взаимозависимость между потребностя- ми и ресурсами в процессе экономического выбора</a:t>
            </a:r>
            <a:endParaRPr sz="3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50" name="Google Shape;250;p8"/>
          <p:cNvSpPr/>
          <p:nvPr/>
        </p:nvSpPr>
        <p:spPr>
          <a:xfrm>
            <a:off x="2129082" y="2187247"/>
            <a:ext cx="8064896" cy="648072"/>
          </a:xfrm>
          <a:prstGeom prst="rect">
            <a:avLst/>
          </a:prstGeom>
          <a:solidFill>
            <a:schemeClr val="lt1"/>
          </a:solidFill>
          <a:ln cap="flat" cmpd="thickThin" w="480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Экономические ресурсы</a:t>
            </a:r>
            <a:endParaRPr b="1" sz="2000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251" name="Google Shape;251;p8"/>
          <p:cNvSpPr/>
          <p:nvPr/>
        </p:nvSpPr>
        <p:spPr>
          <a:xfrm>
            <a:off x="2129082" y="2979335"/>
            <a:ext cx="8064896" cy="1152128"/>
          </a:xfrm>
          <a:prstGeom prst="rect">
            <a:avLst/>
          </a:prstGeom>
          <a:solidFill>
            <a:schemeClr val="lt1"/>
          </a:solidFill>
          <a:ln cap="flat" cmpd="thickThin" w="480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все виды природных и человеческих возможностей, которыми располагает общество и которые используются для создания экономических благ с целью удовлетворения человеческих потребностей</a:t>
            </a:r>
            <a:endParaRPr sz="1800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252" name="Google Shape;252;p8"/>
          <p:cNvSpPr/>
          <p:nvPr/>
        </p:nvSpPr>
        <p:spPr>
          <a:xfrm>
            <a:off x="2129082" y="4419495"/>
            <a:ext cx="3024336" cy="1152128"/>
          </a:xfrm>
          <a:prstGeom prst="rect">
            <a:avLst/>
          </a:prstGeom>
          <a:solidFill>
            <a:schemeClr val="lt1"/>
          </a:solidFill>
          <a:ln cap="flat" cmpd="thickThin" w="480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Потребности безграничны</a:t>
            </a:r>
            <a:endParaRPr b="1" sz="2000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253" name="Google Shape;253;p8"/>
          <p:cNvSpPr/>
          <p:nvPr/>
        </p:nvSpPr>
        <p:spPr>
          <a:xfrm>
            <a:off x="7169642" y="4419495"/>
            <a:ext cx="3024336" cy="1152128"/>
          </a:xfrm>
          <a:prstGeom prst="rect">
            <a:avLst/>
          </a:prstGeom>
          <a:solidFill>
            <a:schemeClr val="lt1"/>
          </a:solidFill>
          <a:ln cap="flat" cmpd="thickThin" w="480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Ресурсы ограничены</a:t>
            </a:r>
            <a:endParaRPr b="1" sz="2000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9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mbria"/>
              <a:buNone/>
            </a:pPr>
            <a:r>
              <a:rPr lang="ru-RU" sz="3000">
                <a:latin typeface="Cambria"/>
                <a:ea typeface="Cambria"/>
                <a:cs typeface="Cambria"/>
                <a:sym typeface="Cambria"/>
              </a:rPr>
              <a:t>Взаимосвязь и взаимозависимость между потребностя- ми и ресурсами в процессе экономического выбора</a:t>
            </a:r>
            <a:endParaRPr sz="3000">
              <a:latin typeface="Cambria"/>
              <a:ea typeface="Cambria"/>
              <a:cs typeface="Cambria"/>
              <a:sym typeface="Cambria"/>
            </a:endParaRPr>
          </a:p>
        </p:txBody>
      </p:sp>
      <p:graphicFrame>
        <p:nvGraphicFramePr>
          <p:cNvPr id="259" name="Google Shape;259;p9"/>
          <p:cNvGraphicFramePr/>
          <p:nvPr/>
        </p:nvGraphicFramePr>
        <p:xfrm>
          <a:off x="1104900" y="1457385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{70349BD0-2BD0-4203-8E88-35C87585B468}</a:tableStyleId>
              </a:tblPr>
              <a:tblGrid>
                <a:gridCol w="2316950"/>
                <a:gridCol w="7663750"/>
              </a:tblGrid>
              <a:tr h="587875"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Экономические ресурсы</a:t>
                      </a:r>
                      <a:endParaRPr sz="20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13566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Трудовые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Трудоспособное население (люди с разной профессиональной подго- товкой, уровнем квалификации, предпринимательскими способностя- ми и т.п.)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13566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Природные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Разведанные запасы полезных ископаемых, земля и её недра, лесные и водные ресурсы, природно-климатические условия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9496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Финансовые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Денежные средства, которые общество готово выделить на организа- цию производства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9496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Материальные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Совокупность средств производства (сырьё, материалы, топливо, обо- рудование)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Научная литература 16 х 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2014-04-17T22:28:38Z</dcterms:created>
  <dc:creator>Ситник П.В.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Автор">
    <vt:lpwstr>Ситник П.В.</vt:lpwstr>
  </property>
  <property fmtid="{D5CDD505-2E9C-101B-9397-08002B2CF9AE}" pid="3" name="Дата создания">
    <vt:lpwstr>29.04.2022</vt:lpwstr>
  </property>
</Properties>
</file>