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j5ONfR7Azc6s5cbrho45gE+OZV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7A784A-7A11-4FFB-93FE-100242ACF96D}">
  <a:tblStyle styleId="{D47A784A-7A11-4FFB-93FE-100242ACF96D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3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13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13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13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13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13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13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13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22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24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24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24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6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6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1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16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17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17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17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17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17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17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17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17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17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9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12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12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12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1104900" y="2746373"/>
            <a:ext cx="5734050" cy="9964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ГЛОБАЛИЗАЦИЯ</a:t>
            </a:r>
            <a:endParaRPr b="1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1104900" y="3521212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16672" y="741530"/>
            <a:ext cx="751360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ÐÐ»Ð¾Ð±Ð°Ð»Ð¸Ð·Ð°ÑÐ¸Ñ - ÑÑÐ¾?"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2276" r="2464" t="0"/>
          <a:stretch/>
        </p:blipFill>
        <p:spPr>
          <a:xfrm>
            <a:off x="6964393" y="1267556"/>
            <a:ext cx="5227607" cy="4294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Антиглобализм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Karte G20 Staaten RU" id="240" name="Google Shape;240;p10"/>
          <p:cNvPicPr preferRelativeResize="0"/>
          <p:nvPr/>
        </p:nvPicPr>
        <p:blipFill rotWithShape="1">
          <a:blip r:embed="rId3">
            <a:alphaModFix/>
          </a:blip>
          <a:srcRect b="0" l="0" r="0" t="10598"/>
          <a:stretch/>
        </p:blipFill>
        <p:spPr>
          <a:xfrm>
            <a:off x="1600409" y="1684878"/>
            <a:ext cx="8789897" cy="442238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1" name="Google Shape;241;p10"/>
          <p:cNvSpPr txBox="1"/>
          <p:nvPr/>
        </p:nvSpPr>
        <p:spPr>
          <a:xfrm>
            <a:off x="1600410" y="6185140"/>
            <a:ext cx="8789896" cy="3191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Страны G20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248" name="Google Shape;248;p11"/>
          <p:cNvSpPr txBox="1"/>
          <p:nvPr>
            <p:ph idx="1" type="body"/>
          </p:nvPr>
        </p:nvSpPr>
        <p:spPr>
          <a:xfrm>
            <a:off x="1104900" y="1683945"/>
            <a:ext cx="6011126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Чуприс О.И. и др. Обществоведение: Учебное посо- бие для 11 класса. – Минск: Адукацыя і выхаванне, 2021, §5.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9" name="Google Shape;2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2301" y="1683945"/>
            <a:ext cx="3803281" cy="48899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глобализации. Факторы глобализации.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Противоречивый характер глобализации.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Антиглобализм.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глобализации. Факторы глобализации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1104900" y="1493410"/>
            <a:ext cx="9980682" cy="982371"/>
            <a:chOff x="67" y="2742038"/>
            <a:chExt cx="4010278" cy="2634131"/>
          </a:xfrm>
        </p:grpSpPr>
        <p:sp>
          <p:nvSpPr>
            <p:cNvPr id="140" name="Google Shape;140;p3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Глобализация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процесс всестороннего сближения различных стран и становления еди- ной системы технологических, финансовых, экономических, социально-политических и куль- турных связей на основе новейших информационно-коммуникационных технологий.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aphicFrame>
        <p:nvGraphicFramePr>
          <p:cNvPr id="142" name="Google Shape;142;p3"/>
          <p:cNvGraphicFramePr/>
          <p:nvPr/>
        </p:nvGraphicFramePr>
        <p:xfrm>
          <a:off x="1104900" y="25803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{D47A784A-7A11-4FFB-93FE-100242ACF96D}</a:tableStyleId>
              </a:tblPr>
              <a:tblGrid>
                <a:gridCol w="1828075"/>
                <a:gridCol w="8152600"/>
              </a:tblGrid>
              <a:tr h="2146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Факторы глобализации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6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Экономичес- кий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Уменьшение барьеров между национальными экономиками.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Формирование единого экономического пространства.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Усиление роли международных экономических и финансовых организа- ций: Международный валютный фонд (МВФ), Всемирный банк, Всемир- ная торговая организация (ВТО), Организация экономического сотрудни- чества и развития (ОЭСР).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Усиление роли транснациональных корпораций (ТНК) и транснациональ- ных банков (ТНБ).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6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Усиление политического влияния международных организаций и транс- национальных корпораций.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Размывание национальных границ, ослабление государственного сувере- нитета.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институтов наднационального характера.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глобализации. Факторы глобализации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48" name="Google Shape;148;p4"/>
          <p:cNvGraphicFramePr/>
          <p:nvPr/>
        </p:nvGraphicFramePr>
        <p:xfrm>
          <a:off x="1104898" y="152572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{D47A784A-7A11-4FFB-93FE-100242ACF96D}</a:tableStyleId>
              </a:tblPr>
              <a:tblGrid>
                <a:gridCol w="1828075"/>
                <a:gridCol w="8152600"/>
              </a:tblGrid>
              <a:tr h="4882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Факторы глобализации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126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Социальный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Неравномерность развития стран.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Массовая миграция.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Изменения в образовании, культуре.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8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Научно-техно- логический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Формирование мировой инновационно-технологической системы.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8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Информацион-ный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Мгновенное распространение информации.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Изменение сознания, диалог культур.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50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Экологический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Глобальные экологические проблемы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46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Культурный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Возрастание влияния универсальных, общих для всего человечества фе- номенов культуры.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Единообразие языкового общения.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Распространение единых стандартов образа жизни в целом, досуга.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глобализации. Факторы глобализации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Stanley Milgram (Sociologist) | Psychology, Sociologist, Social" id="154" name="Google Shape;15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6934" y="1431985"/>
            <a:ext cx="3938648" cy="532249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5" name="Google Shape;155;p5"/>
          <p:cNvSpPr txBox="1"/>
          <p:nvPr/>
        </p:nvSpPr>
        <p:spPr>
          <a:xfrm>
            <a:off x="4954748" y="6426678"/>
            <a:ext cx="2192186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Стэнли Милгрэм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6" name="Google Shape;156;p5"/>
          <p:cNvGrpSpPr/>
          <p:nvPr/>
        </p:nvGrpSpPr>
        <p:grpSpPr>
          <a:xfrm>
            <a:off x="1104900" y="1492371"/>
            <a:ext cx="5917002" cy="1871932"/>
            <a:chOff x="67" y="2742038"/>
            <a:chExt cx="4010278" cy="2634131"/>
          </a:xfrm>
        </p:grpSpPr>
        <p:sp>
          <p:nvSpPr>
            <p:cNvPr id="157" name="Google Shape;157;p5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Результатом проведённого в 1967 г. американским пси- хологом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Стэнли Милгрэмом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эксперимента «Мир тесен» стала социологическая </a:t>
              </a: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теория шести рукопожатий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согласно которой каждый человек опосредованно зна- ком с любым другим жителем планеты через цепочку общих знакомых, в среднем состоящую из пяти человек (соответственно, шесть уровней связей).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Противоречивый характер глобализации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4" name="Google Shape;164;p6"/>
          <p:cNvGrpSpPr/>
          <p:nvPr/>
        </p:nvGrpSpPr>
        <p:grpSpPr>
          <a:xfrm>
            <a:off x="1105517" y="1445518"/>
            <a:ext cx="9980064" cy="3109229"/>
            <a:chOff x="617" y="100276"/>
            <a:chExt cx="9980064" cy="3109229"/>
          </a:xfrm>
        </p:grpSpPr>
        <p:sp>
          <p:nvSpPr>
            <p:cNvPr id="165" name="Google Shape;165;p6"/>
            <p:cNvSpPr/>
            <p:nvPr/>
          </p:nvSpPr>
          <p:spPr>
            <a:xfrm>
              <a:off x="7557814" y="1378980"/>
              <a:ext cx="91440" cy="19404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810" y="0"/>
                  </a:lnTo>
                  <a:lnTo>
                    <a:pt x="6081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" name="Google Shape;166;p6"/>
            <p:cNvSpPr/>
            <p:nvPr/>
          </p:nvSpPr>
          <p:spPr>
            <a:xfrm>
              <a:off x="4990341" y="517547"/>
              <a:ext cx="2613193" cy="4733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7" name="Google Shape;167;p6"/>
            <p:cNvSpPr/>
            <p:nvPr/>
          </p:nvSpPr>
          <p:spPr>
            <a:xfrm>
              <a:off x="2331427" y="1378980"/>
              <a:ext cx="91440" cy="19404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3253" y="0"/>
                  </a:lnTo>
                  <a:lnTo>
                    <a:pt x="63253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8" name="Google Shape;168;p6"/>
            <p:cNvSpPr/>
            <p:nvPr/>
          </p:nvSpPr>
          <p:spPr>
            <a:xfrm>
              <a:off x="2377147" y="517547"/>
              <a:ext cx="2613193" cy="47332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9" name="Google Shape;169;p6"/>
            <p:cNvSpPr/>
            <p:nvPr/>
          </p:nvSpPr>
          <p:spPr>
            <a:xfrm>
              <a:off x="2269386" y="100276"/>
              <a:ext cx="5441908" cy="41727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2269386" y="100276"/>
              <a:ext cx="5441908" cy="4172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Противоречивый характер глобализации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17" y="990874"/>
              <a:ext cx="4753059" cy="38810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617" y="990874"/>
              <a:ext cx="4753059" cy="388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регионализация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097" y="1573022"/>
              <a:ext cx="4753059" cy="163648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3097" y="1573022"/>
              <a:ext cx="4753059" cy="16364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глобализация в ограниченных масштабах, охватывающая группу стран, создающих объединения, в которых происходит бóль- шая или меньшая либерализация торговли, движения капитала и людей в рамках соот- ветствующей интеграционной группировки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5227004" y="990874"/>
              <a:ext cx="4753059" cy="38810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5227004" y="990874"/>
              <a:ext cx="4753059" cy="388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глокализация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(глобализация+локализация)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227622" y="1573022"/>
              <a:ext cx="4753059" cy="163648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5227622" y="1573022"/>
              <a:ext cx="4753059" cy="16364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существование разнонаправленных тенден- ций: на фоне глобализации происходит сох- ранение и усиление локальных особеннос- тей, увеличение интереса к историческим традициям, возрождению диалектов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6334" y="4656973"/>
            <a:ext cx="3596496" cy="20809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0" name="Google Shape;180;p6"/>
          <p:cNvSpPr txBox="1"/>
          <p:nvPr/>
        </p:nvSpPr>
        <p:spPr>
          <a:xfrm>
            <a:off x="5822830" y="6384206"/>
            <a:ext cx="4606506" cy="35368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Интеграционные объединения регионов мира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Противоречивый характер глобализации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86" name="Google Shape;186;p7"/>
          <p:cNvGraphicFramePr/>
          <p:nvPr/>
        </p:nvGraphicFramePr>
        <p:xfrm>
          <a:off x="867992" y="1572307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{D47A784A-7A11-4FFB-93FE-100242ACF96D}</a:tableStyleId>
              </a:tblPr>
              <a:tblGrid>
                <a:gridCol w="5011225"/>
                <a:gridCol w="5443275"/>
              </a:tblGrid>
              <a:tr h="1823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Последствия глобализации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Позитивные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Негативные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9D6"/>
                    </a:solidFill>
                  </a:tcPr>
                </a:tc>
              </a:tr>
              <a:tr h="282950"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Создано единое мировое пространство, в рамках которого беспрепятственно переме- щаются люди, экономические ресурсы, сво- бодно распространяются идеи, знания.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Углубление международного разделения труда обеспечивает рост его производи- тельности и способствует снижению себе- стоимости производимой продукции.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Повышается уровень жизни у населения тех стран, которые возглавили протекающие в современном мире процессы глобализации.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Происходит сближение систем националь- ного законодательства, а также культур разных стран и народов.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Возрастает неравномерность экономического развития и связанная с этим опасность деграда- ции экономики целых стран и регионов, кото- рые не смогли найти своё место в системе меж- дународного разделения труда.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Массовые и во многом стихийные миграцион- ные процессы, вызванные разрывом в условиях жизни населения разных стран, приводят к на- растанию этнокультурной напряжённости и да- же враждебности в развитых странах.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Культурная универсализация, понимаемая как распространение ценностей западной цивили- зации на все другие народы, нередко порождает ответную реакцию: рост ксенофобии, национа- лизма и религиозного фундаментализма.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Антиглобализм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2" name="Google Shape;192;p8"/>
          <p:cNvGrpSpPr/>
          <p:nvPr/>
        </p:nvGrpSpPr>
        <p:grpSpPr>
          <a:xfrm>
            <a:off x="1104900" y="1493410"/>
            <a:ext cx="9980682" cy="898684"/>
            <a:chOff x="67" y="2742038"/>
            <a:chExt cx="4010278" cy="2634131"/>
          </a:xfrm>
        </p:grpSpPr>
        <p:sp>
          <p:nvSpPr>
            <p:cNvPr id="193" name="Google Shape;193;p8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Антиглобализм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общественное и политическое движение, направленное против глобали- зации в её современной форме, которая приносит прибыль глобальным транснациональным корпорациям и основывается на доминировании США.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5" name="Google Shape;195;p8"/>
          <p:cNvGrpSpPr/>
          <p:nvPr/>
        </p:nvGrpSpPr>
        <p:grpSpPr>
          <a:xfrm>
            <a:off x="1242942" y="2539855"/>
            <a:ext cx="9704597" cy="4124672"/>
            <a:chOff x="138042" y="3690"/>
            <a:chExt cx="9704597" cy="4124672"/>
          </a:xfrm>
        </p:grpSpPr>
        <p:sp>
          <p:nvSpPr>
            <p:cNvPr id="196" name="Google Shape;196;p8"/>
            <p:cNvSpPr/>
            <p:nvPr/>
          </p:nvSpPr>
          <p:spPr>
            <a:xfrm>
              <a:off x="138042" y="3690"/>
              <a:ext cx="1771737" cy="4016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149806" y="15454"/>
              <a:ext cx="1748209" cy="378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Требования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15215" y="405358"/>
              <a:ext cx="177173" cy="2357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8"/>
            <p:cNvSpPr/>
            <p:nvPr/>
          </p:nvSpPr>
          <p:spPr>
            <a:xfrm>
              <a:off x="492389" y="483941"/>
              <a:ext cx="9349621" cy="3143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501595" y="493147"/>
              <a:ext cx="9331209" cy="2959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 ответственная глобализация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15215" y="405358"/>
              <a:ext cx="177173" cy="6753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8"/>
            <p:cNvSpPr/>
            <p:nvPr/>
          </p:nvSpPr>
          <p:spPr>
            <a:xfrm>
              <a:off x="492389" y="876857"/>
              <a:ext cx="9349621" cy="40771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504330" y="888798"/>
              <a:ext cx="9325739" cy="3838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локализация производства для свёртывания переразвитого мирового разделения труда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15215" y="405358"/>
              <a:ext cx="177173" cy="11616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8"/>
            <p:cNvSpPr/>
            <p:nvPr/>
          </p:nvSpPr>
          <p:spPr>
            <a:xfrm>
              <a:off x="492389" y="1363152"/>
              <a:ext cx="9349621" cy="40771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504330" y="1375093"/>
              <a:ext cx="9325739" cy="3838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выравнивание оплаты труда работников сходной квалификации во всех странах мира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5215" y="405358"/>
              <a:ext cx="177173" cy="16012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8"/>
            <p:cNvSpPr/>
            <p:nvPr/>
          </p:nvSpPr>
          <p:spPr>
            <a:xfrm>
              <a:off x="492389" y="1849447"/>
              <a:ext cx="9349621" cy="3143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501595" y="1858653"/>
              <a:ext cx="9331209" cy="2959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реализация международных стандартов социальной защиты и охраны труда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15215" y="405358"/>
              <a:ext cx="177173" cy="19941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8"/>
            <p:cNvSpPr/>
            <p:nvPr/>
          </p:nvSpPr>
          <p:spPr>
            <a:xfrm>
              <a:off x="492389" y="2242364"/>
              <a:ext cx="9349621" cy="3143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501595" y="2251570"/>
              <a:ext cx="9331209" cy="2959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международная экспертиза национальных законодательств в области труда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15215" y="405358"/>
              <a:ext cx="177173" cy="23870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8"/>
            <p:cNvSpPr/>
            <p:nvPr/>
          </p:nvSpPr>
          <p:spPr>
            <a:xfrm>
              <a:off x="492389" y="2635280"/>
              <a:ext cx="9349621" cy="3143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501595" y="2644486"/>
              <a:ext cx="9331209" cy="2959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демократическое решение проблем миграции рабочей силы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15215" y="405358"/>
              <a:ext cx="177173" cy="27800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8"/>
            <p:cNvSpPr/>
            <p:nvPr/>
          </p:nvSpPr>
          <p:spPr>
            <a:xfrm>
              <a:off x="492389" y="3028196"/>
              <a:ext cx="9350250" cy="3143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501595" y="3037402"/>
              <a:ext cx="9331838" cy="2959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выработка международных нормативов, ограничивающих деятельность ТНК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15215" y="405358"/>
              <a:ext cx="177173" cy="31729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8"/>
            <p:cNvSpPr/>
            <p:nvPr/>
          </p:nvSpPr>
          <p:spPr>
            <a:xfrm>
              <a:off x="492389" y="3421112"/>
              <a:ext cx="9350250" cy="3143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 txBox="1"/>
            <p:nvPr/>
          </p:nvSpPr>
          <p:spPr>
            <a:xfrm>
              <a:off x="501595" y="3430318"/>
              <a:ext cx="9331838" cy="2959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списание долгов развивающихся стран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15215" y="405358"/>
              <a:ext cx="177173" cy="35658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3" name="Google Shape;223;p8"/>
            <p:cNvSpPr/>
            <p:nvPr/>
          </p:nvSpPr>
          <p:spPr>
            <a:xfrm>
              <a:off x="492389" y="3814029"/>
              <a:ext cx="9350250" cy="31433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 txBox="1"/>
            <p:nvPr/>
          </p:nvSpPr>
          <p:spPr>
            <a:xfrm>
              <a:off x="501595" y="3823235"/>
              <a:ext cx="9331838" cy="2959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введение налогов на биржевые спекуляции и т.д.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Антиглобализм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0" name="Google Shape;230;p9"/>
          <p:cNvGrpSpPr/>
          <p:nvPr/>
        </p:nvGrpSpPr>
        <p:grpSpPr>
          <a:xfrm>
            <a:off x="1104900" y="1493410"/>
            <a:ext cx="9980682" cy="898684"/>
            <a:chOff x="67" y="2742038"/>
            <a:chExt cx="4010278" cy="2634131"/>
          </a:xfrm>
        </p:grpSpPr>
        <p:sp>
          <p:nvSpPr>
            <p:cNvPr id="231" name="Google Shape;231;p9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Демонстрации антиглобалистов приурочены к заседаниям Всемирного банка, ВТО, МВФ, дру- гих международных организаций, саммитам «Большой семёрки» (G7) и «Большой двадцатки» (G20).</a:t>
              </a:r>
              <a:endParaRPr/>
            </a:p>
          </p:txBody>
        </p:sp>
      </p:grpSp>
      <p:pic>
        <p:nvPicPr>
          <p:cNvPr descr="https://cf.ppt-online.org/files/slide/h/Hkh8uDFBJyszcCpZgqvj0mEnXoiUVW7Q6M1eOr/slide-16.jpg" id="233" name="Google Shape;233;p9"/>
          <p:cNvPicPr preferRelativeResize="0"/>
          <p:nvPr/>
        </p:nvPicPr>
        <p:blipFill rotWithShape="1">
          <a:blip r:embed="rId3">
            <a:alphaModFix/>
          </a:blip>
          <a:srcRect b="9512" l="2473" r="2979" t="14544"/>
          <a:stretch/>
        </p:blipFill>
        <p:spPr>
          <a:xfrm>
            <a:off x="4298226" y="2622429"/>
            <a:ext cx="6787355" cy="408892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4" name="Google Shape;234;p9"/>
          <p:cNvSpPr txBox="1"/>
          <p:nvPr/>
        </p:nvSpPr>
        <p:spPr>
          <a:xfrm>
            <a:off x="3081109" y="6409425"/>
            <a:ext cx="1217117" cy="3191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Страны G7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20.02.2022</vt:lpwstr>
  </property>
</Properties>
</file>