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F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21"/>
    <p:restoredTop sz="95921"/>
  </p:normalViewPr>
  <p:slideViewPr>
    <p:cSldViewPr snapToGrid="0" snapToObjects="1">
      <p:cViewPr varScale="1">
        <p:scale>
          <a:sx n="83" d="100"/>
          <a:sy n="83" d="100"/>
        </p:scale>
        <p:origin x="47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98287D-FCCC-9241-9BD4-21385E5225E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C5399B9E-7687-8047-A7FA-F53586336D4A}">
      <dgm:prSet phldrT="[Texte]"/>
      <dgm:spPr/>
      <dgm:t>
        <a:bodyPr/>
        <a:lstStyle/>
        <a:p>
          <a:r>
            <a:rPr lang="fr-FR"/>
            <a:t>Problèmes à une étape</a:t>
          </a:r>
        </a:p>
      </dgm:t>
    </dgm:pt>
    <dgm:pt modelId="{EEF2F439-5EE3-F34F-A707-3D0B9F00769D}" type="parTrans" cxnId="{A2A3B1E3-DBE1-934E-A6EB-B20FE7C7264F}">
      <dgm:prSet/>
      <dgm:spPr/>
      <dgm:t>
        <a:bodyPr/>
        <a:lstStyle/>
        <a:p>
          <a:endParaRPr lang="fr-FR"/>
        </a:p>
      </dgm:t>
    </dgm:pt>
    <dgm:pt modelId="{0A1A7970-97D1-BF4C-84F5-BAD7A27BC0B5}" type="sibTrans" cxnId="{A2A3B1E3-DBE1-934E-A6EB-B20FE7C7264F}">
      <dgm:prSet/>
      <dgm:spPr/>
      <dgm:t>
        <a:bodyPr/>
        <a:lstStyle/>
        <a:p>
          <a:endParaRPr lang="fr-FR"/>
        </a:p>
      </dgm:t>
    </dgm:pt>
    <dgm:pt modelId="{9809F972-43EE-2246-8CE2-6FA6CE4B41B5}">
      <dgm:prSet phldrT="[Texte]"/>
      <dgm:spPr/>
      <dgm:t>
        <a:bodyPr/>
        <a:lstStyle/>
        <a:p>
          <a:r>
            <a:rPr lang="fr-FR" dirty="0"/>
            <a:t>une unique opération</a:t>
          </a:r>
        </a:p>
      </dgm:t>
    </dgm:pt>
    <dgm:pt modelId="{AD95CF69-2B20-2249-A43F-6858BD2A21C1}" type="parTrans" cxnId="{D5BE53E5-AA69-BE4D-B3B4-7DEC039D925E}">
      <dgm:prSet/>
      <dgm:spPr/>
      <dgm:t>
        <a:bodyPr/>
        <a:lstStyle/>
        <a:p>
          <a:endParaRPr lang="fr-FR"/>
        </a:p>
      </dgm:t>
    </dgm:pt>
    <dgm:pt modelId="{F70F7703-1CEC-CA48-8BF4-7944A8159ADA}" type="sibTrans" cxnId="{D5BE53E5-AA69-BE4D-B3B4-7DEC039D925E}">
      <dgm:prSet/>
      <dgm:spPr/>
      <dgm:t>
        <a:bodyPr/>
        <a:lstStyle/>
        <a:p>
          <a:endParaRPr lang="fr-FR"/>
        </a:p>
      </dgm:t>
    </dgm:pt>
    <dgm:pt modelId="{473D2CD5-E66D-9B41-8338-063764FE5C19}" type="pres">
      <dgm:prSet presAssocID="{1E98287D-FCCC-9241-9BD4-21385E5225EA}" presName="Name0" presStyleCnt="0">
        <dgm:presLayoutVars>
          <dgm:dir/>
          <dgm:resizeHandles val="exact"/>
        </dgm:presLayoutVars>
      </dgm:prSet>
      <dgm:spPr/>
    </dgm:pt>
    <dgm:pt modelId="{BF8DF039-476F-044D-B4E2-106F46CBF02C}" type="pres">
      <dgm:prSet presAssocID="{C5399B9E-7687-8047-A7FA-F53586336D4A}" presName="Name5" presStyleLbl="vennNode1" presStyleIdx="0" presStyleCnt="2" custLinFactNeighborY="8288">
        <dgm:presLayoutVars>
          <dgm:bulletEnabled val="1"/>
        </dgm:presLayoutVars>
      </dgm:prSet>
      <dgm:spPr/>
    </dgm:pt>
    <dgm:pt modelId="{18CD2CB2-0861-5C45-ABD1-EA8F7D33888E}" type="pres">
      <dgm:prSet presAssocID="{0A1A7970-97D1-BF4C-84F5-BAD7A27BC0B5}" presName="space" presStyleCnt="0"/>
      <dgm:spPr/>
    </dgm:pt>
    <dgm:pt modelId="{0CD5C0FC-80F7-1C48-9054-12114F35D154}" type="pres">
      <dgm:prSet presAssocID="{9809F972-43EE-2246-8CE2-6FA6CE4B41B5}" presName="Name5" presStyleLbl="vennNode1" presStyleIdx="1" presStyleCnt="2">
        <dgm:presLayoutVars>
          <dgm:bulletEnabled val="1"/>
        </dgm:presLayoutVars>
      </dgm:prSet>
      <dgm:spPr/>
    </dgm:pt>
  </dgm:ptLst>
  <dgm:cxnLst>
    <dgm:cxn modelId="{8165FF22-0C4E-9B43-9F69-EA63F8A059A5}" type="presOf" srcId="{9809F972-43EE-2246-8CE2-6FA6CE4B41B5}" destId="{0CD5C0FC-80F7-1C48-9054-12114F35D154}" srcOrd="0" destOrd="0" presId="urn:microsoft.com/office/officeart/2005/8/layout/venn3"/>
    <dgm:cxn modelId="{4F33ABA0-9238-6D4D-9F52-E8EB616DA2E2}" type="presOf" srcId="{1E98287D-FCCC-9241-9BD4-21385E5225EA}" destId="{473D2CD5-E66D-9B41-8338-063764FE5C19}" srcOrd="0" destOrd="0" presId="urn:microsoft.com/office/officeart/2005/8/layout/venn3"/>
    <dgm:cxn modelId="{01334FAC-059A-324B-8069-3E0EAA63D341}" type="presOf" srcId="{C5399B9E-7687-8047-A7FA-F53586336D4A}" destId="{BF8DF039-476F-044D-B4E2-106F46CBF02C}" srcOrd="0" destOrd="0" presId="urn:microsoft.com/office/officeart/2005/8/layout/venn3"/>
    <dgm:cxn modelId="{A2A3B1E3-DBE1-934E-A6EB-B20FE7C7264F}" srcId="{1E98287D-FCCC-9241-9BD4-21385E5225EA}" destId="{C5399B9E-7687-8047-A7FA-F53586336D4A}" srcOrd="0" destOrd="0" parTransId="{EEF2F439-5EE3-F34F-A707-3D0B9F00769D}" sibTransId="{0A1A7970-97D1-BF4C-84F5-BAD7A27BC0B5}"/>
    <dgm:cxn modelId="{D5BE53E5-AA69-BE4D-B3B4-7DEC039D925E}" srcId="{1E98287D-FCCC-9241-9BD4-21385E5225EA}" destId="{9809F972-43EE-2246-8CE2-6FA6CE4B41B5}" srcOrd="1" destOrd="0" parTransId="{AD95CF69-2B20-2249-A43F-6858BD2A21C1}" sibTransId="{F70F7703-1CEC-CA48-8BF4-7944A8159ADA}"/>
    <dgm:cxn modelId="{16B39A87-F3D3-0345-A0E8-55FACC7E56EA}" type="presParOf" srcId="{473D2CD5-E66D-9B41-8338-063764FE5C19}" destId="{BF8DF039-476F-044D-B4E2-106F46CBF02C}" srcOrd="0" destOrd="0" presId="urn:microsoft.com/office/officeart/2005/8/layout/venn3"/>
    <dgm:cxn modelId="{E0CD2638-48F1-3449-9B7E-E85AE77F26D0}" type="presParOf" srcId="{473D2CD5-E66D-9B41-8338-063764FE5C19}" destId="{18CD2CB2-0861-5C45-ABD1-EA8F7D33888E}" srcOrd="1" destOrd="0" presId="urn:microsoft.com/office/officeart/2005/8/layout/venn3"/>
    <dgm:cxn modelId="{D1BFB5A3-7F06-154F-91B7-373F6AD52655}" type="presParOf" srcId="{473D2CD5-E66D-9B41-8338-063764FE5C19}" destId="{0CD5C0FC-80F7-1C48-9054-12114F35D154}"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98287D-FCCC-9241-9BD4-21385E5225EA}"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fr-FR"/>
        </a:p>
      </dgm:t>
    </dgm:pt>
    <dgm:pt modelId="{C5399B9E-7687-8047-A7FA-F53586336D4A}">
      <dgm:prSet phldrT="[Texte]"/>
      <dgm:spPr>
        <a:solidFill>
          <a:schemeClr val="accent6">
            <a:alpha val="50000"/>
          </a:schemeClr>
        </a:solidFill>
      </dgm:spPr>
      <dgm:t>
        <a:bodyPr/>
        <a:lstStyle/>
        <a:p>
          <a:r>
            <a:rPr lang="fr-FR"/>
            <a:t>Problèmes à plusieurs étapes</a:t>
          </a:r>
        </a:p>
      </dgm:t>
    </dgm:pt>
    <dgm:pt modelId="{EEF2F439-5EE3-F34F-A707-3D0B9F00769D}" type="parTrans" cxnId="{A2A3B1E3-DBE1-934E-A6EB-B20FE7C7264F}">
      <dgm:prSet/>
      <dgm:spPr/>
      <dgm:t>
        <a:bodyPr/>
        <a:lstStyle/>
        <a:p>
          <a:endParaRPr lang="fr-FR"/>
        </a:p>
      </dgm:t>
    </dgm:pt>
    <dgm:pt modelId="{0A1A7970-97D1-BF4C-84F5-BAD7A27BC0B5}" type="sibTrans" cxnId="{A2A3B1E3-DBE1-934E-A6EB-B20FE7C7264F}">
      <dgm:prSet/>
      <dgm:spPr/>
      <dgm:t>
        <a:bodyPr/>
        <a:lstStyle/>
        <a:p>
          <a:endParaRPr lang="fr-FR"/>
        </a:p>
      </dgm:t>
    </dgm:pt>
    <dgm:pt modelId="{9809F972-43EE-2246-8CE2-6FA6CE4B41B5}">
      <dgm:prSet phldrT="[Texte]"/>
      <dgm:spPr>
        <a:solidFill>
          <a:schemeClr val="accent6">
            <a:lumMod val="40000"/>
            <a:lumOff val="60000"/>
            <a:alpha val="50000"/>
          </a:schemeClr>
        </a:solidFill>
      </dgm:spPr>
      <dgm:t>
        <a:bodyPr/>
        <a:lstStyle/>
        <a:p>
          <a:r>
            <a:rPr lang="fr-FR"/>
            <a:t>succession de problèmes à une étape</a:t>
          </a:r>
        </a:p>
      </dgm:t>
    </dgm:pt>
    <dgm:pt modelId="{AD95CF69-2B20-2249-A43F-6858BD2A21C1}" type="parTrans" cxnId="{D5BE53E5-AA69-BE4D-B3B4-7DEC039D925E}">
      <dgm:prSet/>
      <dgm:spPr/>
      <dgm:t>
        <a:bodyPr/>
        <a:lstStyle/>
        <a:p>
          <a:endParaRPr lang="fr-FR"/>
        </a:p>
      </dgm:t>
    </dgm:pt>
    <dgm:pt modelId="{F70F7703-1CEC-CA48-8BF4-7944A8159ADA}" type="sibTrans" cxnId="{D5BE53E5-AA69-BE4D-B3B4-7DEC039D925E}">
      <dgm:prSet/>
      <dgm:spPr/>
      <dgm:t>
        <a:bodyPr/>
        <a:lstStyle/>
        <a:p>
          <a:endParaRPr lang="fr-FR"/>
        </a:p>
      </dgm:t>
    </dgm:pt>
    <dgm:pt modelId="{473D2CD5-E66D-9B41-8338-063764FE5C19}" type="pres">
      <dgm:prSet presAssocID="{1E98287D-FCCC-9241-9BD4-21385E5225EA}" presName="Name0" presStyleCnt="0">
        <dgm:presLayoutVars>
          <dgm:dir/>
          <dgm:resizeHandles val="exact"/>
        </dgm:presLayoutVars>
      </dgm:prSet>
      <dgm:spPr/>
    </dgm:pt>
    <dgm:pt modelId="{BF8DF039-476F-044D-B4E2-106F46CBF02C}" type="pres">
      <dgm:prSet presAssocID="{C5399B9E-7687-8047-A7FA-F53586336D4A}" presName="Name5" presStyleLbl="vennNode1" presStyleIdx="0" presStyleCnt="2">
        <dgm:presLayoutVars>
          <dgm:bulletEnabled val="1"/>
        </dgm:presLayoutVars>
      </dgm:prSet>
      <dgm:spPr/>
    </dgm:pt>
    <dgm:pt modelId="{18CD2CB2-0861-5C45-ABD1-EA8F7D33888E}" type="pres">
      <dgm:prSet presAssocID="{0A1A7970-97D1-BF4C-84F5-BAD7A27BC0B5}" presName="space" presStyleCnt="0"/>
      <dgm:spPr/>
    </dgm:pt>
    <dgm:pt modelId="{0CD5C0FC-80F7-1C48-9054-12114F35D154}" type="pres">
      <dgm:prSet presAssocID="{9809F972-43EE-2246-8CE2-6FA6CE4B41B5}" presName="Name5" presStyleLbl="vennNode1" presStyleIdx="1" presStyleCnt="2">
        <dgm:presLayoutVars>
          <dgm:bulletEnabled val="1"/>
        </dgm:presLayoutVars>
      </dgm:prSet>
      <dgm:spPr/>
    </dgm:pt>
  </dgm:ptLst>
  <dgm:cxnLst>
    <dgm:cxn modelId="{8165FF22-0C4E-9B43-9F69-EA63F8A059A5}" type="presOf" srcId="{9809F972-43EE-2246-8CE2-6FA6CE4B41B5}" destId="{0CD5C0FC-80F7-1C48-9054-12114F35D154}" srcOrd="0" destOrd="0" presId="urn:microsoft.com/office/officeart/2005/8/layout/venn3"/>
    <dgm:cxn modelId="{4F33ABA0-9238-6D4D-9F52-E8EB616DA2E2}" type="presOf" srcId="{1E98287D-FCCC-9241-9BD4-21385E5225EA}" destId="{473D2CD5-E66D-9B41-8338-063764FE5C19}" srcOrd="0" destOrd="0" presId="urn:microsoft.com/office/officeart/2005/8/layout/venn3"/>
    <dgm:cxn modelId="{01334FAC-059A-324B-8069-3E0EAA63D341}" type="presOf" srcId="{C5399B9E-7687-8047-A7FA-F53586336D4A}" destId="{BF8DF039-476F-044D-B4E2-106F46CBF02C}" srcOrd="0" destOrd="0" presId="urn:microsoft.com/office/officeart/2005/8/layout/venn3"/>
    <dgm:cxn modelId="{A2A3B1E3-DBE1-934E-A6EB-B20FE7C7264F}" srcId="{1E98287D-FCCC-9241-9BD4-21385E5225EA}" destId="{C5399B9E-7687-8047-A7FA-F53586336D4A}" srcOrd="0" destOrd="0" parTransId="{EEF2F439-5EE3-F34F-A707-3D0B9F00769D}" sibTransId="{0A1A7970-97D1-BF4C-84F5-BAD7A27BC0B5}"/>
    <dgm:cxn modelId="{D5BE53E5-AA69-BE4D-B3B4-7DEC039D925E}" srcId="{1E98287D-FCCC-9241-9BD4-21385E5225EA}" destId="{9809F972-43EE-2246-8CE2-6FA6CE4B41B5}" srcOrd="1" destOrd="0" parTransId="{AD95CF69-2B20-2249-A43F-6858BD2A21C1}" sibTransId="{F70F7703-1CEC-CA48-8BF4-7944A8159ADA}"/>
    <dgm:cxn modelId="{16B39A87-F3D3-0345-A0E8-55FACC7E56EA}" type="presParOf" srcId="{473D2CD5-E66D-9B41-8338-063764FE5C19}" destId="{BF8DF039-476F-044D-B4E2-106F46CBF02C}" srcOrd="0" destOrd="0" presId="urn:microsoft.com/office/officeart/2005/8/layout/venn3"/>
    <dgm:cxn modelId="{E0CD2638-48F1-3449-9B7E-E85AE77F26D0}" type="presParOf" srcId="{473D2CD5-E66D-9B41-8338-063764FE5C19}" destId="{18CD2CB2-0861-5C45-ABD1-EA8F7D33888E}" srcOrd="1" destOrd="0" presId="urn:microsoft.com/office/officeart/2005/8/layout/venn3"/>
    <dgm:cxn modelId="{D1BFB5A3-7F06-154F-91B7-373F6AD52655}" type="presParOf" srcId="{473D2CD5-E66D-9B41-8338-063764FE5C19}" destId="{0CD5C0FC-80F7-1C48-9054-12114F35D154}"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98287D-FCCC-9241-9BD4-21385E5225EA}" type="doc">
      <dgm:prSet loTypeId="urn:microsoft.com/office/officeart/2005/8/layout/venn3" loCatId="relationship" qsTypeId="urn:microsoft.com/office/officeart/2005/8/quickstyle/simple1" qsCatId="simple" csTypeId="urn:microsoft.com/office/officeart/2005/8/colors/accent3_2" csCatId="accent3" phldr="1"/>
      <dgm:spPr/>
      <dgm:t>
        <a:bodyPr/>
        <a:lstStyle/>
        <a:p>
          <a:endParaRPr lang="fr-FR"/>
        </a:p>
      </dgm:t>
    </dgm:pt>
    <dgm:pt modelId="{C5399B9E-7687-8047-A7FA-F53586336D4A}">
      <dgm:prSet phldrT="[Texte]"/>
      <dgm:spPr>
        <a:solidFill>
          <a:schemeClr val="accent5">
            <a:lumMod val="50000"/>
            <a:alpha val="50000"/>
          </a:schemeClr>
        </a:solidFill>
      </dgm:spPr>
      <dgm:t>
        <a:bodyPr/>
        <a:lstStyle/>
        <a:p>
          <a:r>
            <a:rPr lang="fr-FR" dirty="0"/>
            <a:t>Problèmes atypiques</a:t>
          </a:r>
        </a:p>
      </dgm:t>
    </dgm:pt>
    <dgm:pt modelId="{EEF2F439-5EE3-F34F-A707-3D0B9F00769D}" type="parTrans" cxnId="{A2A3B1E3-DBE1-934E-A6EB-B20FE7C7264F}">
      <dgm:prSet/>
      <dgm:spPr/>
      <dgm:t>
        <a:bodyPr/>
        <a:lstStyle/>
        <a:p>
          <a:endParaRPr lang="fr-FR"/>
        </a:p>
      </dgm:t>
    </dgm:pt>
    <dgm:pt modelId="{0A1A7970-97D1-BF4C-84F5-BAD7A27BC0B5}" type="sibTrans" cxnId="{A2A3B1E3-DBE1-934E-A6EB-B20FE7C7264F}">
      <dgm:prSet/>
      <dgm:spPr/>
      <dgm:t>
        <a:bodyPr/>
        <a:lstStyle/>
        <a:p>
          <a:endParaRPr lang="fr-FR"/>
        </a:p>
      </dgm:t>
    </dgm:pt>
    <dgm:pt modelId="{9809F972-43EE-2246-8CE2-6FA6CE4B41B5}">
      <dgm:prSet phldrT="[Texte]"/>
      <dgm:spPr>
        <a:solidFill>
          <a:schemeClr val="accent5">
            <a:lumMod val="40000"/>
            <a:lumOff val="60000"/>
            <a:alpha val="50000"/>
          </a:schemeClr>
        </a:solidFill>
      </dgm:spPr>
      <dgm:t>
        <a:bodyPr/>
        <a:lstStyle/>
        <a:p>
          <a:r>
            <a:rPr lang="fr-FR"/>
            <a:t>pas de stratégies à faire acquérir</a:t>
          </a:r>
        </a:p>
      </dgm:t>
    </dgm:pt>
    <dgm:pt modelId="{F70F7703-1CEC-CA48-8BF4-7944A8159ADA}" type="sibTrans" cxnId="{D5BE53E5-AA69-BE4D-B3B4-7DEC039D925E}">
      <dgm:prSet/>
      <dgm:spPr/>
      <dgm:t>
        <a:bodyPr/>
        <a:lstStyle/>
        <a:p>
          <a:endParaRPr lang="fr-FR"/>
        </a:p>
      </dgm:t>
    </dgm:pt>
    <dgm:pt modelId="{AD95CF69-2B20-2249-A43F-6858BD2A21C1}" type="parTrans" cxnId="{D5BE53E5-AA69-BE4D-B3B4-7DEC039D925E}">
      <dgm:prSet/>
      <dgm:spPr/>
      <dgm:t>
        <a:bodyPr/>
        <a:lstStyle/>
        <a:p>
          <a:endParaRPr lang="fr-FR"/>
        </a:p>
      </dgm:t>
    </dgm:pt>
    <dgm:pt modelId="{473D2CD5-E66D-9B41-8338-063764FE5C19}" type="pres">
      <dgm:prSet presAssocID="{1E98287D-FCCC-9241-9BD4-21385E5225EA}" presName="Name0" presStyleCnt="0">
        <dgm:presLayoutVars>
          <dgm:dir/>
          <dgm:resizeHandles val="exact"/>
        </dgm:presLayoutVars>
      </dgm:prSet>
      <dgm:spPr/>
    </dgm:pt>
    <dgm:pt modelId="{BF8DF039-476F-044D-B4E2-106F46CBF02C}" type="pres">
      <dgm:prSet presAssocID="{C5399B9E-7687-8047-A7FA-F53586336D4A}" presName="Name5" presStyleLbl="vennNode1" presStyleIdx="0" presStyleCnt="2">
        <dgm:presLayoutVars>
          <dgm:bulletEnabled val="1"/>
        </dgm:presLayoutVars>
      </dgm:prSet>
      <dgm:spPr/>
    </dgm:pt>
    <dgm:pt modelId="{18CD2CB2-0861-5C45-ABD1-EA8F7D33888E}" type="pres">
      <dgm:prSet presAssocID="{0A1A7970-97D1-BF4C-84F5-BAD7A27BC0B5}" presName="space" presStyleCnt="0"/>
      <dgm:spPr/>
    </dgm:pt>
    <dgm:pt modelId="{0CD5C0FC-80F7-1C48-9054-12114F35D154}" type="pres">
      <dgm:prSet presAssocID="{9809F972-43EE-2246-8CE2-6FA6CE4B41B5}" presName="Name5" presStyleLbl="vennNode1" presStyleIdx="1" presStyleCnt="2">
        <dgm:presLayoutVars>
          <dgm:bulletEnabled val="1"/>
        </dgm:presLayoutVars>
      </dgm:prSet>
      <dgm:spPr/>
    </dgm:pt>
  </dgm:ptLst>
  <dgm:cxnLst>
    <dgm:cxn modelId="{8165FF22-0C4E-9B43-9F69-EA63F8A059A5}" type="presOf" srcId="{9809F972-43EE-2246-8CE2-6FA6CE4B41B5}" destId="{0CD5C0FC-80F7-1C48-9054-12114F35D154}" srcOrd="0" destOrd="0" presId="urn:microsoft.com/office/officeart/2005/8/layout/venn3"/>
    <dgm:cxn modelId="{4F33ABA0-9238-6D4D-9F52-E8EB616DA2E2}" type="presOf" srcId="{1E98287D-FCCC-9241-9BD4-21385E5225EA}" destId="{473D2CD5-E66D-9B41-8338-063764FE5C19}" srcOrd="0" destOrd="0" presId="urn:microsoft.com/office/officeart/2005/8/layout/venn3"/>
    <dgm:cxn modelId="{01334FAC-059A-324B-8069-3E0EAA63D341}" type="presOf" srcId="{C5399B9E-7687-8047-A7FA-F53586336D4A}" destId="{BF8DF039-476F-044D-B4E2-106F46CBF02C}" srcOrd="0" destOrd="0" presId="urn:microsoft.com/office/officeart/2005/8/layout/venn3"/>
    <dgm:cxn modelId="{A2A3B1E3-DBE1-934E-A6EB-B20FE7C7264F}" srcId="{1E98287D-FCCC-9241-9BD4-21385E5225EA}" destId="{C5399B9E-7687-8047-A7FA-F53586336D4A}" srcOrd="0" destOrd="0" parTransId="{EEF2F439-5EE3-F34F-A707-3D0B9F00769D}" sibTransId="{0A1A7970-97D1-BF4C-84F5-BAD7A27BC0B5}"/>
    <dgm:cxn modelId="{D5BE53E5-AA69-BE4D-B3B4-7DEC039D925E}" srcId="{1E98287D-FCCC-9241-9BD4-21385E5225EA}" destId="{9809F972-43EE-2246-8CE2-6FA6CE4B41B5}" srcOrd="1" destOrd="0" parTransId="{AD95CF69-2B20-2249-A43F-6858BD2A21C1}" sibTransId="{F70F7703-1CEC-CA48-8BF4-7944A8159ADA}"/>
    <dgm:cxn modelId="{16B39A87-F3D3-0345-A0E8-55FACC7E56EA}" type="presParOf" srcId="{473D2CD5-E66D-9B41-8338-063764FE5C19}" destId="{BF8DF039-476F-044D-B4E2-106F46CBF02C}" srcOrd="0" destOrd="0" presId="urn:microsoft.com/office/officeart/2005/8/layout/venn3"/>
    <dgm:cxn modelId="{E0CD2638-48F1-3449-9B7E-E85AE77F26D0}" type="presParOf" srcId="{473D2CD5-E66D-9B41-8338-063764FE5C19}" destId="{18CD2CB2-0861-5C45-ABD1-EA8F7D33888E}" srcOrd="1" destOrd="0" presId="urn:microsoft.com/office/officeart/2005/8/layout/venn3"/>
    <dgm:cxn modelId="{D1BFB5A3-7F06-154F-91B7-373F6AD52655}" type="presParOf" srcId="{473D2CD5-E66D-9B41-8338-063764FE5C19}" destId="{0CD5C0FC-80F7-1C48-9054-12114F35D154}"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98287D-FCCC-9241-9BD4-21385E5225EA}"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fr-FR"/>
        </a:p>
      </dgm:t>
    </dgm:pt>
    <dgm:pt modelId="{C5399B9E-7687-8047-A7FA-F53586336D4A}">
      <dgm:prSet phldrT="[Texte]" custT="1"/>
      <dgm:spPr/>
      <dgm:t>
        <a:bodyPr/>
        <a:lstStyle/>
        <a:p>
          <a:r>
            <a:rPr lang="fr-FR" sz="1050"/>
            <a:t>Problèmes de proportionnalité</a:t>
          </a:r>
        </a:p>
      </dgm:t>
    </dgm:pt>
    <dgm:pt modelId="{EEF2F439-5EE3-F34F-A707-3D0B9F00769D}" type="parTrans" cxnId="{A2A3B1E3-DBE1-934E-A6EB-B20FE7C7264F}">
      <dgm:prSet/>
      <dgm:spPr/>
      <dgm:t>
        <a:bodyPr/>
        <a:lstStyle/>
        <a:p>
          <a:endParaRPr lang="fr-FR"/>
        </a:p>
      </dgm:t>
    </dgm:pt>
    <dgm:pt modelId="{0A1A7970-97D1-BF4C-84F5-BAD7A27BC0B5}" type="sibTrans" cxnId="{A2A3B1E3-DBE1-934E-A6EB-B20FE7C7264F}">
      <dgm:prSet/>
      <dgm:spPr/>
      <dgm:t>
        <a:bodyPr/>
        <a:lstStyle/>
        <a:p>
          <a:endParaRPr lang="fr-FR"/>
        </a:p>
      </dgm:t>
    </dgm:pt>
    <dgm:pt modelId="{9809F972-43EE-2246-8CE2-6FA6CE4B41B5}">
      <dgm:prSet phldrT="[Texte]" custT="1"/>
      <dgm:spPr/>
      <dgm:t>
        <a:bodyPr/>
        <a:lstStyle/>
        <a:p>
          <a:r>
            <a:rPr lang="fr-FR" sz="1050"/>
            <a:t>dans ce guide considérés comme des problèmes à une étape</a:t>
          </a:r>
        </a:p>
      </dgm:t>
    </dgm:pt>
    <dgm:pt modelId="{AD95CF69-2B20-2249-A43F-6858BD2A21C1}" type="parTrans" cxnId="{D5BE53E5-AA69-BE4D-B3B4-7DEC039D925E}">
      <dgm:prSet/>
      <dgm:spPr/>
      <dgm:t>
        <a:bodyPr/>
        <a:lstStyle/>
        <a:p>
          <a:endParaRPr lang="fr-FR"/>
        </a:p>
      </dgm:t>
    </dgm:pt>
    <dgm:pt modelId="{F70F7703-1CEC-CA48-8BF4-7944A8159ADA}" type="sibTrans" cxnId="{D5BE53E5-AA69-BE4D-B3B4-7DEC039D925E}">
      <dgm:prSet/>
      <dgm:spPr/>
      <dgm:t>
        <a:bodyPr/>
        <a:lstStyle/>
        <a:p>
          <a:endParaRPr lang="fr-FR"/>
        </a:p>
      </dgm:t>
    </dgm:pt>
    <dgm:pt modelId="{473D2CD5-E66D-9B41-8338-063764FE5C19}" type="pres">
      <dgm:prSet presAssocID="{1E98287D-FCCC-9241-9BD4-21385E5225EA}" presName="Name0" presStyleCnt="0">
        <dgm:presLayoutVars>
          <dgm:dir/>
          <dgm:resizeHandles val="exact"/>
        </dgm:presLayoutVars>
      </dgm:prSet>
      <dgm:spPr/>
    </dgm:pt>
    <dgm:pt modelId="{BF8DF039-476F-044D-B4E2-106F46CBF02C}" type="pres">
      <dgm:prSet presAssocID="{C5399B9E-7687-8047-A7FA-F53586336D4A}" presName="Name5" presStyleLbl="vennNode1" presStyleIdx="0" presStyleCnt="2" custScaleX="127094">
        <dgm:presLayoutVars>
          <dgm:bulletEnabled val="1"/>
        </dgm:presLayoutVars>
      </dgm:prSet>
      <dgm:spPr/>
    </dgm:pt>
    <dgm:pt modelId="{18CD2CB2-0861-5C45-ABD1-EA8F7D33888E}" type="pres">
      <dgm:prSet presAssocID="{0A1A7970-97D1-BF4C-84F5-BAD7A27BC0B5}" presName="space" presStyleCnt="0"/>
      <dgm:spPr/>
    </dgm:pt>
    <dgm:pt modelId="{0CD5C0FC-80F7-1C48-9054-12114F35D154}" type="pres">
      <dgm:prSet presAssocID="{9809F972-43EE-2246-8CE2-6FA6CE4B41B5}" presName="Name5" presStyleLbl="vennNode1" presStyleIdx="1" presStyleCnt="2" custScaleX="134574">
        <dgm:presLayoutVars>
          <dgm:bulletEnabled val="1"/>
        </dgm:presLayoutVars>
      </dgm:prSet>
      <dgm:spPr/>
    </dgm:pt>
  </dgm:ptLst>
  <dgm:cxnLst>
    <dgm:cxn modelId="{8165FF22-0C4E-9B43-9F69-EA63F8A059A5}" type="presOf" srcId="{9809F972-43EE-2246-8CE2-6FA6CE4B41B5}" destId="{0CD5C0FC-80F7-1C48-9054-12114F35D154}" srcOrd="0" destOrd="0" presId="urn:microsoft.com/office/officeart/2005/8/layout/venn3"/>
    <dgm:cxn modelId="{4F33ABA0-9238-6D4D-9F52-E8EB616DA2E2}" type="presOf" srcId="{1E98287D-FCCC-9241-9BD4-21385E5225EA}" destId="{473D2CD5-E66D-9B41-8338-063764FE5C19}" srcOrd="0" destOrd="0" presId="urn:microsoft.com/office/officeart/2005/8/layout/venn3"/>
    <dgm:cxn modelId="{01334FAC-059A-324B-8069-3E0EAA63D341}" type="presOf" srcId="{C5399B9E-7687-8047-A7FA-F53586336D4A}" destId="{BF8DF039-476F-044D-B4E2-106F46CBF02C}" srcOrd="0" destOrd="0" presId="urn:microsoft.com/office/officeart/2005/8/layout/venn3"/>
    <dgm:cxn modelId="{A2A3B1E3-DBE1-934E-A6EB-B20FE7C7264F}" srcId="{1E98287D-FCCC-9241-9BD4-21385E5225EA}" destId="{C5399B9E-7687-8047-A7FA-F53586336D4A}" srcOrd="0" destOrd="0" parTransId="{EEF2F439-5EE3-F34F-A707-3D0B9F00769D}" sibTransId="{0A1A7970-97D1-BF4C-84F5-BAD7A27BC0B5}"/>
    <dgm:cxn modelId="{D5BE53E5-AA69-BE4D-B3B4-7DEC039D925E}" srcId="{1E98287D-FCCC-9241-9BD4-21385E5225EA}" destId="{9809F972-43EE-2246-8CE2-6FA6CE4B41B5}" srcOrd="1" destOrd="0" parTransId="{AD95CF69-2B20-2249-A43F-6858BD2A21C1}" sibTransId="{F70F7703-1CEC-CA48-8BF4-7944A8159ADA}"/>
    <dgm:cxn modelId="{16B39A87-F3D3-0345-A0E8-55FACC7E56EA}" type="presParOf" srcId="{473D2CD5-E66D-9B41-8338-063764FE5C19}" destId="{BF8DF039-476F-044D-B4E2-106F46CBF02C}" srcOrd="0" destOrd="0" presId="urn:microsoft.com/office/officeart/2005/8/layout/venn3"/>
    <dgm:cxn modelId="{E0CD2638-48F1-3449-9B7E-E85AE77F26D0}" type="presParOf" srcId="{473D2CD5-E66D-9B41-8338-063764FE5C19}" destId="{18CD2CB2-0861-5C45-ABD1-EA8F7D33888E}" srcOrd="1" destOrd="0" presId="urn:microsoft.com/office/officeart/2005/8/layout/venn3"/>
    <dgm:cxn modelId="{D1BFB5A3-7F06-154F-91B7-373F6AD52655}" type="presParOf" srcId="{473D2CD5-E66D-9B41-8338-063764FE5C19}" destId="{0CD5C0FC-80F7-1C48-9054-12114F35D154}"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FD298A-FE4C-724A-9BF1-F735C4CFE848}" type="doc">
      <dgm:prSet loTypeId="urn:microsoft.com/office/officeart/2005/8/layout/lProcess3" loCatId="relationship" qsTypeId="urn:microsoft.com/office/officeart/2005/8/quickstyle/simple1" qsCatId="simple" csTypeId="urn:microsoft.com/office/officeart/2005/8/colors/accent1_2" csCatId="accent1" phldr="1"/>
      <dgm:spPr/>
      <dgm:t>
        <a:bodyPr/>
        <a:lstStyle/>
        <a:p>
          <a:endParaRPr lang="fr-FR"/>
        </a:p>
      </dgm:t>
    </dgm:pt>
    <dgm:pt modelId="{7674B41D-F9C7-AD44-93F9-35CFA4FDCE85}">
      <dgm:prSet phldrT="[Texte]"/>
      <dgm:spPr/>
      <dgm:t>
        <a:bodyPr/>
        <a:lstStyle/>
        <a:p>
          <a:r>
            <a:rPr lang="fr-FR" dirty="0"/>
            <a:t>Problèmes algébriques</a:t>
          </a:r>
        </a:p>
      </dgm:t>
    </dgm:pt>
    <dgm:pt modelId="{B5F51AB3-108B-7A4B-82EE-F245753B0F52}" type="parTrans" cxnId="{35D723AF-8DBF-2140-B8A0-668EEE405585}">
      <dgm:prSet/>
      <dgm:spPr/>
      <dgm:t>
        <a:bodyPr/>
        <a:lstStyle/>
        <a:p>
          <a:endParaRPr lang="fr-FR"/>
        </a:p>
      </dgm:t>
    </dgm:pt>
    <dgm:pt modelId="{1C1D62AD-E2DE-4841-9490-6E898054FB92}" type="sibTrans" cxnId="{35D723AF-8DBF-2140-B8A0-668EEE405585}">
      <dgm:prSet/>
      <dgm:spPr/>
      <dgm:t>
        <a:bodyPr/>
        <a:lstStyle/>
        <a:p>
          <a:endParaRPr lang="fr-FR"/>
        </a:p>
      </dgm:t>
    </dgm:pt>
    <dgm:pt modelId="{9390EF66-966B-C648-BED4-2B9E11DD2F73}">
      <dgm:prSet phldrT="[Texte]"/>
      <dgm:spPr/>
      <dgm:t>
        <a:bodyPr/>
        <a:lstStyle/>
        <a:p>
          <a:r>
            <a:rPr lang="fr-FR" dirty="0"/>
            <a:t>Problèmes de dénombrement</a:t>
          </a:r>
        </a:p>
      </dgm:t>
    </dgm:pt>
    <dgm:pt modelId="{EAF8C6C4-1323-D243-8B49-8C58656FFC6A}" type="parTrans" cxnId="{98051482-30B3-E94C-BA7D-E674F970D9D9}">
      <dgm:prSet/>
      <dgm:spPr/>
      <dgm:t>
        <a:bodyPr/>
        <a:lstStyle/>
        <a:p>
          <a:endParaRPr lang="fr-FR"/>
        </a:p>
      </dgm:t>
    </dgm:pt>
    <dgm:pt modelId="{697CE9E3-DB7A-0743-BEA2-948CB9309823}" type="sibTrans" cxnId="{98051482-30B3-E94C-BA7D-E674F970D9D9}">
      <dgm:prSet/>
      <dgm:spPr/>
      <dgm:t>
        <a:bodyPr/>
        <a:lstStyle/>
        <a:p>
          <a:endParaRPr lang="fr-FR"/>
        </a:p>
      </dgm:t>
    </dgm:pt>
    <dgm:pt modelId="{1BC1FF63-2895-B741-968C-322C5B4CC149}">
      <dgm:prSet phldrT="[Texte]"/>
      <dgm:spPr/>
      <dgm:t>
        <a:bodyPr/>
        <a:lstStyle/>
        <a:p>
          <a:r>
            <a:rPr lang="fr-FR" dirty="0"/>
            <a:t>Problèmes préparant à l’utilisation des algorithmes</a:t>
          </a:r>
        </a:p>
      </dgm:t>
    </dgm:pt>
    <dgm:pt modelId="{E710DBB7-BBDB-3D41-ADC9-C59BB263D5AF}" type="parTrans" cxnId="{8DC43F63-1984-324D-95F9-535FA911A0AC}">
      <dgm:prSet/>
      <dgm:spPr/>
      <dgm:t>
        <a:bodyPr/>
        <a:lstStyle/>
        <a:p>
          <a:endParaRPr lang="fr-FR"/>
        </a:p>
      </dgm:t>
    </dgm:pt>
    <dgm:pt modelId="{14E71CBE-943E-A748-BBD4-A5A82BF1C616}" type="sibTrans" cxnId="{8DC43F63-1984-324D-95F9-535FA911A0AC}">
      <dgm:prSet/>
      <dgm:spPr/>
      <dgm:t>
        <a:bodyPr/>
        <a:lstStyle/>
        <a:p>
          <a:endParaRPr lang="fr-FR"/>
        </a:p>
      </dgm:t>
    </dgm:pt>
    <dgm:pt modelId="{5503C116-4047-3842-A415-73B181F11BA8}">
      <dgm:prSet phldrT="[Texte]"/>
      <dgm:spPr/>
      <dgm:t>
        <a:bodyPr/>
        <a:lstStyle/>
        <a:p>
          <a:r>
            <a:rPr lang="fr-FR" dirty="0"/>
            <a:t>Problèmes d’optimisation</a:t>
          </a:r>
        </a:p>
      </dgm:t>
    </dgm:pt>
    <dgm:pt modelId="{A26E2DFF-B8B9-2245-8FFF-02C8822D77E2}" type="parTrans" cxnId="{651BEE14-CD9E-5C42-A3EC-0CC02E090E9F}">
      <dgm:prSet/>
      <dgm:spPr/>
      <dgm:t>
        <a:bodyPr/>
        <a:lstStyle/>
        <a:p>
          <a:endParaRPr lang="fr-FR"/>
        </a:p>
      </dgm:t>
    </dgm:pt>
    <dgm:pt modelId="{F1824938-B48E-1B40-A240-1E0264E1BDD0}" type="sibTrans" cxnId="{651BEE14-CD9E-5C42-A3EC-0CC02E090E9F}">
      <dgm:prSet/>
      <dgm:spPr/>
      <dgm:t>
        <a:bodyPr/>
        <a:lstStyle/>
        <a:p>
          <a:endParaRPr lang="fr-FR"/>
        </a:p>
      </dgm:t>
    </dgm:pt>
    <dgm:pt modelId="{8D32DBC2-94F6-274B-BE5E-08C04FF09E55}">
      <dgm:prSet custT="1"/>
      <dgm:spPr/>
      <dgm:t>
        <a:bodyPr/>
        <a:lstStyle/>
        <a:p>
          <a:r>
            <a:rPr lang="fr-FR" sz="900" dirty="0"/>
            <a:t>Un </a:t>
          </a:r>
          <a:r>
            <a:rPr lang="fr-FR" sz="900" dirty="0" err="1"/>
            <a:t>problème</a:t>
          </a:r>
          <a:r>
            <a:rPr lang="fr-FR" sz="900" dirty="0"/>
            <a:t> </a:t>
          </a:r>
          <a:r>
            <a:rPr lang="fr-FR" sz="900" dirty="0" err="1"/>
            <a:t>mathématique</a:t>
          </a:r>
          <a:r>
            <a:rPr lang="fr-FR" sz="900" dirty="0"/>
            <a:t> de cours moyen sera </a:t>
          </a:r>
          <a:r>
            <a:rPr lang="fr-FR" sz="900" dirty="0" err="1"/>
            <a:t>considére</a:t>
          </a:r>
          <a:r>
            <a:rPr lang="fr-FR" sz="900" dirty="0"/>
            <a:t>́ comme </a:t>
          </a:r>
          <a:r>
            <a:rPr lang="fr-FR" sz="900" dirty="0" err="1"/>
            <a:t>étant</a:t>
          </a:r>
          <a:r>
            <a:rPr lang="fr-FR" sz="900" dirty="0"/>
            <a:t> </a:t>
          </a:r>
          <a:r>
            <a:rPr lang="fr-FR" sz="900" dirty="0" err="1"/>
            <a:t>algébrique</a:t>
          </a:r>
          <a:r>
            <a:rPr lang="fr-FR" sz="900" dirty="0"/>
            <a:t> s’il peut </a:t>
          </a:r>
          <a:r>
            <a:rPr lang="fr-FR" sz="900" dirty="0" err="1"/>
            <a:t>être</a:t>
          </a:r>
          <a:r>
            <a:rPr lang="fr-FR" sz="900" dirty="0"/>
            <a:t> traité au cycle 4 par l’</a:t>
          </a:r>
          <a:r>
            <a:rPr lang="fr-FR" sz="900" dirty="0" err="1"/>
            <a:t>écriture</a:t>
          </a:r>
          <a:r>
            <a:rPr lang="fr-FR" sz="900" dirty="0"/>
            <a:t> et la </a:t>
          </a:r>
          <a:r>
            <a:rPr lang="fr-FR" sz="900" dirty="0" err="1"/>
            <a:t>résolution</a:t>
          </a:r>
          <a:r>
            <a:rPr lang="fr-FR" sz="900" dirty="0"/>
            <a:t> d’une ou de plusieurs </a:t>
          </a:r>
          <a:r>
            <a:rPr lang="fr-FR" sz="900" dirty="0" err="1"/>
            <a:t>équations</a:t>
          </a:r>
          <a:r>
            <a:rPr lang="fr-FR" sz="900" dirty="0"/>
            <a:t> du premier </a:t>
          </a:r>
          <a:r>
            <a:rPr lang="fr-FR" sz="900" dirty="0" err="1"/>
            <a:t>degre</a:t>
          </a:r>
          <a:r>
            <a:rPr lang="fr-FR" sz="900" dirty="0"/>
            <a:t>́ (2 x </a:t>
          </a:r>
          <a:r>
            <a:rPr lang="fr-FR" sz="900" i="1" dirty="0"/>
            <a:t>p </a:t>
          </a:r>
          <a:r>
            <a:rPr lang="fr-FR" sz="900" dirty="0"/>
            <a:t>+ 4 x (40 – </a:t>
          </a:r>
          <a:r>
            <a:rPr lang="fr-FR" sz="900" i="1" dirty="0"/>
            <a:t>p</a:t>
          </a:r>
          <a:r>
            <a:rPr lang="fr-FR" sz="900" dirty="0"/>
            <a:t>) = 114)</a:t>
          </a:r>
        </a:p>
        <a:p>
          <a:r>
            <a:rPr lang="fr-FR" sz="900" b="1" dirty="0"/>
            <a:t>Au cours moyen ce problème sera traité  par essais-ajustements, par un traitement pré-algébrique, par un raisonnement s’appuyant sur les résultats obtenus à partir d’une hypothèse</a:t>
          </a:r>
        </a:p>
      </dgm:t>
    </dgm:pt>
    <dgm:pt modelId="{1D27BD68-005A-804C-8BFC-116DE2AFCCAD}" type="parTrans" cxnId="{93B60677-805B-3F44-B570-3008D927A6F9}">
      <dgm:prSet/>
      <dgm:spPr/>
      <dgm:t>
        <a:bodyPr/>
        <a:lstStyle/>
        <a:p>
          <a:endParaRPr lang="fr-FR"/>
        </a:p>
      </dgm:t>
    </dgm:pt>
    <dgm:pt modelId="{EA2FA36A-88BE-B547-A01D-DD579A0C7A90}" type="sibTrans" cxnId="{93B60677-805B-3F44-B570-3008D927A6F9}">
      <dgm:prSet/>
      <dgm:spPr/>
      <dgm:t>
        <a:bodyPr/>
        <a:lstStyle/>
        <a:p>
          <a:endParaRPr lang="fr-FR"/>
        </a:p>
      </dgm:t>
    </dgm:pt>
    <dgm:pt modelId="{231E44DA-B971-1A45-B54A-985611AA3977}">
      <dgm:prSet custT="1"/>
      <dgm:spPr/>
      <dgm:t>
        <a:bodyPr/>
        <a:lstStyle/>
        <a:p>
          <a:r>
            <a:rPr lang="fr-FR" sz="1200" dirty="0"/>
            <a:t>Ces </a:t>
          </a:r>
          <a:r>
            <a:rPr lang="fr-FR" sz="1200" dirty="0" err="1"/>
            <a:t>problèmes</a:t>
          </a:r>
          <a:r>
            <a:rPr lang="fr-FR" sz="1200" dirty="0"/>
            <a:t> consistent à rechercher des solutions </a:t>
          </a:r>
          <a:r>
            <a:rPr lang="fr-FR" sz="1200" dirty="0" err="1"/>
            <a:t>vérifiant</a:t>
          </a:r>
          <a:r>
            <a:rPr lang="fr-FR" sz="1200" dirty="0"/>
            <a:t> certaines conditions parmi un ensemble de cas possibles</a:t>
          </a:r>
        </a:p>
      </dgm:t>
    </dgm:pt>
    <dgm:pt modelId="{B16D3057-DA1E-5D40-8848-F0C3C3E41D98}" type="parTrans" cxnId="{89DFAF1A-DC0F-4C48-B34C-8C628AE4CD4C}">
      <dgm:prSet/>
      <dgm:spPr/>
      <dgm:t>
        <a:bodyPr/>
        <a:lstStyle/>
        <a:p>
          <a:endParaRPr lang="fr-FR"/>
        </a:p>
      </dgm:t>
    </dgm:pt>
    <dgm:pt modelId="{03006F6D-6EBC-114B-BAE1-D66036A302FF}" type="sibTrans" cxnId="{89DFAF1A-DC0F-4C48-B34C-8C628AE4CD4C}">
      <dgm:prSet/>
      <dgm:spPr/>
      <dgm:t>
        <a:bodyPr/>
        <a:lstStyle/>
        <a:p>
          <a:endParaRPr lang="fr-FR"/>
        </a:p>
      </dgm:t>
    </dgm:pt>
    <dgm:pt modelId="{1BE44D69-EE88-8D49-A1EC-4D2017B7457B}">
      <dgm:prSet/>
      <dgm:spPr/>
      <dgm:t>
        <a:bodyPr/>
        <a:lstStyle/>
        <a:p>
          <a:r>
            <a:rPr lang="fr-FR" i="1" dirty="0">
              <a:solidFill>
                <a:srgbClr val="FF0000"/>
              </a:solidFill>
              <a:latin typeface="Chalkboard" panose="03050602040202020205" pitchFamily="66" charset="77"/>
            </a:rPr>
            <a:t>Dans une ferme, il y a des lapins et des poules. Pour faire chercher le nombre de poules et de lapins à son </a:t>
          </a:r>
          <a:r>
            <a:rPr lang="fr-FR" i="1" dirty="0" err="1">
              <a:solidFill>
                <a:srgbClr val="FF0000"/>
              </a:solidFill>
              <a:latin typeface="Chalkboard" panose="03050602040202020205" pitchFamily="66" charset="77"/>
            </a:rPr>
            <a:t>frère</a:t>
          </a:r>
          <a:r>
            <a:rPr lang="fr-FR" i="1" dirty="0">
              <a:solidFill>
                <a:srgbClr val="FF0000"/>
              </a:solidFill>
              <a:latin typeface="Chalkboard" panose="03050602040202020205" pitchFamily="66" charset="77"/>
            </a:rPr>
            <a:t>, Cindy lui dit qu’il y a 114 pattes et 40 </a:t>
          </a:r>
          <a:r>
            <a:rPr lang="fr-FR" i="1" dirty="0" err="1">
              <a:solidFill>
                <a:srgbClr val="FF0000"/>
              </a:solidFill>
              <a:latin typeface="Chalkboard" panose="03050602040202020205" pitchFamily="66" charset="77"/>
            </a:rPr>
            <a:t>têtes</a:t>
          </a:r>
          <a:r>
            <a:rPr lang="fr-FR" i="1" dirty="0">
              <a:solidFill>
                <a:srgbClr val="FF0000"/>
              </a:solidFill>
              <a:latin typeface="Chalkboard" panose="03050602040202020205" pitchFamily="66" charset="77"/>
            </a:rPr>
            <a:t>. Combien y </a:t>
          </a:r>
          <a:r>
            <a:rPr lang="fr-FR" i="1" dirty="0" err="1">
              <a:solidFill>
                <a:srgbClr val="FF0000"/>
              </a:solidFill>
              <a:latin typeface="Chalkboard" panose="03050602040202020205" pitchFamily="66" charset="77"/>
            </a:rPr>
            <a:t>a-t-il</a:t>
          </a:r>
          <a:r>
            <a:rPr lang="fr-FR" i="1" dirty="0">
              <a:solidFill>
                <a:srgbClr val="FF0000"/>
              </a:solidFill>
              <a:latin typeface="Chalkboard" panose="03050602040202020205" pitchFamily="66" charset="77"/>
            </a:rPr>
            <a:t> de poules et combien y </a:t>
          </a:r>
          <a:r>
            <a:rPr lang="fr-FR" i="1" dirty="0" err="1">
              <a:solidFill>
                <a:srgbClr val="FF0000"/>
              </a:solidFill>
              <a:latin typeface="Chalkboard" panose="03050602040202020205" pitchFamily="66" charset="77"/>
            </a:rPr>
            <a:t>a-t-il</a:t>
          </a:r>
          <a:r>
            <a:rPr lang="fr-FR" i="1" dirty="0">
              <a:solidFill>
                <a:srgbClr val="FF0000"/>
              </a:solidFill>
              <a:latin typeface="Chalkboard" panose="03050602040202020205" pitchFamily="66" charset="77"/>
            </a:rPr>
            <a:t> de lapins dans la ferme ?</a:t>
          </a:r>
          <a:r>
            <a:rPr lang="fr-FR" dirty="0">
              <a:solidFill>
                <a:srgbClr val="FF0000"/>
              </a:solidFill>
              <a:latin typeface="Chalkboard" panose="03050602040202020205" pitchFamily="66" charset="77"/>
            </a:rPr>
            <a:t> </a:t>
          </a:r>
        </a:p>
      </dgm:t>
    </dgm:pt>
    <dgm:pt modelId="{B093C9DC-0564-2740-A119-115A9E8820D7}" type="parTrans" cxnId="{14D89F7B-CB32-8445-B237-7C6C4C050CEE}">
      <dgm:prSet/>
      <dgm:spPr/>
      <dgm:t>
        <a:bodyPr/>
        <a:lstStyle/>
        <a:p>
          <a:endParaRPr lang="fr-FR"/>
        </a:p>
      </dgm:t>
    </dgm:pt>
    <dgm:pt modelId="{98B18AF2-6FF6-054A-9C66-F9BC580CF036}" type="sibTrans" cxnId="{14D89F7B-CB32-8445-B237-7C6C4C050CEE}">
      <dgm:prSet/>
      <dgm:spPr/>
      <dgm:t>
        <a:bodyPr/>
        <a:lstStyle/>
        <a:p>
          <a:endParaRPr lang="fr-FR"/>
        </a:p>
      </dgm:t>
    </dgm:pt>
    <dgm:pt modelId="{CB9485D2-6D84-E647-AF38-C35E708D47AC}">
      <dgm:prSet custT="1"/>
      <dgm:spPr/>
      <dgm:t>
        <a:bodyPr/>
        <a:lstStyle/>
        <a:p>
          <a:r>
            <a:rPr lang="fr-FR" sz="1000" dirty="0"/>
            <a:t>Ces </a:t>
          </a:r>
          <a:r>
            <a:rPr lang="fr-FR" sz="1000" dirty="0" err="1"/>
            <a:t>problèmes</a:t>
          </a:r>
          <a:r>
            <a:rPr lang="fr-FR" sz="1000" dirty="0"/>
            <a:t> consistent à </a:t>
          </a:r>
          <a:r>
            <a:rPr lang="fr-FR" sz="1000" dirty="0" err="1"/>
            <a:t>déterminer</a:t>
          </a:r>
          <a:r>
            <a:rPr lang="fr-FR" sz="1000" dirty="0"/>
            <a:t> le nombre d’</a:t>
          </a:r>
          <a:r>
            <a:rPr lang="fr-FR" sz="1000" dirty="0" err="1"/>
            <a:t>éléments</a:t>
          </a:r>
          <a:r>
            <a:rPr lang="fr-FR" sz="1000" dirty="0"/>
            <a:t> d’un ensemble qui ne se </a:t>
          </a:r>
          <a:r>
            <a:rPr lang="fr-FR" sz="1000" dirty="0" err="1"/>
            <a:t>résolvent</a:t>
          </a:r>
          <a:r>
            <a:rPr lang="fr-FR" sz="1000" dirty="0"/>
            <a:t> pas </a:t>
          </a:r>
          <a:r>
            <a:rPr lang="fr-FR" sz="1000" dirty="0" err="1"/>
            <a:t>immédiatement</a:t>
          </a:r>
          <a:r>
            <a:rPr lang="fr-FR" sz="1000" dirty="0"/>
            <a:t> par l’une des quatre </a:t>
          </a:r>
          <a:r>
            <a:rPr lang="fr-FR" sz="1000" dirty="0" err="1"/>
            <a:t>opérations</a:t>
          </a:r>
          <a:r>
            <a:rPr lang="fr-FR" sz="1000" dirty="0"/>
            <a:t>, et qui, dans le second </a:t>
          </a:r>
          <a:r>
            <a:rPr lang="fr-FR" sz="1000" dirty="0" err="1"/>
            <a:t>degre</a:t>
          </a:r>
          <a:r>
            <a:rPr lang="fr-FR" sz="1000" dirty="0"/>
            <a:t>́, pourront </a:t>
          </a:r>
          <a:r>
            <a:rPr lang="fr-FR" sz="1000" dirty="0" err="1"/>
            <a:t>être</a:t>
          </a:r>
          <a:r>
            <a:rPr lang="fr-FR" sz="1000" dirty="0"/>
            <a:t> </a:t>
          </a:r>
          <a:r>
            <a:rPr lang="fr-FR" sz="1000" dirty="0" err="1"/>
            <a:t>résolus</a:t>
          </a:r>
          <a:r>
            <a:rPr lang="fr-FR" sz="1000" dirty="0"/>
            <a:t> en mobilisant de nouvelles notions </a:t>
          </a:r>
          <a:r>
            <a:rPr lang="fr-FR" sz="1000" dirty="0" err="1"/>
            <a:t>mathématiques</a:t>
          </a:r>
          <a:r>
            <a:rPr lang="fr-FR" sz="1000" dirty="0"/>
            <a:t> (combinaisons, arrangements, etc.).  </a:t>
          </a:r>
        </a:p>
        <a:p>
          <a:r>
            <a:rPr lang="fr-FR" sz="1000" b="1" dirty="0"/>
            <a:t>A l’école utilisation de tableaux et d’arbres</a:t>
          </a:r>
        </a:p>
      </dgm:t>
    </dgm:pt>
    <dgm:pt modelId="{20B9A61F-8058-5842-AD60-E701E19CE9F8}" type="parTrans" cxnId="{AEE67320-D3FD-2643-BE77-359BE6D818EF}">
      <dgm:prSet/>
      <dgm:spPr/>
      <dgm:t>
        <a:bodyPr/>
        <a:lstStyle/>
        <a:p>
          <a:endParaRPr lang="fr-FR"/>
        </a:p>
      </dgm:t>
    </dgm:pt>
    <dgm:pt modelId="{FDE87810-F818-CE4D-9874-4EA9C7CF3A84}" type="sibTrans" cxnId="{AEE67320-D3FD-2643-BE77-359BE6D818EF}">
      <dgm:prSet/>
      <dgm:spPr/>
      <dgm:t>
        <a:bodyPr/>
        <a:lstStyle/>
        <a:p>
          <a:endParaRPr lang="fr-FR"/>
        </a:p>
      </dgm:t>
    </dgm:pt>
    <dgm:pt modelId="{8E6F630D-B116-5546-8185-4FA51D69ABB4}">
      <dgm:prSet/>
      <dgm:spPr/>
      <dgm:t>
        <a:bodyPr/>
        <a:lstStyle/>
        <a:p>
          <a:r>
            <a:rPr lang="fr-FR" dirty="0">
              <a:solidFill>
                <a:srgbClr val="FF0000"/>
              </a:solidFill>
              <a:latin typeface="Chalkboard" panose="03050602040202020205" pitchFamily="66" charset="77"/>
            </a:rPr>
            <a:t>Combien peux-tu écrire de nombres à deux chiffres en utilisant uniquement les chiffres 2, 3, 4 et 5? Le même chiffre ne peut être utilisé qu’une fois.</a:t>
          </a:r>
        </a:p>
      </dgm:t>
    </dgm:pt>
    <dgm:pt modelId="{968A2A55-24D5-A74F-A23A-DA14F262A835}" type="parTrans" cxnId="{E6E32B55-9C8F-914A-9B8C-39527FB5325A}">
      <dgm:prSet/>
      <dgm:spPr/>
      <dgm:t>
        <a:bodyPr/>
        <a:lstStyle/>
        <a:p>
          <a:endParaRPr lang="fr-FR"/>
        </a:p>
      </dgm:t>
    </dgm:pt>
    <dgm:pt modelId="{C30B7864-FBDE-4D4D-AE3D-3329F7E90192}" type="sibTrans" cxnId="{E6E32B55-9C8F-914A-9B8C-39527FB5325A}">
      <dgm:prSet/>
      <dgm:spPr/>
      <dgm:t>
        <a:bodyPr/>
        <a:lstStyle/>
        <a:p>
          <a:endParaRPr lang="fr-FR"/>
        </a:p>
      </dgm:t>
    </dgm:pt>
    <dgm:pt modelId="{0465786A-4177-564A-840A-FC182B2063D7}">
      <dgm:prSet/>
      <dgm:spPr/>
      <dgm:t>
        <a:bodyPr/>
        <a:lstStyle/>
        <a:p>
          <a:r>
            <a:rPr lang="fr-FR" i="1" dirty="0">
              <a:solidFill>
                <a:srgbClr val="FF0000"/>
              </a:solidFill>
              <a:latin typeface="Chalkboard" panose="03050602040202020205" pitchFamily="66" charset="77"/>
            </a:rPr>
            <a:t>Un rectangle a ses côtés qui ont pour longueur des nombres entiers de </a:t>
          </a:r>
          <a:r>
            <a:rPr lang="fr-FR" i="1" dirty="0" err="1">
              <a:solidFill>
                <a:srgbClr val="FF0000"/>
              </a:solidFill>
              <a:latin typeface="Chalkboard" panose="03050602040202020205" pitchFamily="66" charset="77"/>
            </a:rPr>
            <a:t>centimètres</a:t>
          </a:r>
          <a:r>
            <a:rPr lang="fr-FR" i="1" dirty="0">
              <a:solidFill>
                <a:srgbClr val="FF0000"/>
              </a:solidFill>
              <a:latin typeface="Chalkboard" panose="03050602040202020205" pitchFamily="66" charset="77"/>
            </a:rPr>
            <a:t>. Son aire est de 100 cm2. Trouve toutes les dimensions possibles pour ce rectangle.</a:t>
          </a:r>
          <a:r>
            <a:rPr lang="fr-FR" dirty="0">
              <a:solidFill>
                <a:srgbClr val="FF0000"/>
              </a:solidFill>
              <a:latin typeface="Chalkboard" panose="03050602040202020205" pitchFamily="66" charset="77"/>
            </a:rPr>
            <a:t> » </a:t>
          </a:r>
        </a:p>
      </dgm:t>
    </dgm:pt>
    <dgm:pt modelId="{2BB37DA1-2B0C-8F4E-9D68-9865466C35F4}" type="parTrans" cxnId="{F077907F-8180-0143-A363-3233943D40FE}">
      <dgm:prSet/>
      <dgm:spPr/>
      <dgm:t>
        <a:bodyPr/>
        <a:lstStyle/>
        <a:p>
          <a:endParaRPr lang="fr-FR"/>
        </a:p>
      </dgm:t>
    </dgm:pt>
    <dgm:pt modelId="{696F1F03-C6AC-C544-AFD0-6E90611A3102}" type="sibTrans" cxnId="{F077907F-8180-0143-A363-3233943D40FE}">
      <dgm:prSet/>
      <dgm:spPr/>
      <dgm:t>
        <a:bodyPr/>
        <a:lstStyle/>
        <a:p>
          <a:endParaRPr lang="fr-FR"/>
        </a:p>
      </dgm:t>
    </dgm:pt>
    <dgm:pt modelId="{CC5DEEF6-20E5-F94D-B3F6-C8A97F2D2EF9}">
      <dgm:prSet/>
      <dgm:spPr/>
      <dgm:t>
        <a:bodyPr/>
        <a:lstStyle/>
        <a:p>
          <a:r>
            <a:rPr lang="fr-FR" i="1" dirty="0">
              <a:solidFill>
                <a:srgbClr val="FF0000"/>
              </a:solidFill>
              <a:latin typeface="Chalkboard" panose="03050602040202020205" pitchFamily="66" charset="77"/>
            </a:rPr>
            <a:t>Célia a 12 longueurs de fil, 40 perles rondes et 48 perles plates. Elle utilise 1 longueur de fil, 10 perles rondes et 8 perles plates pour fabriquer 1 bracelet. </a:t>
          </a:r>
          <a:endParaRPr lang="fr-FR" dirty="0">
            <a:solidFill>
              <a:srgbClr val="FF0000"/>
            </a:solidFill>
            <a:latin typeface="Chalkboard" panose="03050602040202020205" pitchFamily="66" charset="77"/>
          </a:endParaRPr>
        </a:p>
      </dgm:t>
    </dgm:pt>
    <dgm:pt modelId="{552D5E9D-614A-4641-8C70-6CC9226A4142}" type="sibTrans" cxnId="{35AF5847-C753-C845-8222-155917C2B29A}">
      <dgm:prSet/>
      <dgm:spPr/>
      <dgm:t>
        <a:bodyPr/>
        <a:lstStyle/>
        <a:p>
          <a:endParaRPr lang="fr-FR"/>
        </a:p>
      </dgm:t>
    </dgm:pt>
    <dgm:pt modelId="{8FE7784E-01CB-254D-9AD3-DE18A7D9FBDB}" type="parTrans" cxnId="{35AF5847-C753-C845-8222-155917C2B29A}">
      <dgm:prSet/>
      <dgm:spPr/>
      <dgm:t>
        <a:bodyPr/>
        <a:lstStyle/>
        <a:p>
          <a:endParaRPr lang="fr-FR"/>
        </a:p>
      </dgm:t>
    </dgm:pt>
    <dgm:pt modelId="{6D7BA26C-C341-1E4C-85C8-0ABBD51EF92D}">
      <dgm:prSet custT="1"/>
      <dgm:spPr/>
      <dgm:t>
        <a:bodyPr/>
        <a:lstStyle/>
        <a:p>
          <a:r>
            <a:rPr lang="fr-FR" sz="1100" dirty="0"/>
            <a:t>Ces problèmes d’optimisation consistent à trouver la meilleure solution possible tout en respectant un certain nombre de contraintes Au cours moyen, les problèmes d’optimisation peuvent également consister à trouver la meilleure solution respectant plusieurs contraintes .</a:t>
          </a:r>
        </a:p>
      </dgm:t>
    </dgm:pt>
    <dgm:pt modelId="{06B8BB84-E026-524C-9F1A-41755F8D8E6E}" type="parTrans" cxnId="{C2E4806B-17C8-F641-BD6C-DEFC7DED6932}">
      <dgm:prSet/>
      <dgm:spPr/>
      <dgm:t>
        <a:bodyPr/>
        <a:lstStyle/>
        <a:p>
          <a:endParaRPr lang="fr-FR"/>
        </a:p>
      </dgm:t>
    </dgm:pt>
    <dgm:pt modelId="{A4339D40-6171-E94D-9EB6-AF437645830C}" type="sibTrans" cxnId="{C2E4806B-17C8-F641-BD6C-DEFC7DED6932}">
      <dgm:prSet/>
      <dgm:spPr/>
      <dgm:t>
        <a:bodyPr/>
        <a:lstStyle/>
        <a:p>
          <a:endParaRPr lang="fr-FR"/>
        </a:p>
      </dgm:t>
    </dgm:pt>
    <dgm:pt modelId="{AB7B4A04-627A-CB45-AD4E-703D946A6583}" type="pres">
      <dgm:prSet presAssocID="{22FD298A-FE4C-724A-9BF1-F735C4CFE848}" presName="Name0" presStyleCnt="0">
        <dgm:presLayoutVars>
          <dgm:chPref val="3"/>
          <dgm:dir/>
          <dgm:animLvl val="lvl"/>
          <dgm:resizeHandles/>
        </dgm:presLayoutVars>
      </dgm:prSet>
      <dgm:spPr/>
    </dgm:pt>
    <dgm:pt modelId="{420047AA-1045-A149-B946-0B2B7D74A5EE}" type="pres">
      <dgm:prSet presAssocID="{7674B41D-F9C7-AD44-93F9-35CFA4FDCE85}" presName="horFlow" presStyleCnt="0"/>
      <dgm:spPr/>
    </dgm:pt>
    <dgm:pt modelId="{DC09BD29-0D91-6745-8CBC-9648D04CD3C4}" type="pres">
      <dgm:prSet presAssocID="{7674B41D-F9C7-AD44-93F9-35CFA4FDCE85}" presName="bigChev" presStyleLbl="node1" presStyleIdx="0" presStyleCnt="4"/>
      <dgm:spPr/>
    </dgm:pt>
    <dgm:pt modelId="{67BFC136-ED1D-D14B-987F-DE7A87FA93C9}" type="pres">
      <dgm:prSet presAssocID="{1D27BD68-005A-804C-8BFC-116DE2AFCCAD}" presName="parTrans" presStyleCnt="0"/>
      <dgm:spPr/>
    </dgm:pt>
    <dgm:pt modelId="{8E8F3ED2-EC21-FB49-9618-42BC7915523A}" type="pres">
      <dgm:prSet presAssocID="{8D32DBC2-94F6-274B-BE5E-08C04FF09E55}" presName="node" presStyleLbl="alignAccFollowNode1" presStyleIdx="0" presStyleCnt="8" custScaleX="180584" custScaleY="111913">
        <dgm:presLayoutVars>
          <dgm:bulletEnabled val="1"/>
        </dgm:presLayoutVars>
      </dgm:prSet>
      <dgm:spPr/>
    </dgm:pt>
    <dgm:pt modelId="{852E19AB-5D5F-BE46-83CE-A7A4DE1A41B6}" type="pres">
      <dgm:prSet presAssocID="{EA2FA36A-88BE-B547-A01D-DD579A0C7A90}" presName="sibTrans" presStyleCnt="0"/>
      <dgm:spPr/>
    </dgm:pt>
    <dgm:pt modelId="{F4843BC2-BACB-D948-B508-75A0326281BF}" type="pres">
      <dgm:prSet presAssocID="{1BE44D69-EE88-8D49-A1EC-4D2017B7457B}" presName="node" presStyleLbl="alignAccFollowNode1" presStyleIdx="1" presStyleCnt="8" custScaleX="127897">
        <dgm:presLayoutVars>
          <dgm:bulletEnabled val="1"/>
        </dgm:presLayoutVars>
      </dgm:prSet>
      <dgm:spPr/>
    </dgm:pt>
    <dgm:pt modelId="{084DA69E-2AE4-DE4D-B122-35E717FC7579}" type="pres">
      <dgm:prSet presAssocID="{7674B41D-F9C7-AD44-93F9-35CFA4FDCE85}" presName="vSp" presStyleCnt="0"/>
      <dgm:spPr/>
    </dgm:pt>
    <dgm:pt modelId="{5BC71C3E-2A05-724C-A694-8AD917066742}" type="pres">
      <dgm:prSet presAssocID="{9390EF66-966B-C648-BED4-2B9E11DD2F73}" presName="horFlow" presStyleCnt="0"/>
      <dgm:spPr/>
    </dgm:pt>
    <dgm:pt modelId="{CD2E8FF2-9816-B94E-B3A1-24991F5806CA}" type="pres">
      <dgm:prSet presAssocID="{9390EF66-966B-C648-BED4-2B9E11DD2F73}" presName="bigChev" presStyleLbl="node1" presStyleIdx="1" presStyleCnt="4"/>
      <dgm:spPr/>
    </dgm:pt>
    <dgm:pt modelId="{9654191D-2506-6D49-BC26-CB89AEE3EB9A}" type="pres">
      <dgm:prSet presAssocID="{20B9A61F-8058-5842-AD60-E701E19CE9F8}" presName="parTrans" presStyleCnt="0"/>
      <dgm:spPr/>
    </dgm:pt>
    <dgm:pt modelId="{72BD4273-CBBB-074C-A791-70A1E6A2885D}" type="pres">
      <dgm:prSet presAssocID="{CB9485D2-6D84-E647-AF38-C35E708D47AC}" presName="node" presStyleLbl="alignAccFollowNode1" presStyleIdx="2" presStyleCnt="8" custScaleX="179055" custScaleY="128453">
        <dgm:presLayoutVars>
          <dgm:bulletEnabled val="1"/>
        </dgm:presLayoutVars>
      </dgm:prSet>
      <dgm:spPr/>
    </dgm:pt>
    <dgm:pt modelId="{BDD38842-ACC9-4E4B-908A-7A2D034C15E6}" type="pres">
      <dgm:prSet presAssocID="{FDE87810-F818-CE4D-9874-4EA9C7CF3A84}" presName="sibTrans" presStyleCnt="0"/>
      <dgm:spPr/>
    </dgm:pt>
    <dgm:pt modelId="{20B37810-1FCF-454D-9772-9DFC01EA15F8}" type="pres">
      <dgm:prSet presAssocID="{8E6F630D-B116-5546-8185-4FA51D69ABB4}" presName="node" presStyleLbl="alignAccFollowNode1" presStyleIdx="3" presStyleCnt="8" custScaleX="140557" custScaleY="116217">
        <dgm:presLayoutVars>
          <dgm:bulletEnabled val="1"/>
        </dgm:presLayoutVars>
      </dgm:prSet>
      <dgm:spPr/>
    </dgm:pt>
    <dgm:pt modelId="{83E369D9-65CD-D542-8C28-3564726FA70B}" type="pres">
      <dgm:prSet presAssocID="{9390EF66-966B-C648-BED4-2B9E11DD2F73}" presName="vSp" presStyleCnt="0"/>
      <dgm:spPr/>
    </dgm:pt>
    <dgm:pt modelId="{64E9715D-5F87-9548-8EB9-7AC25B0CB650}" type="pres">
      <dgm:prSet presAssocID="{1BC1FF63-2895-B741-968C-322C5B4CC149}" presName="horFlow" presStyleCnt="0"/>
      <dgm:spPr/>
    </dgm:pt>
    <dgm:pt modelId="{E2DE2D0B-0C63-694E-AA73-A99D241EF465}" type="pres">
      <dgm:prSet presAssocID="{1BC1FF63-2895-B741-968C-322C5B4CC149}" presName="bigChev" presStyleLbl="node1" presStyleIdx="2" presStyleCnt="4"/>
      <dgm:spPr/>
    </dgm:pt>
    <dgm:pt modelId="{FB22F2E4-11BB-CC4D-B77B-B9967B43B0CC}" type="pres">
      <dgm:prSet presAssocID="{B16D3057-DA1E-5D40-8848-F0C3C3E41D98}" presName="parTrans" presStyleCnt="0"/>
      <dgm:spPr/>
    </dgm:pt>
    <dgm:pt modelId="{4C70E75B-E6E8-5F4D-8E32-4B54DF5D5A06}" type="pres">
      <dgm:prSet presAssocID="{231E44DA-B971-1A45-B54A-985611AA3977}" presName="node" presStyleLbl="alignAccFollowNode1" presStyleIdx="4" presStyleCnt="8" custScaleX="171602" custScaleY="115867">
        <dgm:presLayoutVars>
          <dgm:bulletEnabled val="1"/>
        </dgm:presLayoutVars>
      </dgm:prSet>
      <dgm:spPr/>
    </dgm:pt>
    <dgm:pt modelId="{E4C22AE6-9445-EA41-9F6D-128C29330400}" type="pres">
      <dgm:prSet presAssocID="{03006F6D-6EBC-114B-BAE1-D66036A302FF}" presName="sibTrans" presStyleCnt="0"/>
      <dgm:spPr/>
    </dgm:pt>
    <dgm:pt modelId="{15DE3495-F84C-5445-9C83-52271DB853ED}" type="pres">
      <dgm:prSet presAssocID="{0465786A-4177-564A-840A-FC182B2063D7}" presName="node" presStyleLbl="alignAccFollowNode1" presStyleIdx="5" presStyleCnt="8" custScaleX="140221" custScaleY="112665" custLinFactNeighborX="21593" custLinFactNeighborY="1540">
        <dgm:presLayoutVars>
          <dgm:bulletEnabled val="1"/>
        </dgm:presLayoutVars>
      </dgm:prSet>
      <dgm:spPr/>
    </dgm:pt>
    <dgm:pt modelId="{7527A8F7-9480-124A-AFD5-FAC63F89140F}" type="pres">
      <dgm:prSet presAssocID="{1BC1FF63-2895-B741-968C-322C5B4CC149}" presName="vSp" presStyleCnt="0"/>
      <dgm:spPr/>
    </dgm:pt>
    <dgm:pt modelId="{070C724E-5D4D-7940-88D8-423DFEAECCF7}" type="pres">
      <dgm:prSet presAssocID="{5503C116-4047-3842-A415-73B181F11BA8}" presName="horFlow" presStyleCnt="0"/>
      <dgm:spPr/>
    </dgm:pt>
    <dgm:pt modelId="{B3032EC6-0D19-D94C-830A-68FF63270843}" type="pres">
      <dgm:prSet presAssocID="{5503C116-4047-3842-A415-73B181F11BA8}" presName="bigChev" presStyleLbl="node1" presStyleIdx="3" presStyleCnt="4" custScaleY="114418" custLinFactNeighborY="-6684"/>
      <dgm:spPr/>
    </dgm:pt>
    <dgm:pt modelId="{FDE6BC37-10B9-D846-9C32-17D3ECAD1A32}" type="pres">
      <dgm:prSet presAssocID="{06B8BB84-E026-524C-9F1A-41755F8D8E6E}" presName="parTrans" presStyleCnt="0"/>
      <dgm:spPr/>
    </dgm:pt>
    <dgm:pt modelId="{320EFC63-98D1-AD4E-B55B-3FB1AE909446}" type="pres">
      <dgm:prSet presAssocID="{6D7BA26C-C341-1E4C-85C8-0ABBD51EF92D}" presName="node" presStyleLbl="alignAccFollowNode1" presStyleIdx="6" presStyleCnt="8" custScaleX="169681" custScaleY="140251">
        <dgm:presLayoutVars>
          <dgm:bulletEnabled val="1"/>
        </dgm:presLayoutVars>
      </dgm:prSet>
      <dgm:spPr/>
    </dgm:pt>
    <dgm:pt modelId="{F50F0B27-2076-4F4F-8300-12AC8D83E309}" type="pres">
      <dgm:prSet presAssocID="{A4339D40-6171-E94D-9EB6-AF437645830C}" presName="sibTrans" presStyleCnt="0"/>
      <dgm:spPr/>
    </dgm:pt>
    <dgm:pt modelId="{AB9E52CE-AB1E-4C47-819C-F60B0BF37E89}" type="pres">
      <dgm:prSet presAssocID="{CC5DEEF6-20E5-F94D-B3F6-C8A97F2D2EF9}" presName="node" presStyleLbl="alignAccFollowNode1" presStyleIdx="7" presStyleCnt="8" custScaleX="145554" custScaleY="124237">
        <dgm:presLayoutVars>
          <dgm:bulletEnabled val="1"/>
        </dgm:presLayoutVars>
      </dgm:prSet>
      <dgm:spPr/>
    </dgm:pt>
  </dgm:ptLst>
  <dgm:cxnLst>
    <dgm:cxn modelId="{6F31480E-8379-404D-8D8B-ABDC81B596CC}" type="presOf" srcId="{231E44DA-B971-1A45-B54A-985611AA3977}" destId="{4C70E75B-E6E8-5F4D-8E32-4B54DF5D5A06}" srcOrd="0" destOrd="0" presId="urn:microsoft.com/office/officeart/2005/8/layout/lProcess3"/>
    <dgm:cxn modelId="{651BEE14-CD9E-5C42-A3EC-0CC02E090E9F}" srcId="{22FD298A-FE4C-724A-9BF1-F735C4CFE848}" destId="{5503C116-4047-3842-A415-73B181F11BA8}" srcOrd="3" destOrd="0" parTransId="{A26E2DFF-B8B9-2245-8FFF-02C8822D77E2}" sibTransId="{F1824938-B48E-1B40-A240-1E0264E1BDD0}"/>
    <dgm:cxn modelId="{89DFAF1A-DC0F-4C48-B34C-8C628AE4CD4C}" srcId="{1BC1FF63-2895-B741-968C-322C5B4CC149}" destId="{231E44DA-B971-1A45-B54A-985611AA3977}" srcOrd="0" destOrd="0" parTransId="{B16D3057-DA1E-5D40-8848-F0C3C3E41D98}" sibTransId="{03006F6D-6EBC-114B-BAE1-D66036A302FF}"/>
    <dgm:cxn modelId="{AEE67320-D3FD-2643-BE77-359BE6D818EF}" srcId="{9390EF66-966B-C648-BED4-2B9E11DD2F73}" destId="{CB9485D2-6D84-E647-AF38-C35E708D47AC}" srcOrd="0" destOrd="0" parTransId="{20B9A61F-8058-5842-AD60-E701E19CE9F8}" sibTransId="{FDE87810-F818-CE4D-9874-4EA9C7CF3A84}"/>
    <dgm:cxn modelId="{D7681629-B163-934D-997B-A2435B9B80BB}" type="presOf" srcId="{6D7BA26C-C341-1E4C-85C8-0ABBD51EF92D}" destId="{320EFC63-98D1-AD4E-B55B-3FB1AE909446}" srcOrd="0" destOrd="0" presId="urn:microsoft.com/office/officeart/2005/8/layout/lProcess3"/>
    <dgm:cxn modelId="{AD762931-D84F-B248-AC27-E3880ABF0D82}" type="presOf" srcId="{CB9485D2-6D84-E647-AF38-C35E708D47AC}" destId="{72BD4273-CBBB-074C-A791-70A1E6A2885D}" srcOrd="0" destOrd="0" presId="urn:microsoft.com/office/officeart/2005/8/layout/lProcess3"/>
    <dgm:cxn modelId="{8DC43F63-1984-324D-95F9-535FA911A0AC}" srcId="{22FD298A-FE4C-724A-9BF1-F735C4CFE848}" destId="{1BC1FF63-2895-B741-968C-322C5B4CC149}" srcOrd="2" destOrd="0" parTransId="{E710DBB7-BBDB-3D41-ADC9-C59BB263D5AF}" sibTransId="{14E71CBE-943E-A748-BBD4-A5A82BF1C616}"/>
    <dgm:cxn modelId="{35AF5847-C753-C845-8222-155917C2B29A}" srcId="{5503C116-4047-3842-A415-73B181F11BA8}" destId="{CC5DEEF6-20E5-F94D-B3F6-C8A97F2D2EF9}" srcOrd="1" destOrd="0" parTransId="{8FE7784E-01CB-254D-9AD3-DE18A7D9FBDB}" sibTransId="{552D5E9D-614A-4641-8C70-6CC9226A4142}"/>
    <dgm:cxn modelId="{73C1054B-1BAA-9C4F-A874-66245C5B8E3D}" type="presOf" srcId="{1BE44D69-EE88-8D49-A1EC-4D2017B7457B}" destId="{F4843BC2-BACB-D948-B508-75A0326281BF}" srcOrd="0" destOrd="0" presId="urn:microsoft.com/office/officeart/2005/8/layout/lProcess3"/>
    <dgm:cxn modelId="{C2E4806B-17C8-F641-BD6C-DEFC7DED6932}" srcId="{5503C116-4047-3842-A415-73B181F11BA8}" destId="{6D7BA26C-C341-1E4C-85C8-0ABBD51EF92D}" srcOrd="0" destOrd="0" parTransId="{06B8BB84-E026-524C-9F1A-41755F8D8E6E}" sibTransId="{A4339D40-6171-E94D-9EB6-AF437645830C}"/>
    <dgm:cxn modelId="{E6E32B55-9C8F-914A-9B8C-39527FB5325A}" srcId="{9390EF66-966B-C648-BED4-2B9E11DD2F73}" destId="{8E6F630D-B116-5546-8185-4FA51D69ABB4}" srcOrd="1" destOrd="0" parTransId="{968A2A55-24D5-A74F-A23A-DA14F262A835}" sibTransId="{C30B7864-FBDE-4D4D-AE3D-3329F7E90192}"/>
    <dgm:cxn modelId="{93B60677-805B-3F44-B570-3008D927A6F9}" srcId="{7674B41D-F9C7-AD44-93F9-35CFA4FDCE85}" destId="{8D32DBC2-94F6-274B-BE5E-08C04FF09E55}" srcOrd="0" destOrd="0" parTransId="{1D27BD68-005A-804C-8BFC-116DE2AFCCAD}" sibTransId="{EA2FA36A-88BE-B547-A01D-DD579A0C7A90}"/>
    <dgm:cxn modelId="{D3B81D58-C2D7-514C-87FE-8E4393484A39}" type="presOf" srcId="{8E6F630D-B116-5546-8185-4FA51D69ABB4}" destId="{20B37810-1FCF-454D-9772-9DFC01EA15F8}" srcOrd="0" destOrd="0" presId="urn:microsoft.com/office/officeart/2005/8/layout/lProcess3"/>
    <dgm:cxn modelId="{14D89F7B-CB32-8445-B237-7C6C4C050CEE}" srcId="{7674B41D-F9C7-AD44-93F9-35CFA4FDCE85}" destId="{1BE44D69-EE88-8D49-A1EC-4D2017B7457B}" srcOrd="1" destOrd="0" parTransId="{B093C9DC-0564-2740-A119-115A9E8820D7}" sibTransId="{98B18AF2-6FF6-054A-9C66-F9BC580CF036}"/>
    <dgm:cxn modelId="{F077907F-8180-0143-A363-3233943D40FE}" srcId="{1BC1FF63-2895-B741-968C-322C5B4CC149}" destId="{0465786A-4177-564A-840A-FC182B2063D7}" srcOrd="1" destOrd="0" parTransId="{2BB37DA1-2B0C-8F4E-9D68-9865466C35F4}" sibTransId="{696F1F03-C6AC-C544-AFD0-6E90611A3102}"/>
    <dgm:cxn modelId="{7A715F80-9C72-AA45-B1A8-9CA1106835CB}" type="presOf" srcId="{0465786A-4177-564A-840A-FC182B2063D7}" destId="{15DE3495-F84C-5445-9C83-52271DB853ED}" srcOrd="0" destOrd="0" presId="urn:microsoft.com/office/officeart/2005/8/layout/lProcess3"/>
    <dgm:cxn modelId="{98051482-30B3-E94C-BA7D-E674F970D9D9}" srcId="{22FD298A-FE4C-724A-9BF1-F735C4CFE848}" destId="{9390EF66-966B-C648-BED4-2B9E11DD2F73}" srcOrd="1" destOrd="0" parTransId="{EAF8C6C4-1323-D243-8B49-8C58656FFC6A}" sibTransId="{697CE9E3-DB7A-0743-BEA2-948CB9309823}"/>
    <dgm:cxn modelId="{EB32D9AB-17D9-BE41-9114-8FA2065B10E3}" type="presOf" srcId="{9390EF66-966B-C648-BED4-2B9E11DD2F73}" destId="{CD2E8FF2-9816-B94E-B3A1-24991F5806CA}" srcOrd="0" destOrd="0" presId="urn:microsoft.com/office/officeart/2005/8/layout/lProcess3"/>
    <dgm:cxn modelId="{35D723AF-8DBF-2140-B8A0-668EEE405585}" srcId="{22FD298A-FE4C-724A-9BF1-F735C4CFE848}" destId="{7674B41D-F9C7-AD44-93F9-35CFA4FDCE85}" srcOrd="0" destOrd="0" parTransId="{B5F51AB3-108B-7A4B-82EE-F245753B0F52}" sibTransId="{1C1D62AD-E2DE-4841-9490-6E898054FB92}"/>
    <dgm:cxn modelId="{92455CB5-509F-304E-B669-C85CF5DA20B5}" type="presOf" srcId="{8D32DBC2-94F6-274B-BE5E-08C04FF09E55}" destId="{8E8F3ED2-EC21-FB49-9618-42BC7915523A}" srcOrd="0" destOrd="0" presId="urn:microsoft.com/office/officeart/2005/8/layout/lProcess3"/>
    <dgm:cxn modelId="{B99724C5-C3A4-FA49-ADFD-28776B9AC91F}" type="presOf" srcId="{22FD298A-FE4C-724A-9BF1-F735C4CFE848}" destId="{AB7B4A04-627A-CB45-AD4E-703D946A6583}" srcOrd="0" destOrd="0" presId="urn:microsoft.com/office/officeart/2005/8/layout/lProcess3"/>
    <dgm:cxn modelId="{10646DDD-B647-124A-A3C2-9F60D701CC4B}" type="presOf" srcId="{5503C116-4047-3842-A415-73B181F11BA8}" destId="{B3032EC6-0D19-D94C-830A-68FF63270843}" srcOrd="0" destOrd="0" presId="urn:microsoft.com/office/officeart/2005/8/layout/lProcess3"/>
    <dgm:cxn modelId="{43E6ACDF-6145-3C4E-A0AC-D82DEFD81012}" type="presOf" srcId="{1BC1FF63-2895-B741-968C-322C5B4CC149}" destId="{E2DE2D0B-0C63-694E-AA73-A99D241EF465}" srcOrd="0" destOrd="0" presId="urn:microsoft.com/office/officeart/2005/8/layout/lProcess3"/>
    <dgm:cxn modelId="{7210ADE9-5B13-1F42-8E55-EEC1E2D80DBB}" type="presOf" srcId="{CC5DEEF6-20E5-F94D-B3F6-C8A97F2D2EF9}" destId="{AB9E52CE-AB1E-4C47-819C-F60B0BF37E89}" srcOrd="0" destOrd="0" presId="urn:microsoft.com/office/officeart/2005/8/layout/lProcess3"/>
    <dgm:cxn modelId="{A39C93EF-6A6C-EB4A-B5F0-AD221CBBB11B}" type="presOf" srcId="{7674B41D-F9C7-AD44-93F9-35CFA4FDCE85}" destId="{DC09BD29-0D91-6745-8CBC-9648D04CD3C4}" srcOrd="0" destOrd="0" presId="urn:microsoft.com/office/officeart/2005/8/layout/lProcess3"/>
    <dgm:cxn modelId="{CDE82237-069F-954E-8512-A5D674A7DB2C}" type="presParOf" srcId="{AB7B4A04-627A-CB45-AD4E-703D946A6583}" destId="{420047AA-1045-A149-B946-0B2B7D74A5EE}" srcOrd="0" destOrd="0" presId="urn:microsoft.com/office/officeart/2005/8/layout/lProcess3"/>
    <dgm:cxn modelId="{07FA3D51-7880-7B44-8D09-845293E4CB3B}" type="presParOf" srcId="{420047AA-1045-A149-B946-0B2B7D74A5EE}" destId="{DC09BD29-0D91-6745-8CBC-9648D04CD3C4}" srcOrd="0" destOrd="0" presId="urn:microsoft.com/office/officeart/2005/8/layout/lProcess3"/>
    <dgm:cxn modelId="{F6BD5F7A-B17C-5D43-B25E-948AE84821E6}" type="presParOf" srcId="{420047AA-1045-A149-B946-0B2B7D74A5EE}" destId="{67BFC136-ED1D-D14B-987F-DE7A87FA93C9}" srcOrd="1" destOrd="0" presId="urn:microsoft.com/office/officeart/2005/8/layout/lProcess3"/>
    <dgm:cxn modelId="{1BE6F09C-BE09-584E-82DB-03DE908D3B33}" type="presParOf" srcId="{420047AA-1045-A149-B946-0B2B7D74A5EE}" destId="{8E8F3ED2-EC21-FB49-9618-42BC7915523A}" srcOrd="2" destOrd="0" presId="urn:microsoft.com/office/officeart/2005/8/layout/lProcess3"/>
    <dgm:cxn modelId="{38CA1DBE-A583-BC4A-82AE-C1E8A200E7AB}" type="presParOf" srcId="{420047AA-1045-A149-B946-0B2B7D74A5EE}" destId="{852E19AB-5D5F-BE46-83CE-A7A4DE1A41B6}" srcOrd="3" destOrd="0" presId="urn:microsoft.com/office/officeart/2005/8/layout/lProcess3"/>
    <dgm:cxn modelId="{A31BEC5F-3FB4-2943-8DA9-3FC99C6A2899}" type="presParOf" srcId="{420047AA-1045-A149-B946-0B2B7D74A5EE}" destId="{F4843BC2-BACB-D948-B508-75A0326281BF}" srcOrd="4" destOrd="0" presId="urn:microsoft.com/office/officeart/2005/8/layout/lProcess3"/>
    <dgm:cxn modelId="{3C88F412-DD9E-0041-B74B-B424075DA27D}" type="presParOf" srcId="{AB7B4A04-627A-CB45-AD4E-703D946A6583}" destId="{084DA69E-2AE4-DE4D-B122-35E717FC7579}" srcOrd="1" destOrd="0" presId="urn:microsoft.com/office/officeart/2005/8/layout/lProcess3"/>
    <dgm:cxn modelId="{18EC832B-8455-074D-BA15-F65DFD3F89D6}" type="presParOf" srcId="{AB7B4A04-627A-CB45-AD4E-703D946A6583}" destId="{5BC71C3E-2A05-724C-A694-8AD917066742}" srcOrd="2" destOrd="0" presId="urn:microsoft.com/office/officeart/2005/8/layout/lProcess3"/>
    <dgm:cxn modelId="{8ED42199-3502-7044-8EB8-9E39F1DF45E6}" type="presParOf" srcId="{5BC71C3E-2A05-724C-A694-8AD917066742}" destId="{CD2E8FF2-9816-B94E-B3A1-24991F5806CA}" srcOrd="0" destOrd="0" presId="urn:microsoft.com/office/officeart/2005/8/layout/lProcess3"/>
    <dgm:cxn modelId="{58F53EF1-8EDB-2140-BD9D-1E02AE68C3D5}" type="presParOf" srcId="{5BC71C3E-2A05-724C-A694-8AD917066742}" destId="{9654191D-2506-6D49-BC26-CB89AEE3EB9A}" srcOrd="1" destOrd="0" presId="urn:microsoft.com/office/officeart/2005/8/layout/lProcess3"/>
    <dgm:cxn modelId="{0AF7221C-BB5F-D648-9386-16CB8EA6B84E}" type="presParOf" srcId="{5BC71C3E-2A05-724C-A694-8AD917066742}" destId="{72BD4273-CBBB-074C-A791-70A1E6A2885D}" srcOrd="2" destOrd="0" presId="urn:microsoft.com/office/officeart/2005/8/layout/lProcess3"/>
    <dgm:cxn modelId="{625DB516-1BC9-3A48-8A4F-83CCF8BD15F7}" type="presParOf" srcId="{5BC71C3E-2A05-724C-A694-8AD917066742}" destId="{BDD38842-ACC9-4E4B-908A-7A2D034C15E6}" srcOrd="3" destOrd="0" presId="urn:microsoft.com/office/officeart/2005/8/layout/lProcess3"/>
    <dgm:cxn modelId="{08BBE426-F4DA-9040-A968-8FD459370A2E}" type="presParOf" srcId="{5BC71C3E-2A05-724C-A694-8AD917066742}" destId="{20B37810-1FCF-454D-9772-9DFC01EA15F8}" srcOrd="4" destOrd="0" presId="urn:microsoft.com/office/officeart/2005/8/layout/lProcess3"/>
    <dgm:cxn modelId="{77D52FCD-33A2-A54F-A348-0F14469F6ED4}" type="presParOf" srcId="{AB7B4A04-627A-CB45-AD4E-703D946A6583}" destId="{83E369D9-65CD-D542-8C28-3564726FA70B}" srcOrd="3" destOrd="0" presId="urn:microsoft.com/office/officeart/2005/8/layout/lProcess3"/>
    <dgm:cxn modelId="{7A5C84B6-2924-EF45-9724-4B0D2013799E}" type="presParOf" srcId="{AB7B4A04-627A-CB45-AD4E-703D946A6583}" destId="{64E9715D-5F87-9548-8EB9-7AC25B0CB650}" srcOrd="4" destOrd="0" presId="urn:microsoft.com/office/officeart/2005/8/layout/lProcess3"/>
    <dgm:cxn modelId="{8DE5DA5B-91A0-834B-894C-090785D66658}" type="presParOf" srcId="{64E9715D-5F87-9548-8EB9-7AC25B0CB650}" destId="{E2DE2D0B-0C63-694E-AA73-A99D241EF465}" srcOrd="0" destOrd="0" presId="urn:microsoft.com/office/officeart/2005/8/layout/lProcess3"/>
    <dgm:cxn modelId="{3E565809-E2E7-884A-8654-848C8BD81253}" type="presParOf" srcId="{64E9715D-5F87-9548-8EB9-7AC25B0CB650}" destId="{FB22F2E4-11BB-CC4D-B77B-B9967B43B0CC}" srcOrd="1" destOrd="0" presId="urn:microsoft.com/office/officeart/2005/8/layout/lProcess3"/>
    <dgm:cxn modelId="{A91D322A-637B-4141-B737-5608635F5490}" type="presParOf" srcId="{64E9715D-5F87-9548-8EB9-7AC25B0CB650}" destId="{4C70E75B-E6E8-5F4D-8E32-4B54DF5D5A06}" srcOrd="2" destOrd="0" presId="urn:microsoft.com/office/officeart/2005/8/layout/lProcess3"/>
    <dgm:cxn modelId="{780CFA0F-0934-0A40-8C39-AA59E272243C}" type="presParOf" srcId="{64E9715D-5F87-9548-8EB9-7AC25B0CB650}" destId="{E4C22AE6-9445-EA41-9F6D-128C29330400}" srcOrd="3" destOrd="0" presId="urn:microsoft.com/office/officeart/2005/8/layout/lProcess3"/>
    <dgm:cxn modelId="{38943420-087C-4D4C-BD1B-BDFF786189F9}" type="presParOf" srcId="{64E9715D-5F87-9548-8EB9-7AC25B0CB650}" destId="{15DE3495-F84C-5445-9C83-52271DB853ED}" srcOrd="4" destOrd="0" presId="urn:microsoft.com/office/officeart/2005/8/layout/lProcess3"/>
    <dgm:cxn modelId="{D5D9A2FD-3686-2F4D-A8F0-6A1CE30A3DAC}" type="presParOf" srcId="{AB7B4A04-627A-CB45-AD4E-703D946A6583}" destId="{7527A8F7-9480-124A-AFD5-FAC63F89140F}" srcOrd="5" destOrd="0" presId="urn:microsoft.com/office/officeart/2005/8/layout/lProcess3"/>
    <dgm:cxn modelId="{0ABB26DF-5132-3A40-8D36-3F5170811773}" type="presParOf" srcId="{AB7B4A04-627A-CB45-AD4E-703D946A6583}" destId="{070C724E-5D4D-7940-88D8-423DFEAECCF7}" srcOrd="6" destOrd="0" presId="urn:microsoft.com/office/officeart/2005/8/layout/lProcess3"/>
    <dgm:cxn modelId="{914A3330-D7B3-7A44-83E3-B495F754F2BC}" type="presParOf" srcId="{070C724E-5D4D-7940-88D8-423DFEAECCF7}" destId="{B3032EC6-0D19-D94C-830A-68FF63270843}" srcOrd="0" destOrd="0" presId="urn:microsoft.com/office/officeart/2005/8/layout/lProcess3"/>
    <dgm:cxn modelId="{D254E4EB-38D7-844F-8466-B2E3ABD3FF0A}" type="presParOf" srcId="{070C724E-5D4D-7940-88D8-423DFEAECCF7}" destId="{FDE6BC37-10B9-D846-9C32-17D3ECAD1A32}" srcOrd="1" destOrd="0" presId="urn:microsoft.com/office/officeart/2005/8/layout/lProcess3"/>
    <dgm:cxn modelId="{B93FFD29-CCDE-CA48-92D2-96173864BDA2}" type="presParOf" srcId="{070C724E-5D4D-7940-88D8-423DFEAECCF7}" destId="{320EFC63-98D1-AD4E-B55B-3FB1AE909446}" srcOrd="2" destOrd="0" presId="urn:microsoft.com/office/officeart/2005/8/layout/lProcess3"/>
    <dgm:cxn modelId="{86A8BB16-266D-C84D-95EF-EFB0964DC7EE}" type="presParOf" srcId="{070C724E-5D4D-7940-88D8-423DFEAECCF7}" destId="{F50F0B27-2076-4F4F-8300-12AC8D83E309}" srcOrd="3" destOrd="0" presId="urn:microsoft.com/office/officeart/2005/8/layout/lProcess3"/>
    <dgm:cxn modelId="{0D168391-6A6C-2C4C-AE18-E600F3D7525B}" type="presParOf" srcId="{070C724E-5D4D-7940-88D8-423DFEAECCF7}" destId="{AB9E52CE-AB1E-4C47-819C-F60B0BF37E89}"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DF039-476F-044D-B4E2-106F46CBF02C}">
      <dsp:nvSpPr>
        <dsp:cNvPr id="0" name=""/>
        <dsp:cNvSpPr/>
      </dsp:nvSpPr>
      <dsp:spPr>
        <a:xfrm>
          <a:off x="128148" y="923"/>
          <a:ext cx="1269076" cy="1269076"/>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842" tIns="16510" rIns="69842" bIns="16510" numCol="1" spcCol="1270" anchor="ctr" anchorCtr="0">
          <a:noAutofit/>
        </a:bodyPr>
        <a:lstStyle/>
        <a:p>
          <a:pPr marL="0" lvl="0" indent="0" algn="ctr" defTabSz="577850">
            <a:lnSpc>
              <a:spcPct val="90000"/>
            </a:lnSpc>
            <a:spcBef>
              <a:spcPct val="0"/>
            </a:spcBef>
            <a:spcAft>
              <a:spcPct val="35000"/>
            </a:spcAft>
            <a:buNone/>
          </a:pPr>
          <a:r>
            <a:rPr lang="fr-FR" sz="1300" kern="1200"/>
            <a:t>Problèmes à une étape</a:t>
          </a:r>
        </a:p>
      </dsp:txBody>
      <dsp:txXfrm>
        <a:off x="314000" y="186775"/>
        <a:ext cx="897372" cy="897372"/>
      </dsp:txXfrm>
    </dsp:sp>
    <dsp:sp modelId="{0CD5C0FC-80F7-1C48-9054-12114F35D154}">
      <dsp:nvSpPr>
        <dsp:cNvPr id="0" name=""/>
        <dsp:cNvSpPr/>
      </dsp:nvSpPr>
      <dsp:spPr>
        <a:xfrm>
          <a:off x="1143409" y="461"/>
          <a:ext cx="1269076" cy="1269076"/>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842" tIns="16510" rIns="69842" bIns="16510" numCol="1" spcCol="1270" anchor="ctr" anchorCtr="0">
          <a:noAutofit/>
        </a:bodyPr>
        <a:lstStyle/>
        <a:p>
          <a:pPr marL="0" lvl="0" indent="0" algn="ctr" defTabSz="577850">
            <a:lnSpc>
              <a:spcPct val="90000"/>
            </a:lnSpc>
            <a:spcBef>
              <a:spcPct val="0"/>
            </a:spcBef>
            <a:spcAft>
              <a:spcPct val="35000"/>
            </a:spcAft>
            <a:buNone/>
          </a:pPr>
          <a:r>
            <a:rPr lang="fr-FR" sz="1300" kern="1200" dirty="0"/>
            <a:t>une unique opération</a:t>
          </a:r>
        </a:p>
      </dsp:txBody>
      <dsp:txXfrm>
        <a:off x="1329261" y="186313"/>
        <a:ext cx="897372" cy="897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DF039-476F-044D-B4E2-106F46CBF02C}">
      <dsp:nvSpPr>
        <dsp:cNvPr id="0" name=""/>
        <dsp:cNvSpPr/>
      </dsp:nvSpPr>
      <dsp:spPr>
        <a:xfrm>
          <a:off x="128148" y="461"/>
          <a:ext cx="1269076" cy="1269076"/>
        </a:xfrm>
        <a:prstGeom prst="ellipse">
          <a:avLst/>
        </a:prstGeom>
        <a:solidFill>
          <a:schemeClr val="accent6">
            <a:alpha val="5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842" tIns="15240" rIns="69842" bIns="15240" numCol="1" spcCol="1270" anchor="ctr" anchorCtr="0">
          <a:noAutofit/>
        </a:bodyPr>
        <a:lstStyle/>
        <a:p>
          <a:pPr marL="0" lvl="0" indent="0" algn="ctr" defTabSz="533400">
            <a:lnSpc>
              <a:spcPct val="90000"/>
            </a:lnSpc>
            <a:spcBef>
              <a:spcPct val="0"/>
            </a:spcBef>
            <a:spcAft>
              <a:spcPct val="35000"/>
            </a:spcAft>
            <a:buNone/>
          </a:pPr>
          <a:r>
            <a:rPr lang="fr-FR" sz="1200" kern="1200"/>
            <a:t>Problèmes à plusieurs étapes</a:t>
          </a:r>
        </a:p>
      </dsp:txBody>
      <dsp:txXfrm>
        <a:off x="314000" y="186313"/>
        <a:ext cx="897372" cy="897372"/>
      </dsp:txXfrm>
    </dsp:sp>
    <dsp:sp modelId="{0CD5C0FC-80F7-1C48-9054-12114F35D154}">
      <dsp:nvSpPr>
        <dsp:cNvPr id="0" name=""/>
        <dsp:cNvSpPr/>
      </dsp:nvSpPr>
      <dsp:spPr>
        <a:xfrm>
          <a:off x="1143409" y="461"/>
          <a:ext cx="1269076" cy="1269076"/>
        </a:xfrm>
        <a:prstGeom prst="ellipse">
          <a:avLst/>
        </a:prstGeom>
        <a:solidFill>
          <a:schemeClr val="accent6">
            <a:lumMod val="40000"/>
            <a:lumOff val="60000"/>
            <a:alpha val="5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842" tIns="15240" rIns="69842" bIns="15240" numCol="1" spcCol="1270" anchor="ctr" anchorCtr="0">
          <a:noAutofit/>
        </a:bodyPr>
        <a:lstStyle/>
        <a:p>
          <a:pPr marL="0" lvl="0" indent="0" algn="ctr" defTabSz="533400">
            <a:lnSpc>
              <a:spcPct val="90000"/>
            </a:lnSpc>
            <a:spcBef>
              <a:spcPct val="0"/>
            </a:spcBef>
            <a:spcAft>
              <a:spcPct val="35000"/>
            </a:spcAft>
            <a:buNone/>
          </a:pPr>
          <a:r>
            <a:rPr lang="fr-FR" sz="1200" kern="1200"/>
            <a:t>succession de problèmes à une étape</a:t>
          </a:r>
        </a:p>
      </dsp:txBody>
      <dsp:txXfrm>
        <a:off x="1329261" y="186313"/>
        <a:ext cx="897372" cy="897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DF039-476F-044D-B4E2-106F46CBF02C}">
      <dsp:nvSpPr>
        <dsp:cNvPr id="0" name=""/>
        <dsp:cNvSpPr/>
      </dsp:nvSpPr>
      <dsp:spPr>
        <a:xfrm>
          <a:off x="128148" y="461"/>
          <a:ext cx="1269076" cy="1269076"/>
        </a:xfrm>
        <a:prstGeom prst="ellipse">
          <a:avLst/>
        </a:prstGeom>
        <a:solidFill>
          <a:schemeClr val="accent5">
            <a:lumMod val="50000"/>
            <a:alpha val="5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842" tIns="16510" rIns="69842" bIns="16510" numCol="1" spcCol="1270" anchor="ctr" anchorCtr="0">
          <a:noAutofit/>
        </a:bodyPr>
        <a:lstStyle/>
        <a:p>
          <a:pPr marL="0" lvl="0" indent="0" algn="ctr" defTabSz="577850">
            <a:lnSpc>
              <a:spcPct val="90000"/>
            </a:lnSpc>
            <a:spcBef>
              <a:spcPct val="0"/>
            </a:spcBef>
            <a:spcAft>
              <a:spcPct val="35000"/>
            </a:spcAft>
            <a:buNone/>
          </a:pPr>
          <a:r>
            <a:rPr lang="fr-FR" sz="1300" kern="1200" dirty="0"/>
            <a:t>Problèmes atypiques</a:t>
          </a:r>
        </a:p>
      </dsp:txBody>
      <dsp:txXfrm>
        <a:off x="314000" y="186313"/>
        <a:ext cx="897372" cy="897372"/>
      </dsp:txXfrm>
    </dsp:sp>
    <dsp:sp modelId="{0CD5C0FC-80F7-1C48-9054-12114F35D154}">
      <dsp:nvSpPr>
        <dsp:cNvPr id="0" name=""/>
        <dsp:cNvSpPr/>
      </dsp:nvSpPr>
      <dsp:spPr>
        <a:xfrm>
          <a:off x="1143409" y="461"/>
          <a:ext cx="1269076" cy="1269076"/>
        </a:xfrm>
        <a:prstGeom prst="ellipse">
          <a:avLst/>
        </a:prstGeom>
        <a:solidFill>
          <a:schemeClr val="accent5">
            <a:lumMod val="40000"/>
            <a:lumOff val="60000"/>
            <a:alpha val="5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842" tIns="16510" rIns="69842" bIns="16510" numCol="1" spcCol="1270" anchor="ctr" anchorCtr="0">
          <a:noAutofit/>
        </a:bodyPr>
        <a:lstStyle/>
        <a:p>
          <a:pPr marL="0" lvl="0" indent="0" algn="ctr" defTabSz="577850">
            <a:lnSpc>
              <a:spcPct val="90000"/>
            </a:lnSpc>
            <a:spcBef>
              <a:spcPct val="0"/>
            </a:spcBef>
            <a:spcAft>
              <a:spcPct val="35000"/>
            </a:spcAft>
            <a:buNone/>
          </a:pPr>
          <a:r>
            <a:rPr lang="fr-FR" sz="1300" kern="1200"/>
            <a:t>pas de stratégies à faire acquérir</a:t>
          </a:r>
        </a:p>
      </dsp:txBody>
      <dsp:txXfrm>
        <a:off x="1329261" y="186313"/>
        <a:ext cx="897372" cy="897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DF039-476F-044D-B4E2-106F46CBF02C}">
      <dsp:nvSpPr>
        <dsp:cNvPr id="0" name=""/>
        <dsp:cNvSpPr/>
      </dsp:nvSpPr>
      <dsp:spPr>
        <a:xfrm>
          <a:off x="802" y="904"/>
          <a:ext cx="1611793" cy="1268190"/>
        </a:xfrm>
        <a:prstGeom prst="ellipse">
          <a:avLst/>
        </a:prstGeom>
        <a:solidFill>
          <a:schemeClr val="accent2">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793" tIns="13970" rIns="69793" bIns="13970" numCol="1" spcCol="1270" anchor="ctr" anchorCtr="0">
          <a:noAutofit/>
        </a:bodyPr>
        <a:lstStyle/>
        <a:p>
          <a:pPr marL="0" lvl="0" indent="0" algn="ctr" defTabSz="466725">
            <a:lnSpc>
              <a:spcPct val="90000"/>
            </a:lnSpc>
            <a:spcBef>
              <a:spcPct val="0"/>
            </a:spcBef>
            <a:spcAft>
              <a:spcPct val="35000"/>
            </a:spcAft>
            <a:buNone/>
          </a:pPr>
          <a:r>
            <a:rPr lang="fr-FR" sz="1050" kern="1200"/>
            <a:t>Problèmes de proportionnalité</a:t>
          </a:r>
        </a:p>
      </dsp:txBody>
      <dsp:txXfrm>
        <a:off x="236844" y="186626"/>
        <a:ext cx="1139709" cy="896746"/>
      </dsp:txXfrm>
    </dsp:sp>
    <dsp:sp modelId="{0CD5C0FC-80F7-1C48-9054-12114F35D154}">
      <dsp:nvSpPr>
        <dsp:cNvPr id="0" name=""/>
        <dsp:cNvSpPr/>
      </dsp:nvSpPr>
      <dsp:spPr>
        <a:xfrm>
          <a:off x="1358958" y="904"/>
          <a:ext cx="1706654" cy="1268190"/>
        </a:xfrm>
        <a:prstGeom prst="ellipse">
          <a:avLst/>
        </a:prstGeom>
        <a:solidFill>
          <a:schemeClr val="accent2">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793" tIns="13970" rIns="69793" bIns="13970" numCol="1" spcCol="1270" anchor="ctr" anchorCtr="0">
          <a:noAutofit/>
        </a:bodyPr>
        <a:lstStyle/>
        <a:p>
          <a:pPr marL="0" lvl="0" indent="0" algn="ctr" defTabSz="466725">
            <a:lnSpc>
              <a:spcPct val="90000"/>
            </a:lnSpc>
            <a:spcBef>
              <a:spcPct val="0"/>
            </a:spcBef>
            <a:spcAft>
              <a:spcPct val="35000"/>
            </a:spcAft>
            <a:buNone/>
          </a:pPr>
          <a:r>
            <a:rPr lang="fr-FR" sz="1050" kern="1200"/>
            <a:t>dans ce guide considérés comme des problèmes à une étape</a:t>
          </a:r>
        </a:p>
      </dsp:txBody>
      <dsp:txXfrm>
        <a:off x="1608892" y="186626"/>
        <a:ext cx="1206786" cy="8967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9BD29-0D91-6745-8CBC-9648D04CD3C4}">
      <dsp:nvSpPr>
        <dsp:cNvPr id="0" name=""/>
        <dsp:cNvSpPr/>
      </dsp:nvSpPr>
      <dsp:spPr>
        <a:xfrm>
          <a:off x="526935" y="1093"/>
          <a:ext cx="2832848" cy="1133139"/>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fr-FR" sz="1900" kern="1200" dirty="0"/>
            <a:t>Problèmes algébriques</a:t>
          </a:r>
        </a:p>
      </dsp:txBody>
      <dsp:txXfrm>
        <a:off x="1093505" y="1093"/>
        <a:ext cx="1699709" cy="1133139"/>
      </dsp:txXfrm>
    </dsp:sp>
    <dsp:sp modelId="{8E8F3ED2-EC21-FB49-9618-42BC7915523A}">
      <dsp:nvSpPr>
        <dsp:cNvPr id="0" name=""/>
        <dsp:cNvSpPr/>
      </dsp:nvSpPr>
      <dsp:spPr>
        <a:xfrm>
          <a:off x="2991513" y="41389"/>
          <a:ext cx="4246007" cy="1052548"/>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kern="1200" dirty="0"/>
            <a:t>Un </a:t>
          </a:r>
          <a:r>
            <a:rPr lang="fr-FR" sz="900" kern="1200" dirty="0" err="1"/>
            <a:t>problème</a:t>
          </a:r>
          <a:r>
            <a:rPr lang="fr-FR" sz="900" kern="1200" dirty="0"/>
            <a:t> </a:t>
          </a:r>
          <a:r>
            <a:rPr lang="fr-FR" sz="900" kern="1200" dirty="0" err="1"/>
            <a:t>mathématique</a:t>
          </a:r>
          <a:r>
            <a:rPr lang="fr-FR" sz="900" kern="1200" dirty="0"/>
            <a:t> de cours moyen sera </a:t>
          </a:r>
          <a:r>
            <a:rPr lang="fr-FR" sz="900" kern="1200" dirty="0" err="1"/>
            <a:t>considére</a:t>
          </a:r>
          <a:r>
            <a:rPr lang="fr-FR" sz="900" kern="1200" dirty="0"/>
            <a:t>́ comme </a:t>
          </a:r>
          <a:r>
            <a:rPr lang="fr-FR" sz="900" kern="1200" dirty="0" err="1"/>
            <a:t>étant</a:t>
          </a:r>
          <a:r>
            <a:rPr lang="fr-FR" sz="900" kern="1200" dirty="0"/>
            <a:t> </a:t>
          </a:r>
          <a:r>
            <a:rPr lang="fr-FR" sz="900" kern="1200" dirty="0" err="1"/>
            <a:t>algébrique</a:t>
          </a:r>
          <a:r>
            <a:rPr lang="fr-FR" sz="900" kern="1200" dirty="0"/>
            <a:t> s’il peut </a:t>
          </a:r>
          <a:r>
            <a:rPr lang="fr-FR" sz="900" kern="1200" dirty="0" err="1"/>
            <a:t>être</a:t>
          </a:r>
          <a:r>
            <a:rPr lang="fr-FR" sz="900" kern="1200" dirty="0"/>
            <a:t> traité au cycle 4 par l’</a:t>
          </a:r>
          <a:r>
            <a:rPr lang="fr-FR" sz="900" kern="1200" dirty="0" err="1"/>
            <a:t>écriture</a:t>
          </a:r>
          <a:r>
            <a:rPr lang="fr-FR" sz="900" kern="1200" dirty="0"/>
            <a:t> et la </a:t>
          </a:r>
          <a:r>
            <a:rPr lang="fr-FR" sz="900" kern="1200" dirty="0" err="1"/>
            <a:t>résolution</a:t>
          </a:r>
          <a:r>
            <a:rPr lang="fr-FR" sz="900" kern="1200" dirty="0"/>
            <a:t> d’une ou de plusieurs </a:t>
          </a:r>
          <a:r>
            <a:rPr lang="fr-FR" sz="900" kern="1200" dirty="0" err="1"/>
            <a:t>équations</a:t>
          </a:r>
          <a:r>
            <a:rPr lang="fr-FR" sz="900" kern="1200" dirty="0"/>
            <a:t> du premier </a:t>
          </a:r>
          <a:r>
            <a:rPr lang="fr-FR" sz="900" kern="1200" dirty="0" err="1"/>
            <a:t>degre</a:t>
          </a:r>
          <a:r>
            <a:rPr lang="fr-FR" sz="900" kern="1200" dirty="0"/>
            <a:t>́ (2 x </a:t>
          </a:r>
          <a:r>
            <a:rPr lang="fr-FR" sz="900" i="1" kern="1200" dirty="0"/>
            <a:t>p </a:t>
          </a:r>
          <a:r>
            <a:rPr lang="fr-FR" sz="900" kern="1200" dirty="0"/>
            <a:t>+ 4 x (40 – </a:t>
          </a:r>
          <a:r>
            <a:rPr lang="fr-FR" sz="900" i="1" kern="1200" dirty="0"/>
            <a:t>p</a:t>
          </a:r>
          <a:r>
            <a:rPr lang="fr-FR" sz="900" kern="1200" dirty="0"/>
            <a:t>) = 114)</a:t>
          </a:r>
        </a:p>
        <a:p>
          <a:pPr marL="0" lvl="0" indent="0" algn="ctr" defTabSz="400050">
            <a:lnSpc>
              <a:spcPct val="90000"/>
            </a:lnSpc>
            <a:spcBef>
              <a:spcPct val="0"/>
            </a:spcBef>
            <a:spcAft>
              <a:spcPct val="35000"/>
            </a:spcAft>
            <a:buNone/>
          </a:pPr>
          <a:r>
            <a:rPr lang="fr-FR" sz="900" b="1" kern="1200" dirty="0"/>
            <a:t>Au cours moyen ce problème sera traité  par essais-ajustements, par un traitement pré-algébrique, par un raisonnement s’appuyant sur les résultats obtenus à partir d’une hypothèse</a:t>
          </a:r>
        </a:p>
      </dsp:txBody>
      <dsp:txXfrm>
        <a:off x="3517787" y="41389"/>
        <a:ext cx="3193459" cy="1052548"/>
      </dsp:txXfrm>
    </dsp:sp>
    <dsp:sp modelId="{F4843BC2-BACB-D948-B508-75A0326281BF}">
      <dsp:nvSpPr>
        <dsp:cNvPr id="0" name=""/>
        <dsp:cNvSpPr/>
      </dsp:nvSpPr>
      <dsp:spPr>
        <a:xfrm>
          <a:off x="6908343" y="97410"/>
          <a:ext cx="3007196" cy="940505"/>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i="1" kern="1200" dirty="0">
              <a:solidFill>
                <a:srgbClr val="FF0000"/>
              </a:solidFill>
              <a:latin typeface="Chalkboard" panose="03050602040202020205" pitchFamily="66" charset="77"/>
            </a:rPr>
            <a:t>Dans une ferme, il y a des lapins et des poules. Pour faire chercher le nombre de poules et de lapins à son </a:t>
          </a:r>
          <a:r>
            <a:rPr lang="fr-FR" sz="900" i="1" kern="1200" dirty="0" err="1">
              <a:solidFill>
                <a:srgbClr val="FF0000"/>
              </a:solidFill>
              <a:latin typeface="Chalkboard" panose="03050602040202020205" pitchFamily="66" charset="77"/>
            </a:rPr>
            <a:t>frère</a:t>
          </a:r>
          <a:r>
            <a:rPr lang="fr-FR" sz="900" i="1" kern="1200" dirty="0">
              <a:solidFill>
                <a:srgbClr val="FF0000"/>
              </a:solidFill>
              <a:latin typeface="Chalkboard" panose="03050602040202020205" pitchFamily="66" charset="77"/>
            </a:rPr>
            <a:t>, Cindy lui dit qu’il y a 114 pattes et 40 </a:t>
          </a:r>
          <a:r>
            <a:rPr lang="fr-FR" sz="900" i="1" kern="1200" dirty="0" err="1">
              <a:solidFill>
                <a:srgbClr val="FF0000"/>
              </a:solidFill>
              <a:latin typeface="Chalkboard" panose="03050602040202020205" pitchFamily="66" charset="77"/>
            </a:rPr>
            <a:t>têtes</a:t>
          </a:r>
          <a:r>
            <a:rPr lang="fr-FR" sz="900" i="1" kern="1200" dirty="0">
              <a:solidFill>
                <a:srgbClr val="FF0000"/>
              </a:solidFill>
              <a:latin typeface="Chalkboard" panose="03050602040202020205" pitchFamily="66" charset="77"/>
            </a:rPr>
            <a:t>. Combien y </a:t>
          </a:r>
          <a:r>
            <a:rPr lang="fr-FR" sz="900" i="1" kern="1200" dirty="0" err="1">
              <a:solidFill>
                <a:srgbClr val="FF0000"/>
              </a:solidFill>
              <a:latin typeface="Chalkboard" panose="03050602040202020205" pitchFamily="66" charset="77"/>
            </a:rPr>
            <a:t>a-t-il</a:t>
          </a:r>
          <a:r>
            <a:rPr lang="fr-FR" sz="900" i="1" kern="1200" dirty="0">
              <a:solidFill>
                <a:srgbClr val="FF0000"/>
              </a:solidFill>
              <a:latin typeface="Chalkboard" panose="03050602040202020205" pitchFamily="66" charset="77"/>
            </a:rPr>
            <a:t> de poules et combien y </a:t>
          </a:r>
          <a:r>
            <a:rPr lang="fr-FR" sz="900" i="1" kern="1200" dirty="0" err="1">
              <a:solidFill>
                <a:srgbClr val="FF0000"/>
              </a:solidFill>
              <a:latin typeface="Chalkboard" panose="03050602040202020205" pitchFamily="66" charset="77"/>
            </a:rPr>
            <a:t>a-t-il</a:t>
          </a:r>
          <a:r>
            <a:rPr lang="fr-FR" sz="900" i="1" kern="1200" dirty="0">
              <a:solidFill>
                <a:srgbClr val="FF0000"/>
              </a:solidFill>
              <a:latin typeface="Chalkboard" panose="03050602040202020205" pitchFamily="66" charset="77"/>
            </a:rPr>
            <a:t> de lapins dans la ferme ?</a:t>
          </a:r>
          <a:r>
            <a:rPr lang="fr-FR" sz="900" kern="1200" dirty="0">
              <a:solidFill>
                <a:srgbClr val="FF0000"/>
              </a:solidFill>
              <a:latin typeface="Chalkboard" panose="03050602040202020205" pitchFamily="66" charset="77"/>
            </a:rPr>
            <a:t> </a:t>
          </a:r>
        </a:p>
      </dsp:txBody>
      <dsp:txXfrm>
        <a:off x="7378596" y="97410"/>
        <a:ext cx="2066691" cy="940505"/>
      </dsp:txXfrm>
    </dsp:sp>
    <dsp:sp modelId="{CD2E8FF2-9816-B94E-B3A1-24991F5806CA}">
      <dsp:nvSpPr>
        <dsp:cNvPr id="0" name=""/>
        <dsp:cNvSpPr/>
      </dsp:nvSpPr>
      <dsp:spPr>
        <a:xfrm>
          <a:off x="526935" y="1330356"/>
          <a:ext cx="2832848" cy="1133139"/>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fr-FR" sz="1900" kern="1200" dirty="0"/>
            <a:t>Problèmes de dénombrement</a:t>
          </a:r>
        </a:p>
      </dsp:txBody>
      <dsp:txXfrm>
        <a:off x="1093505" y="1330356"/>
        <a:ext cx="1699709" cy="1133139"/>
      </dsp:txXfrm>
    </dsp:sp>
    <dsp:sp modelId="{72BD4273-CBBB-074C-A791-70A1E6A2885D}">
      <dsp:nvSpPr>
        <dsp:cNvPr id="0" name=""/>
        <dsp:cNvSpPr/>
      </dsp:nvSpPr>
      <dsp:spPr>
        <a:xfrm>
          <a:off x="2991513" y="1292872"/>
          <a:ext cx="4210056" cy="1208107"/>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fr-FR" sz="1000" kern="1200" dirty="0"/>
            <a:t>Ces </a:t>
          </a:r>
          <a:r>
            <a:rPr lang="fr-FR" sz="1000" kern="1200" dirty="0" err="1"/>
            <a:t>problèmes</a:t>
          </a:r>
          <a:r>
            <a:rPr lang="fr-FR" sz="1000" kern="1200" dirty="0"/>
            <a:t> consistent à </a:t>
          </a:r>
          <a:r>
            <a:rPr lang="fr-FR" sz="1000" kern="1200" dirty="0" err="1"/>
            <a:t>déterminer</a:t>
          </a:r>
          <a:r>
            <a:rPr lang="fr-FR" sz="1000" kern="1200" dirty="0"/>
            <a:t> le nombre d’</a:t>
          </a:r>
          <a:r>
            <a:rPr lang="fr-FR" sz="1000" kern="1200" dirty="0" err="1"/>
            <a:t>éléments</a:t>
          </a:r>
          <a:r>
            <a:rPr lang="fr-FR" sz="1000" kern="1200" dirty="0"/>
            <a:t> d’un ensemble qui ne se </a:t>
          </a:r>
          <a:r>
            <a:rPr lang="fr-FR" sz="1000" kern="1200" dirty="0" err="1"/>
            <a:t>résolvent</a:t>
          </a:r>
          <a:r>
            <a:rPr lang="fr-FR" sz="1000" kern="1200" dirty="0"/>
            <a:t> pas </a:t>
          </a:r>
          <a:r>
            <a:rPr lang="fr-FR" sz="1000" kern="1200" dirty="0" err="1"/>
            <a:t>immédiatement</a:t>
          </a:r>
          <a:r>
            <a:rPr lang="fr-FR" sz="1000" kern="1200" dirty="0"/>
            <a:t> par l’une des quatre </a:t>
          </a:r>
          <a:r>
            <a:rPr lang="fr-FR" sz="1000" kern="1200" dirty="0" err="1"/>
            <a:t>opérations</a:t>
          </a:r>
          <a:r>
            <a:rPr lang="fr-FR" sz="1000" kern="1200" dirty="0"/>
            <a:t>, et qui, dans le second </a:t>
          </a:r>
          <a:r>
            <a:rPr lang="fr-FR" sz="1000" kern="1200" dirty="0" err="1"/>
            <a:t>degre</a:t>
          </a:r>
          <a:r>
            <a:rPr lang="fr-FR" sz="1000" kern="1200" dirty="0"/>
            <a:t>́, pourront </a:t>
          </a:r>
          <a:r>
            <a:rPr lang="fr-FR" sz="1000" kern="1200" dirty="0" err="1"/>
            <a:t>être</a:t>
          </a:r>
          <a:r>
            <a:rPr lang="fr-FR" sz="1000" kern="1200" dirty="0"/>
            <a:t> </a:t>
          </a:r>
          <a:r>
            <a:rPr lang="fr-FR" sz="1000" kern="1200" dirty="0" err="1"/>
            <a:t>résolus</a:t>
          </a:r>
          <a:r>
            <a:rPr lang="fr-FR" sz="1000" kern="1200" dirty="0"/>
            <a:t> en mobilisant de nouvelles notions </a:t>
          </a:r>
          <a:r>
            <a:rPr lang="fr-FR" sz="1000" kern="1200" dirty="0" err="1"/>
            <a:t>mathématiques</a:t>
          </a:r>
          <a:r>
            <a:rPr lang="fr-FR" sz="1000" kern="1200" dirty="0"/>
            <a:t> (combinaisons, arrangements, etc.).  </a:t>
          </a:r>
        </a:p>
        <a:p>
          <a:pPr marL="0" lvl="0" indent="0" algn="ctr" defTabSz="444500">
            <a:lnSpc>
              <a:spcPct val="90000"/>
            </a:lnSpc>
            <a:spcBef>
              <a:spcPct val="0"/>
            </a:spcBef>
            <a:spcAft>
              <a:spcPct val="35000"/>
            </a:spcAft>
            <a:buNone/>
          </a:pPr>
          <a:r>
            <a:rPr lang="fr-FR" sz="1000" b="1" kern="1200" dirty="0"/>
            <a:t>A l’école utilisation de tableaux et d’arbres</a:t>
          </a:r>
        </a:p>
      </dsp:txBody>
      <dsp:txXfrm>
        <a:off x="3595567" y="1292872"/>
        <a:ext cx="3001949" cy="1208107"/>
      </dsp:txXfrm>
    </dsp:sp>
    <dsp:sp modelId="{20B37810-1FCF-454D-9772-9DFC01EA15F8}">
      <dsp:nvSpPr>
        <dsp:cNvPr id="0" name=""/>
        <dsp:cNvSpPr/>
      </dsp:nvSpPr>
      <dsp:spPr>
        <a:xfrm>
          <a:off x="6872392" y="1350412"/>
          <a:ext cx="3304866" cy="1093027"/>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kern="1200" dirty="0">
              <a:solidFill>
                <a:srgbClr val="FF0000"/>
              </a:solidFill>
              <a:latin typeface="Chalkboard" panose="03050602040202020205" pitchFamily="66" charset="77"/>
            </a:rPr>
            <a:t>Combien peux-tu écrire de nombres à deux chiffres en utilisant uniquement les chiffres 2, 3, 4 et 5? Le même chiffre ne peut être utilisé qu’une fois.</a:t>
          </a:r>
        </a:p>
      </dsp:txBody>
      <dsp:txXfrm>
        <a:off x="7418906" y="1350412"/>
        <a:ext cx="2211839" cy="1093027"/>
      </dsp:txXfrm>
    </dsp:sp>
    <dsp:sp modelId="{E2DE2D0B-0C63-694E-AA73-A99D241EF465}">
      <dsp:nvSpPr>
        <dsp:cNvPr id="0" name=""/>
        <dsp:cNvSpPr/>
      </dsp:nvSpPr>
      <dsp:spPr>
        <a:xfrm>
          <a:off x="526935" y="2659619"/>
          <a:ext cx="2832848" cy="1133139"/>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fr-FR" sz="1900" kern="1200" dirty="0"/>
            <a:t>Problèmes préparant à l’utilisation des algorithmes</a:t>
          </a:r>
        </a:p>
      </dsp:txBody>
      <dsp:txXfrm>
        <a:off x="1093505" y="2659619"/>
        <a:ext cx="1699709" cy="1133139"/>
      </dsp:txXfrm>
    </dsp:sp>
    <dsp:sp modelId="{4C70E75B-E6E8-5F4D-8E32-4B54DF5D5A06}">
      <dsp:nvSpPr>
        <dsp:cNvPr id="0" name=""/>
        <dsp:cNvSpPr/>
      </dsp:nvSpPr>
      <dsp:spPr>
        <a:xfrm>
          <a:off x="2991513" y="2681321"/>
          <a:ext cx="4034816" cy="1089735"/>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fr-FR" sz="1200" kern="1200" dirty="0"/>
            <a:t>Ces </a:t>
          </a:r>
          <a:r>
            <a:rPr lang="fr-FR" sz="1200" kern="1200" dirty="0" err="1"/>
            <a:t>problèmes</a:t>
          </a:r>
          <a:r>
            <a:rPr lang="fr-FR" sz="1200" kern="1200" dirty="0"/>
            <a:t> consistent à rechercher des solutions </a:t>
          </a:r>
          <a:r>
            <a:rPr lang="fr-FR" sz="1200" kern="1200" dirty="0" err="1"/>
            <a:t>vérifiant</a:t>
          </a:r>
          <a:r>
            <a:rPr lang="fr-FR" sz="1200" kern="1200" dirty="0"/>
            <a:t> certaines conditions parmi un ensemble de cas possibles</a:t>
          </a:r>
        </a:p>
      </dsp:txBody>
      <dsp:txXfrm>
        <a:off x="3536381" y="2681321"/>
        <a:ext cx="2945081" cy="1089735"/>
      </dsp:txXfrm>
    </dsp:sp>
    <dsp:sp modelId="{15DE3495-F84C-5445-9C83-52271DB853ED}">
      <dsp:nvSpPr>
        <dsp:cNvPr id="0" name=""/>
        <dsp:cNvSpPr/>
      </dsp:nvSpPr>
      <dsp:spPr>
        <a:xfrm>
          <a:off x="6768232" y="2710862"/>
          <a:ext cx="3296966" cy="1059620"/>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i="1" kern="1200" dirty="0">
              <a:solidFill>
                <a:srgbClr val="FF0000"/>
              </a:solidFill>
              <a:latin typeface="Chalkboard" panose="03050602040202020205" pitchFamily="66" charset="77"/>
            </a:rPr>
            <a:t>Un rectangle a ses côtés qui ont pour longueur des nombres entiers de </a:t>
          </a:r>
          <a:r>
            <a:rPr lang="fr-FR" sz="900" i="1" kern="1200" dirty="0" err="1">
              <a:solidFill>
                <a:srgbClr val="FF0000"/>
              </a:solidFill>
              <a:latin typeface="Chalkboard" panose="03050602040202020205" pitchFamily="66" charset="77"/>
            </a:rPr>
            <a:t>centimètres</a:t>
          </a:r>
          <a:r>
            <a:rPr lang="fr-FR" sz="900" i="1" kern="1200" dirty="0">
              <a:solidFill>
                <a:srgbClr val="FF0000"/>
              </a:solidFill>
              <a:latin typeface="Chalkboard" panose="03050602040202020205" pitchFamily="66" charset="77"/>
            </a:rPr>
            <a:t>. Son aire est de 100 cm2. Trouve toutes les dimensions possibles pour ce rectangle.</a:t>
          </a:r>
          <a:r>
            <a:rPr lang="fr-FR" sz="900" kern="1200" dirty="0">
              <a:solidFill>
                <a:srgbClr val="FF0000"/>
              </a:solidFill>
              <a:latin typeface="Chalkboard" panose="03050602040202020205" pitchFamily="66" charset="77"/>
            </a:rPr>
            <a:t> » </a:t>
          </a:r>
        </a:p>
      </dsp:txBody>
      <dsp:txXfrm>
        <a:off x="7298042" y="2710862"/>
        <a:ext cx="2237346" cy="1059620"/>
      </dsp:txXfrm>
    </dsp:sp>
    <dsp:sp modelId="{B3032EC6-0D19-D94C-830A-68FF63270843}">
      <dsp:nvSpPr>
        <dsp:cNvPr id="0" name=""/>
        <dsp:cNvSpPr/>
      </dsp:nvSpPr>
      <dsp:spPr>
        <a:xfrm>
          <a:off x="526935" y="3886936"/>
          <a:ext cx="2832848" cy="1296515"/>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fr-FR" sz="1900" kern="1200" dirty="0"/>
            <a:t>Problèmes d’optimisation</a:t>
          </a:r>
        </a:p>
      </dsp:txBody>
      <dsp:txXfrm>
        <a:off x="1175193" y="3886936"/>
        <a:ext cx="1536333" cy="1296515"/>
      </dsp:txXfrm>
    </dsp:sp>
    <dsp:sp modelId="{320EFC63-98D1-AD4E-B55B-3FB1AE909446}">
      <dsp:nvSpPr>
        <dsp:cNvPr id="0" name=""/>
        <dsp:cNvSpPr/>
      </dsp:nvSpPr>
      <dsp:spPr>
        <a:xfrm>
          <a:off x="2991513" y="3951398"/>
          <a:ext cx="3989648" cy="1319068"/>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fr-FR" sz="1100" kern="1200" dirty="0"/>
            <a:t>Ces problèmes d’optimisation consistent à trouver la meilleure solution possible tout en respectant un certain nombre de contraintes Au cours moyen, les problèmes d’optimisation peuvent également consister à trouver la meilleure solution respectant plusieurs contraintes .</a:t>
          </a:r>
        </a:p>
      </dsp:txBody>
      <dsp:txXfrm>
        <a:off x="3651047" y="3951398"/>
        <a:ext cx="2670580" cy="1319068"/>
      </dsp:txXfrm>
    </dsp:sp>
    <dsp:sp modelId="{AB9E52CE-AB1E-4C47-819C-F60B0BF37E89}">
      <dsp:nvSpPr>
        <dsp:cNvPr id="0" name=""/>
        <dsp:cNvSpPr/>
      </dsp:nvSpPr>
      <dsp:spPr>
        <a:xfrm>
          <a:off x="6651985" y="4026705"/>
          <a:ext cx="3422359" cy="1168456"/>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i="1" kern="1200" dirty="0">
              <a:solidFill>
                <a:srgbClr val="FF0000"/>
              </a:solidFill>
              <a:latin typeface="Chalkboard" panose="03050602040202020205" pitchFamily="66" charset="77"/>
            </a:rPr>
            <a:t>Célia a 12 longueurs de fil, 40 perles rondes et 48 perles plates. Elle utilise 1 longueur de fil, 10 perles rondes et 8 perles plates pour fabriquer 1 bracelet. </a:t>
          </a:r>
          <a:endParaRPr lang="fr-FR" sz="900" kern="1200" dirty="0">
            <a:solidFill>
              <a:srgbClr val="FF0000"/>
            </a:solidFill>
            <a:latin typeface="Chalkboard" panose="03050602040202020205" pitchFamily="66" charset="77"/>
          </a:endParaRPr>
        </a:p>
      </dsp:txBody>
      <dsp:txXfrm>
        <a:off x="7236213" y="4026705"/>
        <a:ext cx="2253903" cy="116845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3A736E-139D-3F4F-A296-F897C505EE40}"/>
              </a:ext>
            </a:extLst>
          </p:cNvPr>
          <p:cNvSpPr>
            <a:spLocks noGrp="1"/>
          </p:cNvSpPr>
          <p:nvPr>
            <p:ph type="ctrTitle"/>
          </p:nvPr>
        </p:nvSpPr>
        <p:spPr>
          <a:xfrm>
            <a:off x="1915385" y="3316171"/>
            <a:ext cx="8361229" cy="2098226"/>
          </a:xfrm>
        </p:spPr>
        <p:txBody>
          <a:bodyPr/>
          <a:lstStyle/>
          <a:p>
            <a:r>
              <a:rPr lang="fr-FR" dirty="0">
                <a:solidFill>
                  <a:srgbClr val="FF0000"/>
                </a:solidFill>
              </a:rPr>
              <a:t>LA RESOLUTION DE PROBLEMES MATHEMATIQUES AU COURS MOYEN</a:t>
            </a:r>
          </a:p>
        </p:txBody>
      </p:sp>
    </p:spTree>
    <p:extLst>
      <p:ext uri="{BB962C8B-B14F-4D97-AF65-F5344CB8AC3E}">
        <p14:creationId xmlns:p14="http://schemas.microsoft.com/office/powerpoint/2010/main" val="382196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93D4C25-93F5-9945-8231-618169D86034}"/>
              </a:ext>
            </a:extLst>
          </p:cNvPr>
          <p:cNvSpPr txBox="1"/>
          <p:nvPr/>
        </p:nvSpPr>
        <p:spPr>
          <a:xfrm>
            <a:off x="778263" y="274482"/>
            <a:ext cx="11173521" cy="369332"/>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pPr algn="ctr"/>
            <a:r>
              <a:rPr lang="fr-FR" sz="1700" b="1" dirty="0">
                <a:latin typeface="Chalkboard" panose="03050602040202020205" pitchFamily="66" charset="77"/>
              </a:rPr>
              <a:t>CHAPITRE 3 : I</a:t>
            </a:r>
            <a:r>
              <a:rPr lang="fr-FR" b="1" dirty="0"/>
              <a:t>DENTIFIER LES OBSTACLES A LA RESOLUTION DE PROBLEMES</a:t>
            </a:r>
            <a:r>
              <a:rPr lang="fr-FR" sz="1600" dirty="0"/>
              <a:t> </a:t>
            </a:r>
            <a:endParaRPr lang="fr-FR" sz="1700" b="1" dirty="0">
              <a:latin typeface="Chalkboard" panose="03050602040202020205" pitchFamily="66" charset="77"/>
            </a:endParaRPr>
          </a:p>
        </p:txBody>
      </p:sp>
      <p:sp>
        <p:nvSpPr>
          <p:cNvPr id="4" name="ZoneTexte 3">
            <a:extLst>
              <a:ext uri="{FF2B5EF4-FFF2-40B4-BE49-F238E27FC236}">
                <a16:creationId xmlns:a16="http://schemas.microsoft.com/office/drawing/2014/main" id="{6AF867A4-E3BF-C448-AAF5-9D4845ECC3F4}"/>
              </a:ext>
            </a:extLst>
          </p:cNvPr>
          <p:cNvSpPr txBox="1"/>
          <p:nvPr/>
        </p:nvSpPr>
        <p:spPr>
          <a:xfrm>
            <a:off x="914400" y="1144072"/>
            <a:ext cx="10787063" cy="1477328"/>
          </a:xfrm>
          <a:prstGeom prst="rect">
            <a:avLst/>
          </a:prstGeom>
          <a:solidFill>
            <a:schemeClr val="accent2">
              <a:lumMod val="40000"/>
              <a:lumOff val="60000"/>
            </a:schemeClr>
          </a:solidFill>
        </p:spPr>
        <p:txBody>
          <a:bodyPr wrap="square">
            <a:spAutoFit/>
          </a:bodyPr>
          <a:lstStyle/>
          <a:p>
            <a:r>
              <a:rPr lang="fr-FR" b="1" kern="150" dirty="0">
                <a:effectLst/>
                <a:latin typeface="Times" pitchFamily="2" charset="0"/>
                <a:ea typeface="NSimSun" panose="02010609030101010101" pitchFamily="49" charset="-122"/>
                <a:cs typeface="Lucida Sans" panose="020B0602030504020204" pitchFamily="34" charset="77"/>
              </a:rPr>
              <a:t>La structure mathématique du problème</a:t>
            </a:r>
          </a:p>
          <a:p>
            <a:r>
              <a:rPr lang="fr-FR" dirty="0">
                <a:latin typeface="Times" pitchFamily="2" charset="0"/>
              </a:rPr>
              <a:t>Il est généralement plus facile pour les élèves de trouver un tout en connaissant les différentes parties que de retrouver une partie en connaissant le tout et l’autre partie. Il est également plus facile pour les élèves de trouver un état final qu’un état initial dans un problème où une grandeur évolue.</a:t>
            </a:r>
          </a:p>
          <a:p>
            <a:endParaRPr lang="fr-FR" sz="1800" kern="150" dirty="0">
              <a:effectLst/>
              <a:ea typeface="NSimSun" panose="02010609030101010101" pitchFamily="49" charset="-122"/>
              <a:cs typeface="Lucida Sans" panose="020B0602030504020204" pitchFamily="34" charset="77"/>
            </a:endParaRPr>
          </a:p>
        </p:txBody>
      </p:sp>
      <p:sp>
        <p:nvSpPr>
          <p:cNvPr id="8" name="ZoneTexte 7">
            <a:extLst>
              <a:ext uri="{FF2B5EF4-FFF2-40B4-BE49-F238E27FC236}">
                <a16:creationId xmlns:a16="http://schemas.microsoft.com/office/drawing/2014/main" id="{8FA2A9C7-0562-9142-A1BE-716BC31BB2D0}"/>
              </a:ext>
            </a:extLst>
          </p:cNvPr>
          <p:cNvSpPr txBox="1"/>
          <p:nvPr/>
        </p:nvSpPr>
        <p:spPr>
          <a:xfrm>
            <a:off x="914400" y="2767280"/>
            <a:ext cx="10787063" cy="1477328"/>
          </a:xfrm>
          <a:prstGeom prst="rect">
            <a:avLst/>
          </a:prstGeom>
          <a:solidFill>
            <a:schemeClr val="accent2">
              <a:lumMod val="60000"/>
              <a:lumOff val="40000"/>
            </a:schemeClr>
          </a:solidFill>
        </p:spPr>
        <p:txBody>
          <a:bodyPr wrap="square">
            <a:spAutoFit/>
          </a:bodyPr>
          <a:lstStyle/>
          <a:p>
            <a:pPr algn="just"/>
            <a:r>
              <a:rPr lang="fr-FR" b="1" kern="150" dirty="0">
                <a:effectLst/>
                <a:latin typeface="Times" pitchFamily="2" charset="0"/>
                <a:ea typeface="NSimSun" panose="02010609030101010101" pitchFamily="49" charset="-122"/>
                <a:cs typeface="Lucida Sans" panose="020B0602030504020204" pitchFamily="34" charset="77"/>
              </a:rPr>
              <a:t>Le texte de l’énoncé du problème</a:t>
            </a:r>
            <a:endParaRPr lang="fr-FR" kern="150" dirty="0">
              <a:effectLst/>
              <a:latin typeface="Times" pitchFamily="2" charset="0"/>
              <a:ea typeface="NSimSun" panose="02010609030101010101" pitchFamily="49" charset="-122"/>
              <a:cs typeface="Lucida Sans" panose="020B0602030504020204" pitchFamily="34" charset="77"/>
            </a:endParaRPr>
          </a:p>
          <a:p>
            <a:pPr algn="just"/>
            <a:r>
              <a:rPr lang="fr-FR" kern="150" dirty="0">
                <a:effectLst/>
                <a:latin typeface="Times" pitchFamily="2" charset="0"/>
                <a:ea typeface="NSimSun" panose="02010609030101010101" pitchFamily="49" charset="-122"/>
                <a:cs typeface="Lucida Sans" panose="020B0602030504020204" pitchFamily="34" charset="77"/>
              </a:rPr>
              <a:t> </a:t>
            </a:r>
          </a:p>
          <a:p>
            <a:pPr algn="just"/>
            <a:r>
              <a:rPr lang="fr-FR" kern="150" dirty="0">
                <a:effectLst/>
                <a:latin typeface="Times" pitchFamily="2" charset="0"/>
                <a:ea typeface="NSimSun" panose="02010609030101010101" pitchFamily="49" charset="-122"/>
                <a:cs typeface="Lucida Sans" panose="020B0602030504020204" pitchFamily="34" charset="77"/>
              </a:rPr>
              <a:t>La </a:t>
            </a:r>
            <a:r>
              <a:rPr lang="fr-FR" kern="150" dirty="0" err="1">
                <a:effectLst/>
                <a:latin typeface="Times" pitchFamily="2" charset="0"/>
                <a:ea typeface="NSimSun" panose="02010609030101010101" pitchFamily="49" charset="-122"/>
                <a:cs typeface="Lucida Sans" panose="020B0602030504020204" pitchFamily="34" charset="77"/>
              </a:rPr>
              <a:t>compréhension</a:t>
            </a:r>
            <a:r>
              <a:rPr lang="fr-FR" kern="150" dirty="0">
                <a:effectLst/>
                <a:latin typeface="Times" pitchFamily="2" charset="0"/>
                <a:ea typeface="NSimSun" panose="02010609030101010101" pitchFamily="49" charset="-122"/>
                <a:cs typeface="Lucida Sans" panose="020B0602030504020204" pitchFamily="34" charset="77"/>
              </a:rPr>
              <a:t> d’un </a:t>
            </a:r>
            <a:r>
              <a:rPr lang="fr-FR" kern="150" dirty="0" err="1">
                <a:effectLst/>
                <a:latin typeface="Times" pitchFamily="2" charset="0"/>
                <a:ea typeface="NSimSun" panose="02010609030101010101" pitchFamily="49" charset="-122"/>
                <a:cs typeface="Lucida Sans" panose="020B0602030504020204" pitchFamily="34" charset="77"/>
              </a:rPr>
              <a:t>énoncé</a:t>
            </a:r>
            <a:r>
              <a:rPr lang="fr-FR" kern="150" dirty="0">
                <a:effectLst/>
                <a:latin typeface="Times" pitchFamily="2" charset="0"/>
                <a:ea typeface="NSimSun" panose="02010609030101010101" pitchFamily="49" charset="-122"/>
                <a:cs typeface="Lucida Sans" panose="020B0602030504020204" pitchFamily="34" charset="77"/>
              </a:rPr>
              <a:t> de </a:t>
            </a:r>
            <a:r>
              <a:rPr lang="fr-FR" kern="150" dirty="0" err="1">
                <a:effectLst/>
                <a:latin typeface="Times" pitchFamily="2" charset="0"/>
                <a:ea typeface="NSimSun" panose="02010609030101010101" pitchFamily="49" charset="-122"/>
                <a:cs typeface="Lucida Sans" panose="020B0602030504020204" pitchFamily="34" charset="77"/>
              </a:rPr>
              <a:t>problème</a:t>
            </a:r>
            <a:r>
              <a:rPr lang="fr-FR" kern="150" dirty="0">
                <a:effectLst/>
                <a:latin typeface="Times" pitchFamily="2" charset="0"/>
                <a:ea typeface="NSimSun" panose="02010609030101010101" pitchFamily="49" charset="-122"/>
                <a:cs typeface="Lucida Sans" panose="020B0602030504020204" pitchFamily="34" charset="77"/>
              </a:rPr>
              <a:t> peut </a:t>
            </a:r>
            <a:r>
              <a:rPr lang="fr-FR" kern="150" dirty="0" err="1">
                <a:effectLst/>
                <a:latin typeface="Times" pitchFamily="2" charset="0"/>
                <a:ea typeface="NSimSun" panose="02010609030101010101" pitchFamily="49" charset="-122"/>
                <a:cs typeface="Lucida Sans" panose="020B0602030504020204" pitchFamily="34" charset="77"/>
              </a:rPr>
              <a:t>représenter</a:t>
            </a:r>
            <a:r>
              <a:rPr lang="fr-FR" kern="150" dirty="0">
                <a:effectLst/>
                <a:latin typeface="Times" pitchFamily="2" charset="0"/>
                <a:ea typeface="NSimSun" panose="02010609030101010101" pitchFamily="49" charset="-122"/>
                <a:cs typeface="Lucida Sans" panose="020B0602030504020204" pitchFamily="34" charset="77"/>
              </a:rPr>
              <a:t> un obstacle (</a:t>
            </a:r>
            <a:r>
              <a:rPr lang="fr-FR" kern="150" dirty="0" err="1">
                <a:effectLst/>
                <a:latin typeface="Times" pitchFamily="2" charset="0"/>
                <a:ea typeface="NSimSun" panose="02010609030101010101" pitchFamily="49" charset="-122"/>
                <a:cs typeface="Lucida Sans" panose="020B0602030504020204" pitchFamily="34" charset="77"/>
              </a:rPr>
              <a:t>degre</a:t>
            </a:r>
            <a:r>
              <a:rPr lang="fr-FR" kern="150" dirty="0">
                <a:effectLst/>
                <a:latin typeface="Times" pitchFamily="2" charset="0"/>
                <a:ea typeface="NSimSun" panose="02010609030101010101" pitchFamily="49" charset="-122"/>
                <a:cs typeface="Lucida Sans" panose="020B0602030504020204" pitchFamily="34" charset="77"/>
              </a:rPr>
              <a:t>́ de familiarité de l’</a:t>
            </a:r>
            <a:r>
              <a:rPr lang="fr-FR" kern="150" dirty="0" err="1">
                <a:effectLst/>
                <a:latin typeface="Times" pitchFamily="2" charset="0"/>
                <a:ea typeface="NSimSun" panose="02010609030101010101" pitchFamily="49" charset="-122"/>
                <a:cs typeface="Lucida Sans" panose="020B0602030504020204" pitchFamily="34" charset="77"/>
              </a:rPr>
              <a:t>élève</a:t>
            </a:r>
            <a:r>
              <a:rPr lang="fr-FR" kern="150" dirty="0">
                <a:effectLst/>
                <a:latin typeface="Times" pitchFamily="2" charset="0"/>
                <a:ea typeface="NSimSun" panose="02010609030101010101" pitchFamily="49" charset="-122"/>
                <a:cs typeface="Lucida Sans" panose="020B0602030504020204" pitchFamily="34" charset="77"/>
              </a:rPr>
              <a:t> avec l’environnement du </a:t>
            </a:r>
            <a:r>
              <a:rPr lang="fr-FR" kern="150" dirty="0" err="1">
                <a:effectLst/>
                <a:latin typeface="Times" pitchFamily="2" charset="0"/>
                <a:ea typeface="NSimSun" panose="02010609030101010101" pitchFamily="49" charset="-122"/>
                <a:cs typeface="Lucida Sans" panose="020B0602030504020204" pitchFamily="34" charset="77"/>
              </a:rPr>
              <a:t>problème</a:t>
            </a:r>
            <a:r>
              <a:rPr lang="fr-FR" kern="150" dirty="0">
                <a:latin typeface="Times" pitchFamily="2" charset="0"/>
                <a:ea typeface="NSimSun" panose="02010609030101010101" pitchFamily="49" charset="-122"/>
                <a:cs typeface="Lucida Sans" panose="020B0602030504020204" pitchFamily="34" charset="77"/>
              </a:rPr>
              <a:t>, </a:t>
            </a:r>
            <a:r>
              <a:rPr lang="fr-FR" kern="150" dirty="0">
                <a:effectLst/>
                <a:latin typeface="Times" pitchFamily="2" charset="0"/>
                <a:ea typeface="NSimSun" panose="02010609030101010101" pitchFamily="49" charset="-122"/>
                <a:cs typeface="Lucida Sans" panose="020B0602030504020204" pitchFamily="34" charset="77"/>
              </a:rPr>
              <a:t>la longueur et la forme de l’</a:t>
            </a:r>
            <a:r>
              <a:rPr lang="fr-FR" kern="150" dirty="0" err="1">
                <a:effectLst/>
                <a:latin typeface="Times" pitchFamily="2" charset="0"/>
                <a:ea typeface="NSimSun" panose="02010609030101010101" pitchFamily="49" charset="-122"/>
                <a:cs typeface="Lucida Sans" panose="020B0602030504020204" pitchFamily="34" charset="77"/>
              </a:rPr>
              <a:t>énonce</a:t>
            </a:r>
            <a:r>
              <a:rPr lang="fr-FR" kern="150" dirty="0">
                <a:effectLst/>
                <a:latin typeface="Times" pitchFamily="2" charset="0"/>
                <a:ea typeface="NSimSun" panose="02010609030101010101" pitchFamily="49" charset="-122"/>
                <a:cs typeface="Lucida Sans" panose="020B0602030504020204" pitchFamily="34" charset="77"/>
              </a:rPr>
              <a:t>́</a:t>
            </a:r>
            <a:r>
              <a:rPr lang="fr-FR" kern="150" dirty="0">
                <a:latin typeface="Times" pitchFamily="2" charset="0"/>
                <a:ea typeface="NSimSun" panose="02010609030101010101" pitchFamily="49" charset="-122"/>
                <a:cs typeface="Lucida Sans" panose="020B0602030504020204" pitchFamily="34" charset="77"/>
              </a:rPr>
              <a:t>, </a:t>
            </a:r>
            <a:r>
              <a:rPr lang="fr-FR" kern="150" dirty="0">
                <a:effectLst/>
                <a:latin typeface="Times" pitchFamily="2" charset="0"/>
                <a:ea typeface="NSimSun" panose="02010609030101010101" pitchFamily="49" charset="-122"/>
                <a:cs typeface="Lucida Sans" panose="020B0602030504020204" pitchFamily="34" charset="77"/>
              </a:rPr>
              <a:t> la </a:t>
            </a:r>
            <a:r>
              <a:rPr lang="fr-FR" kern="150" dirty="0" err="1">
                <a:effectLst/>
                <a:latin typeface="Times" pitchFamily="2" charset="0"/>
                <a:ea typeface="NSimSun" panose="02010609030101010101" pitchFamily="49" charset="-122"/>
                <a:cs typeface="Lucida Sans" panose="020B0602030504020204" pitchFamily="34" charset="77"/>
              </a:rPr>
              <a:t>présence</a:t>
            </a:r>
            <a:r>
              <a:rPr lang="fr-FR" kern="150" dirty="0">
                <a:effectLst/>
                <a:latin typeface="Times" pitchFamily="2" charset="0"/>
                <a:ea typeface="NSimSun" panose="02010609030101010101" pitchFamily="49" charset="-122"/>
                <a:cs typeface="Lucida Sans" panose="020B0602030504020204" pitchFamily="34" charset="77"/>
              </a:rPr>
              <a:t> d’illustrations qui </a:t>
            </a:r>
            <a:r>
              <a:rPr lang="fr-FR" kern="150" dirty="0" err="1">
                <a:effectLst/>
                <a:latin typeface="Times" pitchFamily="2" charset="0"/>
                <a:ea typeface="NSimSun" panose="02010609030101010101" pitchFamily="49" charset="-122"/>
                <a:cs typeface="Lucida Sans" panose="020B0602030504020204" pitchFamily="34" charset="77"/>
              </a:rPr>
              <a:t>généralement</a:t>
            </a:r>
            <a:r>
              <a:rPr lang="fr-FR" kern="150" dirty="0">
                <a:effectLst/>
                <a:latin typeface="Times" pitchFamily="2" charset="0"/>
                <a:ea typeface="NSimSun" panose="02010609030101010101" pitchFamily="49" charset="-122"/>
                <a:cs typeface="Lucida Sans" panose="020B0602030504020204" pitchFamily="34" charset="77"/>
              </a:rPr>
              <a:t> ne facilitent pas la </a:t>
            </a:r>
            <a:r>
              <a:rPr lang="fr-FR" kern="150" dirty="0" err="1">
                <a:effectLst/>
                <a:latin typeface="Times" pitchFamily="2" charset="0"/>
                <a:ea typeface="NSimSun" panose="02010609030101010101" pitchFamily="49" charset="-122"/>
                <a:cs typeface="Lucida Sans" panose="020B0602030504020204" pitchFamily="34" charset="77"/>
              </a:rPr>
              <a:t>tâche</a:t>
            </a:r>
            <a:r>
              <a:rPr lang="fr-FR" kern="150" dirty="0">
                <a:effectLst/>
                <a:latin typeface="Times" pitchFamily="2" charset="0"/>
                <a:ea typeface="NSimSun" panose="02010609030101010101" pitchFamily="49" charset="-122"/>
                <a:cs typeface="Lucida Sans" panose="020B0602030504020204" pitchFamily="34" charset="77"/>
              </a:rPr>
              <a:t> des </a:t>
            </a:r>
            <a:r>
              <a:rPr lang="fr-FR" kern="150" dirty="0" err="1">
                <a:effectLst/>
                <a:latin typeface="Times" pitchFamily="2" charset="0"/>
                <a:ea typeface="NSimSun" panose="02010609030101010101" pitchFamily="49" charset="-122"/>
                <a:cs typeface="Lucida Sans" panose="020B0602030504020204" pitchFamily="34" charset="77"/>
              </a:rPr>
              <a:t>élèves</a:t>
            </a:r>
            <a:r>
              <a:rPr lang="fr-FR" kern="150" dirty="0">
                <a:latin typeface="Times" pitchFamily="2" charset="0"/>
                <a:ea typeface="NSimSun" panose="02010609030101010101" pitchFamily="49" charset="-122"/>
                <a:cs typeface="Lucida Sans" panose="020B0602030504020204" pitchFamily="34" charset="77"/>
              </a:rPr>
              <a:t>, </a:t>
            </a:r>
            <a:r>
              <a:rPr lang="fr-FR" kern="150" dirty="0">
                <a:effectLst/>
                <a:latin typeface="Times" pitchFamily="2" charset="0"/>
                <a:ea typeface="NSimSun" panose="02010609030101010101" pitchFamily="49" charset="-122"/>
                <a:cs typeface="Lucida Sans" panose="020B0602030504020204" pitchFamily="34" charset="77"/>
              </a:rPr>
              <a:t>le lexique </a:t>
            </a:r>
            <a:r>
              <a:rPr lang="fr-FR" kern="150" dirty="0" err="1">
                <a:effectLst/>
                <a:latin typeface="Times" pitchFamily="2" charset="0"/>
                <a:ea typeface="NSimSun" panose="02010609030101010101" pitchFamily="49" charset="-122"/>
                <a:cs typeface="Lucida Sans" panose="020B0602030504020204" pitchFamily="34" charset="77"/>
              </a:rPr>
              <a:t>spécifique</a:t>
            </a:r>
            <a:r>
              <a:rPr lang="fr-FR" kern="150" dirty="0">
                <a:effectLst/>
                <a:latin typeface="Times" pitchFamily="2" charset="0"/>
                <a:ea typeface="NSimSun" panose="02010609030101010101" pitchFamily="49" charset="-122"/>
                <a:cs typeface="Lucida Sans" panose="020B0602030504020204" pitchFamily="34" charset="77"/>
              </a:rPr>
              <a:t> aux </a:t>
            </a:r>
            <a:r>
              <a:rPr lang="fr-FR" kern="150" dirty="0" err="1">
                <a:effectLst/>
                <a:latin typeface="Times" pitchFamily="2" charset="0"/>
                <a:ea typeface="NSimSun" panose="02010609030101010101" pitchFamily="49" charset="-122"/>
                <a:cs typeface="Lucida Sans" panose="020B0602030504020204" pitchFamily="34" charset="77"/>
              </a:rPr>
              <a:t>mathématiques</a:t>
            </a:r>
            <a:r>
              <a:rPr lang="fr-FR" kern="150" dirty="0">
                <a:effectLst/>
                <a:latin typeface="Times" pitchFamily="2" charset="0"/>
                <a:ea typeface="NSimSun" panose="02010609030101010101" pitchFamily="49" charset="-122"/>
                <a:cs typeface="Lucida Sans" panose="020B0602030504020204" pitchFamily="34" charset="77"/>
              </a:rPr>
              <a:t>, la </a:t>
            </a:r>
            <a:r>
              <a:rPr lang="fr-FR" kern="150" dirty="0" err="1">
                <a:effectLst/>
                <a:latin typeface="Times" pitchFamily="2" charset="0"/>
                <a:ea typeface="NSimSun" panose="02010609030101010101" pitchFamily="49" charset="-122"/>
                <a:cs typeface="Lucida Sans" panose="020B0602030504020204" pitchFamily="34" charset="77"/>
              </a:rPr>
              <a:t>présence</a:t>
            </a:r>
            <a:r>
              <a:rPr lang="fr-FR" kern="150" dirty="0">
                <a:effectLst/>
                <a:latin typeface="Times" pitchFamily="2" charset="0"/>
                <a:ea typeface="NSimSun" panose="02010609030101010101" pitchFamily="49" charset="-122"/>
                <a:cs typeface="Lucida Sans" panose="020B0602030504020204" pitchFamily="34" charset="77"/>
              </a:rPr>
              <a:t> de </a:t>
            </a:r>
            <a:r>
              <a:rPr lang="fr-FR" kern="150" dirty="0" err="1">
                <a:effectLst/>
                <a:latin typeface="Times" pitchFamily="2" charset="0"/>
                <a:ea typeface="NSimSun" panose="02010609030101010101" pitchFamily="49" charset="-122"/>
                <a:cs typeface="Lucida Sans" panose="020B0602030504020204" pitchFamily="34" charset="77"/>
              </a:rPr>
              <a:t>données</a:t>
            </a:r>
            <a:r>
              <a:rPr lang="fr-FR" kern="150" dirty="0">
                <a:effectLst/>
                <a:latin typeface="Times" pitchFamily="2" charset="0"/>
                <a:ea typeface="NSimSun" panose="02010609030101010101" pitchFamily="49" charset="-122"/>
                <a:cs typeface="Lucida Sans" panose="020B0602030504020204" pitchFamily="34" charset="77"/>
              </a:rPr>
              <a:t> inutiles…</a:t>
            </a:r>
          </a:p>
        </p:txBody>
      </p:sp>
      <p:sp>
        <p:nvSpPr>
          <p:cNvPr id="10" name="ZoneTexte 9">
            <a:extLst>
              <a:ext uri="{FF2B5EF4-FFF2-40B4-BE49-F238E27FC236}">
                <a16:creationId xmlns:a16="http://schemas.microsoft.com/office/drawing/2014/main" id="{84570BA1-726B-B142-9D42-E934A36302D2}"/>
              </a:ext>
            </a:extLst>
          </p:cNvPr>
          <p:cNvSpPr txBox="1"/>
          <p:nvPr/>
        </p:nvSpPr>
        <p:spPr>
          <a:xfrm>
            <a:off x="964406" y="4545004"/>
            <a:ext cx="10687049" cy="1754326"/>
          </a:xfrm>
          <a:prstGeom prst="rect">
            <a:avLst/>
          </a:prstGeom>
          <a:solidFill>
            <a:srgbClr val="F4CF46"/>
          </a:solidFill>
        </p:spPr>
        <p:txBody>
          <a:bodyPr wrap="square">
            <a:spAutoFit/>
          </a:bodyPr>
          <a:lstStyle/>
          <a:p>
            <a:r>
              <a:rPr lang="fr-FR" sz="1800" b="1" kern="150" dirty="0">
                <a:effectLst/>
                <a:latin typeface="Times" pitchFamily="2" charset="0"/>
                <a:ea typeface="NSimSun" panose="02010609030101010101" pitchFamily="49" charset="-122"/>
                <a:cs typeface="Lucida Sans" panose="020B0602030504020204" pitchFamily="34" charset="77"/>
              </a:rPr>
              <a:t>Le champ numérique</a:t>
            </a:r>
            <a:endParaRPr lang="fr-FR" sz="1800" kern="150" dirty="0">
              <a:effectLst/>
              <a:latin typeface="Liberation Serif"/>
              <a:ea typeface="NSimSun" panose="02010609030101010101" pitchFamily="49" charset="-122"/>
              <a:cs typeface="Lucida Sans" panose="020B0602030504020204" pitchFamily="34" charset="77"/>
            </a:endParaRPr>
          </a:p>
          <a:p>
            <a:r>
              <a:rPr lang="fr-FR" sz="1800"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a:p>
            <a:pPr algn="just"/>
            <a:r>
              <a:rPr lang="fr-FR" sz="1800" kern="150" dirty="0">
                <a:effectLst/>
                <a:latin typeface="Times" pitchFamily="2" charset="0"/>
                <a:ea typeface="NSimSun" panose="02010609030101010101" pitchFamily="49" charset="-122"/>
                <a:cs typeface="Lucida Sans" panose="020B0602030504020204" pitchFamily="34" charset="77"/>
              </a:rPr>
              <a:t>Les nombres en jeu dans un </a:t>
            </a:r>
            <a:r>
              <a:rPr lang="fr-FR" sz="1800" kern="150" dirty="0" err="1">
                <a:effectLst/>
                <a:latin typeface="Times" pitchFamily="2" charset="0"/>
                <a:ea typeface="NSimSun" panose="02010609030101010101" pitchFamily="49" charset="-122"/>
                <a:cs typeface="Lucida Sans" panose="020B0602030504020204" pitchFamily="34" charset="77"/>
              </a:rPr>
              <a:t>problème</a:t>
            </a:r>
            <a:r>
              <a:rPr lang="fr-FR" sz="1800" kern="150" dirty="0">
                <a:effectLst/>
                <a:latin typeface="Times" pitchFamily="2" charset="0"/>
                <a:ea typeface="NSimSun" panose="02010609030101010101" pitchFamily="49" charset="-122"/>
                <a:cs typeface="Lucida Sans" panose="020B0602030504020204" pitchFamily="34" charset="77"/>
              </a:rPr>
              <a:t> peuvent </a:t>
            </a:r>
            <a:r>
              <a:rPr lang="fr-FR" sz="1800" kern="150" dirty="0" err="1">
                <a:effectLst/>
                <a:latin typeface="Times" pitchFamily="2" charset="0"/>
                <a:ea typeface="NSimSun" panose="02010609030101010101" pitchFamily="49" charset="-122"/>
                <a:cs typeface="Lucida Sans" panose="020B0602030504020204" pitchFamily="34" charset="77"/>
              </a:rPr>
              <a:t>être</a:t>
            </a:r>
            <a:r>
              <a:rPr lang="fr-FR" sz="1800" kern="150" dirty="0">
                <a:effectLst/>
                <a:latin typeface="Times" pitchFamily="2" charset="0"/>
                <a:ea typeface="NSimSun" panose="02010609030101010101" pitchFamily="49" charset="-122"/>
                <a:cs typeface="Lucida Sans" panose="020B0602030504020204" pitchFamily="34" charset="77"/>
              </a:rPr>
              <a:t> source de difficulté pour les </a:t>
            </a:r>
            <a:r>
              <a:rPr lang="fr-FR" sz="1800" kern="150" dirty="0" err="1">
                <a:effectLst/>
                <a:latin typeface="Times" pitchFamily="2" charset="0"/>
                <a:ea typeface="NSimSun" panose="02010609030101010101" pitchFamily="49" charset="-122"/>
                <a:cs typeface="Lucida Sans" panose="020B0602030504020204" pitchFamily="34" charset="77"/>
              </a:rPr>
              <a:t>élèves</a:t>
            </a:r>
            <a:r>
              <a:rPr lang="fr-FR" sz="1800" kern="150" dirty="0">
                <a:effectLst/>
                <a:latin typeface="Times" pitchFamily="2" charset="0"/>
                <a:ea typeface="NSimSun" panose="02010609030101010101" pitchFamily="49" charset="-122"/>
                <a:cs typeface="Lucida Sans" panose="020B0602030504020204" pitchFamily="34" charset="77"/>
              </a:rPr>
              <a:t>. La difficulté va </a:t>
            </a:r>
            <a:r>
              <a:rPr lang="fr-FR" sz="1800" kern="150" dirty="0" err="1">
                <a:effectLst/>
                <a:latin typeface="Times" pitchFamily="2" charset="0"/>
                <a:ea typeface="NSimSun" panose="02010609030101010101" pitchFamily="49" charset="-122"/>
                <a:cs typeface="Lucida Sans" panose="020B0602030504020204" pitchFamily="34" charset="77"/>
              </a:rPr>
              <a:t>être</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liée</a:t>
            </a:r>
            <a:r>
              <a:rPr lang="fr-FR" sz="1800" kern="150" dirty="0">
                <a:effectLst/>
                <a:latin typeface="Times" pitchFamily="2" charset="0"/>
                <a:ea typeface="NSimSun" panose="02010609030101010101" pitchFamily="49" charset="-122"/>
                <a:cs typeface="Lucida Sans" panose="020B0602030504020204" pitchFamily="34" charset="77"/>
              </a:rPr>
              <a:t> à la nature ou l’</a:t>
            </a:r>
            <a:r>
              <a:rPr lang="fr-FR" sz="1800" kern="150" dirty="0" err="1">
                <a:effectLst/>
                <a:latin typeface="Times" pitchFamily="2" charset="0"/>
                <a:ea typeface="NSimSun" panose="02010609030101010101" pitchFamily="49" charset="-122"/>
                <a:cs typeface="Lucida Sans" panose="020B0602030504020204" pitchFamily="34" charset="77"/>
              </a:rPr>
              <a:t>écriture</a:t>
            </a:r>
            <a:r>
              <a:rPr lang="fr-FR" sz="1800" kern="150" dirty="0">
                <a:effectLst/>
                <a:latin typeface="Times" pitchFamily="2" charset="0"/>
                <a:ea typeface="NSimSun" panose="02010609030101010101" pitchFamily="49" charset="-122"/>
                <a:cs typeface="Lucida Sans" panose="020B0602030504020204" pitchFamily="34" charset="77"/>
              </a:rPr>
              <a:t> des nombres (fractions, </a:t>
            </a:r>
            <a:r>
              <a:rPr lang="fr-FR" sz="1800" kern="150" dirty="0" err="1">
                <a:effectLst/>
                <a:latin typeface="Times" pitchFamily="2" charset="0"/>
                <a:ea typeface="NSimSun" panose="02010609030101010101" pitchFamily="49" charset="-122"/>
                <a:cs typeface="Lucida Sans" panose="020B0602030504020204" pitchFamily="34" charset="77"/>
              </a:rPr>
              <a:t>écriture</a:t>
            </a:r>
            <a:r>
              <a:rPr lang="fr-FR" sz="1800" kern="150" dirty="0">
                <a:effectLst/>
                <a:latin typeface="Times" pitchFamily="2" charset="0"/>
                <a:ea typeface="NSimSun" panose="02010609030101010101" pitchFamily="49" charset="-122"/>
                <a:cs typeface="Lucida Sans" panose="020B0602030504020204" pitchFamily="34" charset="77"/>
              </a:rPr>
              <a:t> à virgule d’un nombre </a:t>
            </a:r>
            <a:r>
              <a:rPr lang="fr-FR" sz="1800" kern="150" dirty="0" err="1">
                <a:effectLst/>
                <a:latin typeface="Times" pitchFamily="2" charset="0"/>
                <a:ea typeface="NSimSun" panose="02010609030101010101" pitchFamily="49" charset="-122"/>
                <a:cs typeface="Lucida Sans" panose="020B0602030504020204" pitchFamily="34" charset="77"/>
              </a:rPr>
              <a:t>décimal</a:t>
            </a:r>
            <a:r>
              <a:rPr lang="fr-FR" sz="1800" kern="150" dirty="0">
                <a:effectLst/>
                <a:latin typeface="Times" pitchFamily="2" charset="0"/>
                <a:ea typeface="NSimSun" panose="02010609030101010101" pitchFamily="49" charset="-122"/>
                <a:cs typeface="Lucida Sans" panose="020B0602030504020204" pitchFamily="34" charset="77"/>
              </a:rPr>
              <a:t>), au nombre de chiffres que comporte l’</a:t>
            </a:r>
            <a:r>
              <a:rPr lang="fr-FR" sz="1800" kern="150" dirty="0" err="1">
                <a:effectLst/>
                <a:latin typeface="Times" pitchFamily="2" charset="0"/>
                <a:ea typeface="NSimSun" panose="02010609030101010101" pitchFamily="49" charset="-122"/>
                <a:cs typeface="Lucida Sans" panose="020B0602030504020204" pitchFamily="34" charset="77"/>
              </a:rPr>
              <a:t>écriture</a:t>
            </a:r>
            <a:r>
              <a:rPr lang="fr-FR" sz="1800" kern="150" dirty="0">
                <a:effectLst/>
                <a:latin typeface="Times" pitchFamily="2" charset="0"/>
                <a:ea typeface="NSimSun" panose="02010609030101010101" pitchFamily="49" charset="-122"/>
                <a:cs typeface="Lucida Sans" panose="020B0602030504020204" pitchFamily="34" charset="77"/>
              </a:rPr>
              <a:t> de ces nombres ou encore au fait que ces nombres sont des mesures </a:t>
            </a:r>
            <a:r>
              <a:rPr lang="fr-FR" sz="1800" kern="150" dirty="0" err="1">
                <a:effectLst/>
                <a:latin typeface="Times" pitchFamily="2" charset="0"/>
                <a:ea typeface="NSimSun" panose="02010609030101010101" pitchFamily="49" charset="-122"/>
                <a:cs typeface="Lucida Sans" panose="020B0602030504020204" pitchFamily="34" charset="77"/>
              </a:rPr>
              <a:t>données</a:t>
            </a:r>
            <a:r>
              <a:rPr lang="fr-FR" sz="1800" kern="150" dirty="0">
                <a:effectLst/>
                <a:latin typeface="Times" pitchFamily="2" charset="0"/>
                <a:ea typeface="NSimSun" panose="02010609030101010101" pitchFamily="49" charset="-122"/>
                <a:cs typeface="Lucida Sans" panose="020B0602030504020204" pitchFamily="34" charset="77"/>
              </a:rPr>
              <a:t> dans des </a:t>
            </a:r>
            <a:r>
              <a:rPr lang="fr-FR" sz="1800" kern="150" dirty="0" err="1">
                <a:effectLst/>
                <a:latin typeface="Times" pitchFamily="2" charset="0"/>
                <a:ea typeface="NSimSun" panose="02010609030101010101" pitchFamily="49" charset="-122"/>
                <a:cs typeface="Lucida Sans" panose="020B0602030504020204" pitchFamily="34" charset="77"/>
              </a:rPr>
              <a:t>unités</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différentes</a:t>
            </a:r>
            <a:r>
              <a:rPr lang="fr-FR" sz="1800"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p:txBody>
      </p:sp>
    </p:spTree>
    <p:extLst>
      <p:ext uri="{BB962C8B-B14F-4D97-AF65-F5344CB8AC3E}">
        <p14:creationId xmlns:p14="http://schemas.microsoft.com/office/powerpoint/2010/main" val="405658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14DCDF6-B909-9A40-AC5E-DE8A5F771C69}"/>
              </a:ext>
            </a:extLst>
          </p:cNvPr>
          <p:cNvSpPr txBox="1"/>
          <p:nvPr/>
        </p:nvSpPr>
        <p:spPr>
          <a:xfrm>
            <a:off x="930663" y="426882"/>
            <a:ext cx="11173521" cy="369332"/>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pPr algn="ctr"/>
            <a:r>
              <a:rPr lang="fr-FR" sz="1700" b="1" dirty="0">
                <a:latin typeface="Chalkboard" panose="03050602040202020205" pitchFamily="66" charset="77"/>
              </a:rPr>
              <a:t>CHAPITRE 4 : </a:t>
            </a:r>
            <a:r>
              <a:rPr lang="fr-FR" b="1" dirty="0"/>
              <a:t>COMMENT DELIVRER UN ENSEIGNEMENT STRUCTURE DE LA RESOLUTION DE PROBLEMES ?</a:t>
            </a:r>
            <a:endParaRPr lang="fr-FR" dirty="0"/>
          </a:p>
        </p:txBody>
      </p:sp>
      <p:sp>
        <p:nvSpPr>
          <p:cNvPr id="4" name="ZoneTexte 3">
            <a:extLst>
              <a:ext uri="{FF2B5EF4-FFF2-40B4-BE49-F238E27FC236}">
                <a16:creationId xmlns:a16="http://schemas.microsoft.com/office/drawing/2014/main" id="{7534F170-ED87-4740-A882-DDDD2B7241A5}"/>
              </a:ext>
            </a:extLst>
          </p:cNvPr>
          <p:cNvSpPr txBox="1"/>
          <p:nvPr/>
        </p:nvSpPr>
        <p:spPr>
          <a:xfrm>
            <a:off x="1257300" y="1443841"/>
            <a:ext cx="10046970" cy="4524315"/>
          </a:xfrm>
          <a:prstGeom prst="rect">
            <a:avLst/>
          </a:prstGeom>
          <a:noFill/>
        </p:spPr>
        <p:txBody>
          <a:bodyPr wrap="square">
            <a:spAutoFit/>
          </a:bodyPr>
          <a:lstStyle/>
          <a:p>
            <a:pPr algn="just" fontAlgn="auto"/>
            <a:r>
              <a:rPr lang="fr-FR" sz="2400" kern="0" dirty="0">
                <a:effectLst/>
                <a:latin typeface="Times" pitchFamily="2" charset="0"/>
                <a:ea typeface="Times New Roman" panose="02020603050405020304" pitchFamily="18" charset="0"/>
                <a:cs typeface="Times New Roman" panose="02020603050405020304" pitchFamily="18" charset="0"/>
              </a:rPr>
              <a:t>Construire un enseignement de la </a:t>
            </a:r>
            <a:r>
              <a:rPr lang="fr-FR" sz="2400" kern="0" dirty="0" err="1">
                <a:effectLst/>
                <a:latin typeface="Times" pitchFamily="2" charset="0"/>
                <a:ea typeface="Times New Roman" panose="02020603050405020304" pitchFamily="18" charset="0"/>
                <a:cs typeface="Times New Roman" panose="02020603050405020304" pitchFamily="18" charset="0"/>
              </a:rPr>
              <a:t>résolution</a:t>
            </a:r>
            <a:r>
              <a:rPr lang="fr-FR" sz="2400" kern="0" dirty="0">
                <a:effectLst/>
                <a:latin typeface="Times" pitchFamily="2" charset="0"/>
                <a:ea typeface="Times New Roman" panose="02020603050405020304" pitchFamily="18" charset="0"/>
                <a:cs typeface="Times New Roman" panose="02020603050405020304" pitchFamily="18" charset="0"/>
              </a:rPr>
              <a:t> de </a:t>
            </a:r>
            <a:r>
              <a:rPr lang="fr-FR" sz="2400" kern="0" dirty="0" err="1">
                <a:effectLst/>
                <a:latin typeface="Times" pitchFamily="2" charset="0"/>
                <a:ea typeface="Times New Roman" panose="02020603050405020304" pitchFamily="18" charset="0"/>
                <a:cs typeface="Times New Roman" panose="02020603050405020304" pitchFamily="18" charset="0"/>
              </a:rPr>
              <a:t>problèmes</a:t>
            </a:r>
            <a:r>
              <a:rPr lang="fr-FR" sz="2400" kern="0" dirty="0">
                <a:effectLst/>
                <a:latin typeface="Times" pitchFamily="2" charset="0"/>
                <a:ea typeface="Times New Roman" panose="02020603050405020304" pitchFamily="18" charset="0"/>
                <a:cs typeface="Times New Roman" panose="02020603050405020304" pitchFamily="18" charset="0"/>
              </a:rPr>
              <a:t> est complexe, car il faut mener de front des actions dans deux directions qui peuvent sembler difficiles à concilier : </a:t>
            </a:r>
            <a:endParaRPr lang="fr-FR" sz="2400" kern="150" dirty="0">
              <a:effectLst/>
              <a:latin typeface="Liberation Serif"/>
              <a:ea typeface="NSimSun" panose="02010609030101010101" pitchFamily="49" charset="-122"/>
              <a:cs typeface="Lucida Sans" panose="020B0602030504020204" pitchFamily="34" charset="77"/>
            </a:endParaRPr>
          </a:p>
          <a:p>
            <a:pPr marL="342900" lvl="0" indent="-342900" algn="just" fontAlgn="auto">
              <a:buFont typeface="Symbol" pitchFamily="2" charset="2"/>
              <a:buChar char="-"/>
            </a:pPr>
            <a:r>
              <a:rPr lang="fr-FR" sz="2400" kern="0" dirty="0">
                <a:effectLst/>
                <a:latin typeface="Times" pitchFamily="2" charset="0"/>
                <a:ea typeface="Times New Roman" panose="02020603050405020304" pitchFamily="18" charset="0"/>
                <a:cs typeface="Times New Roman" panose="02020603050405020304" pitchFamily="18" charset="0"/>
              </a:rPr>
              <a:t>faire </a:t>
            </a:r>
            <a:r>
              <a:rPr lang="fr-FR" sz="2400" kern="0" dirty="0" err="1">
                <a:effectLst/>
                <a:latin typeface="Times" pitchFamily="2" charset="0"/>
                <a:ea typeface="Times New Roman" panose="02020603050405020304" pitchFamily="18" charset="0"/>
                <a:cs typeface="Times New Roman" panose="02020603050405020304" pitchFamily="18" charset="0"/>
              </a:rPr>
              <a:t>acquérir</a:t>
            </a:r>
            <a:r>
              <a:rPr lang="fr-FR" sz="2400" kern="0" dirty="0">
                <a:effectLst/>
                <a:latin typeface="Times" pitchFamily="2" charset="0"/>
                <a:ea typeface="Times New Roman" panose="02020603050405020304" pitchFamily="18" charset="0"/>
                <a:cs typeface="Times New Roman" panose="02020603050405020304" pitchFamily="18" charset="0"/>
              </a:rPr>
              <a:t> aux </a:t>
            </a:r>
            <a:r>
              <a:rPr lang="fr-FR" sz="2400" kern="0" dirty="0" err="1">
                <a:effectLst/>
                <a:latin typeface="Times" pitchFamily="2" charset="0"/>
                <a:ea typeface="Times New Roman" panose="02020603050405020304" pitchFamily="18" charset="0"/>
                <a:cs typeface="Times New Roman" panose="02020603050405020304" pitchFamily="18" charset="0"/>
              </a:rPr>
              <a:t>élèves</a:t>
            </a:r>
            <a:r>
              <a:rPr lang="fr-FR" sz="2400" kern="0" dirty="0">
                <a:effectLst/>
                <a:latin typeface="Times" pitchFamily="2" charset="0"/>
                <a:ea typeface="Times New Roman" panose="02020603050405020304" pitchFamily="18" charset="0"/>
                <a:cs typeface="Times New Roman" panose="02020603050405020304" pitchFamily="18" charset="0"/>
              </a:rPr>
              <a:t> des </a:t>
            </a:r>
            <a:r>
              <a:rPr lang="fr-FR" sz="2400" b="1" kern="0" dirty="0" err="1">
                <a:effectLst/>
                <a:latin typeface="Times" pitchFamily="2" charset="0"/>
                <a:ea typeface="Times New Roman" panose="02020603050405020304" pitchFamily="18" charset="0"/>
                <a:cs typeface="Times New Roman" panose="02020603050405020304" pitchFamily="18" charset="0"/>
              </a:rPr>
              <a:t>stratégies</a:t>
            </a:r>
            <a:r>
              <a:rPr lang="fr-FR" sz="2400" b="1" kern="0" dirty="0">
                <a:effectLst/>
                <a:latin typeface="Times" pitchFamily="2" charset="0"/>
                <a:ea typeface="Times New Roman" panose="02020603050405020304" pitchFamily="18" charset="0"/>
                <a:cs typeface="Times New Roman" panose="02020603050405020304" pitchFamily="18" charset="0"/>
              </a:rPr>
              <a:t> efficaces </a:t>
            </a:r>
            <a:r>
              <a:rPr lang="fr-FR" sz="2400" kern="0" dirty="0">
                <a:effectLst/>
                <a:latin typeface="Times" pitchFamily="2" charset="0"/>
                <a:ea typeface="Times New Roman" panose="02020603050405020304" pitchFamily="18" charset="0"/>
                <a:cs typeface="Times New Roman" panose="02020603050405020304" pitchFamily="18" charset="0"/>
              </a:rPr>
              <a:t>de </a:t>
            </a:r>
            <a:r>
              <a:rPr lang="fr-FR" sz="2400" kern="0" dirty="0" err="1">
                <a:effectLst/>
                <a:latin typeface="Times" pitchFamily="2" charset="0"/>
                <a:ea typeface="Times New Roman" panose="02020603050405020304" pitchFamily="18" charset="0"/>
                <a:cs typeface="Times New Roman" panose="02020603050405020304" pitchFamily="18" charset="0"/>
              </a:rPr>
              <a:t>résolution</a:t>
            </a:r>
            <a:r>
              <a:rPr lang="fr-FR" sz="2400" kern="0" dirty="0">
                <a:effectLst/>
                <a:latin typeface="Times" pitchFamily="2" charset="0"/>
                <a:ea typeface="Times New Roman" panose="02020603050405020304" pitchFamily="18" charset="0"/>
                <a:cs typeface="Times New Roman" panose="02020603050405020304" pitchFamily="18" charset="0"/>
              </a:rPr>
              <a:t> de </a:t>
            </a:r>
            <a:r>
              <a:rPr lang="fr-FR" sz="2400" kern="0" dirty="0" err="1">
                <a:effectLst/>
                <a:latin typeface="Times" pitchFamily="2" charset="0"/>
                <a:ea typeface="Times New Roman" panose="02020603050405020304" pitchFamily="18" charset="0"/>
                <a:cs typeface="Times New Roman" panose="02020603050405020304" pitchFamily="18" charset="0"/>
              </a:rPr>
              <a:t>problèmes</a:t>
            </a:r>
            <a:r>
              <a:rPr lang="fr-FR" sz="2400" kern="0" dirty="0">
                <a:effectLst/>
                <a:latin typeface="Times" pitchFamily="2" charset="0"/>
                <a:ea typeface="Times New Roman" panose="02020603050405020304" pitchFamily="18" charset="0"/>
                <a:cs typeface="Times New Roman" panose="02020603050405020304" pitchFamily="18" charset="0"/>
              </a:rPr>
              <a:t>, </a:t>
            </a:r>
            <a:r>
              <a:rPr lang="fr-FR" sz="2400" kern="0" dirty="0" err="1">
                <a:effectLst/>
                <a:latin typeface="Times" pitchFamily="2" charset="0"/>
                <a:ea typeface="Times New Roman" panose="02020603050405020304" pitchFamily="18" charset="0"/>
                <a:cs typeface="Times New Roman" panose="02020603050405020304" pitchFamily="18" charset="0"/>
              </a:rPr>
              <a:t>adaptées</a:t>
            </a:r>
            <a:r>
              <a:rPr lang="fr-FR" sz="2400" kern="0" dirty="0">
                <a:effectLst/>
                <a:latin typeface="Times" pitchFamily="2" charset="0"/>
                <a:ea typeface="Times New Roman" panose="02020603050405020304" pitchFamily="18" charset="0"/>
                <a:cs typeface="Times New Roman" panose="02020603050405020304" pitchFamily="18" charset="0"/>
              </a:rPr>
              <a:t> à des formes de </a:t>
            </a:r>
            <a:r>
              <a:rPr lang="fr-FR" sz="2400" kern="0" dirty="0" err="1">
                <a:effectLst/>
                <a:latin typeface="Times" pitchFamily="2" charset="0"/>
                <a:ea typeface="Times New Roman" panose="02020603050405020304" pitchFamily="18" charset="0"/>
                <a:cs typeface="Times New Roman" panose="02020603050405020304" pitchFamily="18" charset="0"/>
              </a:rPr>
              <a:t>problèmes</a:t>
            </a:r>
            <a:r>
              <a:rPr lang="fr-FR" sz="2400" kern="0" dirty="0">
                <a:effectLst/>
                <a:latin typeface="Times" pitchFamily="2" charset="0"/>
                <a:ea typeface="Times New Roman" panose="02020603050405020304" pitchFamily="18" charset="0"/>
                <a:cs typeface="Times New Roman" panose="02020603050405020304" pitchFamily="18" charset="0"/>
              </a:rPr>
              <a:t> bien </a:t>
            </a:r>
            <a:r>
              <a:rPr lang="fr-FR" sz="2400" kern="0" dirty="0" err="1">
                <a:effectLst/>
                <a:latin typeface="Times" pitchFamily="2" charset="0"/>
                <a:ea typeface="Times New Roman" panose="02020603050405020304" pitchFamily="18" charset="0"/>
                <a:cs typeface="Times New Roman" panose="02020603050405020304" pitchFamily="18" charset="0"/>
              </a:rPr>
              <a:t>identifiées</a:t>
            </a:r>
            <a:r>
              <a:rPr lang="fr-FR" sz="2400" kern="0" dirty="0">
                <a:effectLst/>
                <a:latin typeface="Times" pitchFamily="2" charset="0"/>
                <a:ea typeface="Times New Roman" panose="02020603050405020304" pitchFamily="18" charset="0"/>
                <a:cs typeface="Times New Roman" panose="02020603050405020304" pitchFamily="18" charset="0"/>
              </a:rPr>
              <a:t> </a:t>
            </a:r>
            <a:r>
              <a:rPr lang="fr-FR" sz="2400" kern="0" dirty="0" err="1">
                <a:effectLst/>
                <a:latin typeface="Times" pitchFamily="2" charset="0"/>
                <a:ea typeface="Times New Roman" panose="02020603050405020304" pitchFamily="18" charset="0"/>
                <a:cs typeface="Times New Roman" panose="02020603050405020304" pitchFamily="18" charset="0"/>
              </a:rPr>
              <a:t>rencontrées</a:t>
            </a:r>
            <a:r>
              <a:rPr lang="fr-FR" sz="2400" kern="0" dirty="0">
                <a:effectLst/>
                <a:latin typeface="Times" pitchFamily="2" charset="0"/>
                <a:ea typeface="Times New Roman" panose="02020603050405020304" pitchFamily="18" charset="0"/>
                <a:cs typeface="Times New Roman" panose="02020603050405020304" pitchFamily="18" charset="0"/>
              </a:rPr>
              <a:t> au cours moyen, et des </a:t>
            </a:r>
            <a:r>
              <a:rPr lang="fr-FR" sz="2400" b="1" kern="0" dirty="0">
                <a:effectLst/>
                <a:latin typeface="Times" pitchFamily="2" charset="0"/>
                <a:ea typeface="Times New Roman" panose="02020603050405020304" pitchFamily="18" charset="0"/>
                <a:cs typeface="Times New Roman" panose="02020603050405020304" pitchFamily="18" charset="0"/>
              </a:rPr>
              <a:t>quasi-automatismes </a:t>
            </a:r>
            <a:r>
              <a:rPr lang="fr-FR" sz="2400" kern="0" dirty="0">
                <a:effectLst/>
                <a:latin typeface="Times" pitchFamily="2" charset="0"/>
                <a:ea typeface="Times New Roman" panose="02020603050405020304" pitchFamily="18" charset="0"/>
                <a:cs typeface="Times New Roman" panose="02020603050405020304" pitchFamily="18" charset="0"/>
              </a:rPr>
              <a:t>permettant de mobiliser </a:t>
            </a:r>
            <a:r>
              <a:rPr lang="fr-FR" sz="2400" kern="0" dirty="0" err="1">
                <a:effectLst/>
                <a:latin typeface="Times" pitchFamily="2" charset="0"/>
                <a:ea typeface="Times New Roman" panose="02020603050405020304" pitchFamily="18" charset="0"/>
                <a:cs typeface="Times New Roman" panose="02020603050405020304" pitchFamily="18" charset="0"/>
              </a:rPr>
              <a:t>aisément</a:t>
            </a:r>
            <a:r>
              <a:rPr lang="fr-FR" sz="2400" kern="0" dirty="0">
                <a:effectLst/>
                <a:latin typeface="Times" pitchFamily="2" charset="0"/>
                <a:ea typeface="Times New Roman" panose="02020603050405020304" pitchFamily="18" charset="0"/>
                <a:cs typeface="Times New Roman" panose="02020603050405020304" pitchFamily="18" charset="0"/>
              </a:rPr>
              <a:t> et à bon escient ces </a:t>
            </a:r>
            <a:r>
              <a:rPr lang="fr-FR" sz="2400" kern="0" dirty="0" err="1">
                <a:effectLst/>
                <a:latin typeface="Times" pitchFamily="2" charset="0"/>
                <a:ea typeface="Times New Roman" panose="02020603050405020304" pitchFamily="18" charset="0"/>
                <a:cs typeface="Times New Roman" panose="02020603050405020304" pitchFamily="18" charset="0"/>
              </a:rPr>
              <a:t>stratégies</a:t>
            </a:r>
            <a:r>
              <a:rPr lang="fr-FR" sz="2400" kern="0" dirty="0">
                <a:effectLst/>
                <a:latin typeface="Times" pitchFamily="2" charset="0"/>
                <a:ea typeface="Times New Roman" panose="02020603050405020304" pitchFamily="18" charset="0"/>
                <a:cs typeface="Times New Roman" panose="02020603050405020304" pitchFamily="18" charset="0"/>
              </a:rPr>
              <a:t> en s’appuyant sur la </a:t>
            </a:r>
            <a:r>
              <a:rPr lang="fr-FR" sz="2400" kern="0" dirty="0" err="1">
                <a:effectLst/>
                <a:latin typeface="Times" pitchFamily="2" charset="0"/>
                <a:ea typeface="Times New Roman" panose="02020603050405020304" pitchFamily="18" charset="0"/>
                <a:cs typeface="Times New Roman" panose="02020603050405020304" pitchFamily="18" charset="0"/>
              </a:rPr>
              <a:t>mémoire</a:t>
            </a:r>
            <a:r>
              <a:rPr lang="fr-FR" sz="2400" kern="0" dirty="0">
                <a:effectLst/>
                <a:latin typeface="Times" pitchFamily="2" charset="0"/>
                <a:ea typeface="Times New Roman" panose="02020603050405020304" pitchFamily="18" charset="0"/>
                <a:cs typeface="Times New Roman" panose="02020603050405020304" pitchFamily="18" charset="0"/>
              </a:rPr>
              <a:t> des </a:t>
            </a:r>
            <a:r>
              <a:rPr lang="fr-FR" sz="2400" kern="0" dirty="0" err="1">
                <a:effectLst/>
                <a:latin typeface="Times" pitchFamily="2" charset="0"/>
                <a:ea typeface="Times New Roman" panose="02020603050405020304" pitchFamily="18" charset="0"/>
                <a:cs typeface="Times New Roman" panose="02020603050405020304" pitchFamily="18" charset="0"/>
              </a:rPr>
              <a:t>problèmes</a:t>
            </a:r>
            <a:r>
              <a:rPr lang="fr-FR" sz="2400" kern="0" dirty="0">
                <a:effectLst/>
                <a:latin typeface="Times" pitchFamily="2" charset="0"/>
                <a:ea typeface="Times New Roman" panose="02020603050405020304" pitchFamily="18" charset="0"/>
                <a:cs typeface="Times New Roman" panose="02020603050405020304" pitchFamily="18" charset="0"/>
              </a:rPr>
              <a:t> </a:t>
            </a:r>
            <a:r>
              <a:rPr lang="fr-FR" sz="2400" kern="0" dirty="0" err="1">
                <a:effectLst/>
                <a:latin typeface="Times" pitchFamily="2" charset="0"/>
                <a:ea typeface="Times New Roman" panose="02020603050405020304" pitchFamily="18" charset="0"/>
                <a:cs typeface="Times New Roman" panose="02020603050405020304" pitchFamily="18" charset="0"/>
              </a:rPr>
              <a:t>résolus</a:t>
            </a:r>
            <a:r>
              <a:rPr lang="fr-FR" sz="2400" kern="0" dirty="0">
                <a:effectLst/>
                <a:latin typeface="Times" pitchFamily="2" charset="0"/>
                <a:ea typeface="Times New Roman" panose="02020603050405020304" pitchFamily="18" charset="0"/>
                <a:cs typeface="Times New Roman" panose="02020603050405020304" pitchFamily="18" charset="0"/>
              </a:rPr>
              <a:t> </a:t>
            </a:r>
            <a:r>
              <a:rPr lang="fr-FR" sz="2400" kern="0" dirty="0" err="1">
                <a:effectLst/>
                <a:latin typeface="Times" pitchFamily="2" charset="0"/>
                <a:ea typeface="Times New Roman" panose="02020603050405020304" pitchFamily="18" charset="0"/>
                <a:cs typeface="Times New Roman" panose="02020603050405020304" pitchFamily="18" charset="0"/>
              </a:rPr>
              <a:t>précédemment</a:t>
            </a:r>
            <a:endParaRPr lang="fr-FR" sz="2400" kern="150" dirty="0">
              <a:effectLst/>
              <a:latin typeface="Times" pitchFamily="2" charset="0"/>
              <a:ea typeface="NSimSun" panose="02010609030101010101" pitchFamily="49" charset="-122"/>
              <a:cs typeface="Lucida Sans" panose="020B0602030504020204" pitchFamily="34" charset="77"/>
            </a:endParaRPr>
          </a:p>
          <a:p>
            <a:pPr marL="457200" algn="just" fontAlgn="auto"/>
            <a:r>
              <a:rPr lang="fr-FR" sz="2400" kern="0" dirty="0">
                <a:effectLst/>
                <a:latin typeface="Times" pitchFamily="2" charset="0"/>
                <a:ea typeface="Times New Roman" panose="02020603050405020304" pitchFamily="18" charset="0"/>
                <a:cs typeface="Times New Roman" panose="02020603050405020304" pitchFamily="18" charset="0"/>
              </a:rPr>
              <a:t> </a:t>
            </a:r>
            <a:endParaRPr lang="fr-FR" sz="2400" kern="150" dirty="0">
              <a:effectLst/>
              <a:latin typeface="Liberation Serif"/>
              <a:ea typeface="NSimSun" panose="02010609030101010101" pitchFamily="49" charset="-122"/>
              <a:cs typeface="Mangal" panose="02040503050203030202" pitchFamily="18" charset="0"/>
            </a:endParaRPr>
          </a:p>
          <a:p>
            <a:pPr marL="342900" lvl="0" indent="-342900" algn="just" fontAlgn="auto">
              <a:buFont typeface="Symbol" pitchFamily="2" charset="2"/>
              <a:buChar char="-"/>
            </a:pPr>
            <a:r>
              <a:rPr lang="fr-FR" sz="2400" kern="0" dirty="0">
                <a:effectLst/>
                <a:latin typeface="Times" pitchFamily="2" charset="0"/>
                <a:ea typeface="Times New Roman" panose="02020603050405020304" pitchFamily="18" charset="0"/>
                <a:cs typeface="Times New Roman" panose="02020603050405020304" pitchFamily="18" charset="0"/>
              </a:rPr>
              <a:t>apprendre aux </a:t>
            </a:r>
            <a:r>
              <a:rPr lang="fr-FR" sz="2400" kern="0" dirty="0" err="1">
                <a:effectLst/>
                <a:latin typeface="Times" pitchFamily="2" charset="0"/>
                <a:ea typeface="Times New Roman" panose="02020603050405020304" pitchFamily="18" charset="0"/>
                <a:cs typeface="Times New Roman" panose="02020603050405020304" pitchFamily="18" charset="0"/>
              </a:rPr>
              <a:t>élèves</a:t>
            </a:r>
            <a:r>
              <a:rPr lang="fr-FR" sz="2400" kern="0" dirty="0">
                <a:effectLst/>
                <a:latin typeface="Times" pitchFamily="2" charset="0"/>
                <a:ea typeface="Times New Roman" panose="02020603050405020304" pitchFamily="18" charset="0"/>
                <a:cs typeface="Times New Roman" panose="02020603050405020304" pitchFamily="18" charset="0"/>
              </a:rPr>
              <a:t> à </a:t>
            </a:r>
            <a:r>
              <a:rPr lang="fr-FR" sz="2400" b="1" kern="0" dirty="0">
                <a:effectLst/>
                <a:latin typeface="Times" pitchFamily="2" charset="0"/>
                <a:ea typeface="Times New Roman" panose="02020603050405020304" pitchFamily="18" charset="0"/>
                <a:cs typeface="Times New Roman" panose="02020603050405020304" pitchFamily="18" charset="0"/>
              </a:rPr>
              <a:t>ne pas </a:t>
            </a:r>
            <a:r>
              <a:rPr lang="fr-FR" sz="2400" b="1" kern="0" dirty="0" err="1">
                <a:effectLst/>
                <a:latin typeface="Times" pitchFamily="2" charset="0"/>
                <a:ea typeface="Times New Roman" panose="02020603050405020304" pitchFamily="18" charset="0"/>
                <a:cs typeface="Times New Roman" panose="02020603050405020304" pitchFamily="18" charset="0"/>
              </a:rPr>
              <a:t>être</a:t>
            </a:r>
            <a:r>
              <a:rPr lang="fr-FR" sz="2400" b="1" kern="0" dirty="0">
                <a:effectLst/>
                <a:latin typeface="Times" pitchFamily="2" charset="0"/>
                <a:ea typeface="Times New Roman" panose="02020603050405020304" pitchFamily="18" charset="0"/>
                <a:cs typeface="Times New Roman" panose="02020603050405020304" pitchFamily="18" charset="0"/>
              </a:rPr>
              <a:t> </a:t>
            </a:r>
            <a:r>
              <a:rPr lang="fr-FR" sz="2400" b="1" kern="0" dirty="0" err="1">
                <a:effectLst/>
                <a:latin typeface="Times" pitchFamily="2" charset="0"/>
                <a:ea typeface="Times New Roman" panose="02020603050405020304" pitchFamily="18" charset="0"/>
                <a:cs typeface="Times New Roman" panose="02020603050405020304" pitchFamily="18" charset="0"/>
              </a:rPr>
              <a:t>déstabilisés</a:t>
            </a:r>
            <a:r>
              <a:rPr lang="fr-FR" sz="2400" b="1" kern="0" dirty="0">
                <a:effectLst/>
                <a:latin typeface="Times" pitchFamily="2" charset="0"/>
                <a:ea typeface="Times New Roman" panose="02020603050405020304" pitchFamily="18" charset="0"/>
                <a:cs typeface="Times New Roman" panose="02020603050405020304" pitchFamily="18" charset="0"/>
              </a:rPr>
              <a:t> par des </a:t>
            </a:r>
            <a:r>
              <a:rPr lang="fr-FR" sz="2400" b="1" kern="0" dirty="0" err="1">
                <a:effectLst/>
                <a:latin typeface="Times" pitchFamily="2" charset="0"/>
                <a:ea typeface="Times New Roman" panose="02020603050405020304" pitchFamily="18" charset="0"/>
                <a:cs typeface="Times New Roman" panose="02020603050405020304" pitchFamily="18" charset="0"/>
              </a:rPr>
              <a:t>problèmes</a:t>
            </a:r>
            <a:r>
              <a:rPr lang="fr-FR" sz="2400" b="1" kern="0" dirty="0">
                <a:effectLst/>
                <a:latin typeface="Times" pitchFamily="2" charset="0"/>
                <a:ea typeface="Times New Roman" panose="02020603050405020304" pitchFamily="18" charset="0"/>
                <a:cs typeface="Times New Roman" panose="02020603050405020304" pitchFamily="18" charset="0"/>
              </a:rPr>
              <a:t> nouveaux</a:t>
            </a:r>
            <a:r>
              <a:rPr lang="fr-FR" sz="2400" kern="0" dirty="0">
                <a:effectLst/>
                <a:latin typeface="Times" pitchFamily="2" charset="0"/>
                <a:ea typeface="Times New Roman" panose="02020603050405020304" pitchFamily="18" charset="0"/>
                <a:cs typeface="Times New Roman" panose="02020603050405020304" pitchFamily="18" charset="0"/>
              </a:rPr>
              <a:t>, non </a:t>
            </a:r>
            <a:r>
              <a:rPr lang="fr-FR" sz="2400" kern="0" dirty="0" err="1">
                <a:effectLst/>
                <a:latin typeface="Times" pitchFamily="2" charset="0"/>
                <a:ea typeface="Times New Roman" panose="02020603050405020304" pitchFamily="18" charset="0"/>
                <a:cs typeface="Times New Roman" panose="02020603050405020304" pitchFamily="18" charset="0"/>
              </a:rPr>
              <a:t>rencontrés</a:t>
            </a:r>
            <a:r>
              <a:rPr lang="fr-FR" sz="2400" kern="0" dirty="0">
                <a:effectLst/>
                <a:latin typeface="Times" pitchFamily="2" charset="0"/>
                <a:ea typeface="Times New Roman" panose="02020603050405020304" pitchFamily="18" charset="0"/>
                <a:cs typeface="Times New Roman" panose="02020603050405020304" pitchFamily="18" charset="0"/>
              </a:rPr>
              <a:t> </a:t>
            </a:r>
            <a:r>
              <a:rPr lang="fr-FR" sz="2400" kern="0" dirty="0" err="1">
                <a:effectLst/>
                <a:latin typeface="Times" pitchFamily="2" charset="0"/>
                <a:ea typeface="Times New Roman" panose="02020603050405020304" pitchFamily="18" charset="0"/>
                <a:cs typeface="Times New Roman" panose="02020603050405020304" pitchFamily="18" charset="0"/>
              </a:rPr>
              <a:t>précédemment</a:t>
            </a:r>
            <a:r>
              <a:rPr lang="fr-FR" sz="2400" kern="0" dirty="0">
                <a:effectLst/>
                <a:latin typeface="Times" pitchFamily="2" charset="0"/>
                <a:ea typeface="Times New Roman" panose="02020603050405020304" pitchFamily="18" charset="0"/>
                <a:cs typeface="Times New Roman" panose="02020603050405020304" pitchFamily="18" charset="0"/>
              </a:rPr>
              <a:t>, et </a:t>
            </a:r>
            <a:r>
              <a:rPr lang="fr-FR" sz="2400" kern="0" dirty="0" err="1">
                <a:effectLst/>
                <a:latin typeface="Times" pitchFamily="2" charset="0"/>
                <a:ea typeface="Times New Roman" panose="02020603050405020304" pitchFamily="18" charset="0"/>
                <a:cs typeface="Times New Roman" panose="02020603050405020304" pitchFamily="18" charset="0"/>
              </a:rPr>
              <a:t>développer</a:t>
            </a:r>
            <a:r>
              <a:rPr lang="fr-FR" sz="2400" kern="0" dirty="0">
                <a:effectLst/>
                <a:latin typeface="Times" pitchFamily="2" charset="0"/>
                <a:ea typeface="Times New Roman" panose="02020603050405020304" pitchFamily="18" charset="0"/>
                <a:cs typeface="Times New Roman" panose="02020603050405020304" pitchFamily="18" charset="0"/>
              </a:rPr>
              <a:t> chez eux des </a:t>
            </a:r>
            <a:r>
              <a:rPr lang="fr-FR" sz="2400" b="1" kern="0" dirty="0" err="1">
                <a:effectLst/>
                <a:latin typeface="Times" pitchFamily="2" charset="0"/>
                <a:ea typeface="Times New Roman" panose="02020603050405020304" pitchFamily="18" charset="0"/>
                <a:cs typeface="Times New Roman" panose="02020603050405020304" pitchFamily="18" charset="0"/>
              </a:rPr>
              <a:t>habilités</a:t>
            </a:r>
            <a:r>
              <a:rPr lang="fr-FR" sz="2400" b="1" kern="0" dirty="0">
                <a:effectLst/>
                <a:latin typeface="Times" pitchFamily="2" charset="0"/>
                <a:ea typeface="Times New Roman" panose="02020603050405020304" pitchFamily="18" charset="0"/>
                <a:cs typeface="Times New Roman" panose="02020603050405020304" pitchFamily="18" charset="0"/>
              </a:rPr>
              <a:t> </a:t>
            </a:r>
            <a:r>
              <a:rPr lang="fr-FR" sz="2400" kern="0" dirty="0">
                <a:effectLst/>
                <a:latin typeface="Times" pitchFamily="2" charset="0"/>
                <a:ea typeface="Times New Roman" panose="02020603050405020304" pitchFamily="18" charset="0"/>
                <a:cs typeface="Times New Roman" panose="02020603050405020304" pitchFamily="18" charset="0"/>
              </a:rPr>
              <a:t>en </a:t>
            </a:r>
            <a:r>
              <a:rPr lang="fr-FR" sz="2400" kern="0" dirty="0" err="1">
                <a:effectLst/>
                <a:latin typeface="Times" pitchFamily="2" charset="0"/>
                <a:ea typeface="Times New Roman" panose="02020603050405020304" pitchFamily="18" charset="0"/>
                <a:cs typeface="Times New Roman" panose="02020603050405020304" pitchFamily="18" charset="0"/>
              </a:rPr>
              <a:t>résolution</a:t>
            </a:r>
            <a:r>
              <a:rPr lang="fr-FR" sz="2400" kern="0" dirty="0">
                <a:effectLst/>
                <a:latin typeface="Times" pitchFamily="2" charset="0"/>
                <a:ea typeface="Times New Roman" panose="02020603050405020304" pitchFamily="18" charset="0"/>
                <a:cs typeface="Times New Roman" panose="02020603050405020304" pitchFamily="18" charset="0"/>
              </a:rPr>
              <a:t> de </a:t>
            </a:r>
            <a:r>
              <a:rPr lang="fr-FR" sz="2400" kern="0" dirty="0" err="1">
                <a:effectLst/>
                <a:latin typeface="Times" pitchFamily="2" charset="0"/>
                <a:ea typeface="Times New Roman" panose="02020603050405020304" pitchFamily="18" charset="0"/>
                <a:cs typeface="Times New Roman" panose="02020603050405020304" pitchFamily="18" charset="0"/>
              </a:rPr>
              <a:t>problèmes</a:t>
            </a:r>
            <a:r>
              <a:rPr lang="fr-FR" sz="2400" kern="0" dirty="0">
                <a:effectLst/>
                <a:latin typeface="Times" pitchFamily="2" charset="0"/>
                <a:ea typeface="Times New Roman" panose="02020603050405020304" pitchFamily="18" charset="0"/>
                <a:cs typeface="Times New Roman" panose="02020603050405020304" pitchFamily="18" charset="0"/>
              </a:rPr>
              <a:t> </a:t>
            </a:r>
            <a:endParaRPr lang="fr-FR" sz="2400" kern="150" dirty="0">
              <a:effectLst/>
              <a:latin typeface="Times" pitchFamily="2" charset="0"/>
              <a:ea typeface="NSimSun" panose="02010609030101010101" pitchFamily="49" charset="-122"/>
              <a:cs typeface="Lucida Sans" panose="020B0602030504020204" pitchFamily="34" charset="77"/>
            </a:endParaRPr>
          </a:p>
        </p:txBody>
      </p:sp>
    </p:spTree>
    <p:extLst>
      <p:ext uri="{BB962C8B-B14F-4D97-AF65-F5344CB8AC3E}">
        <p14:creationId xmlns:p14="http://schemas.microsoft.com/office/powerpoint/2010/main" val="284620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87F13DB-9139-194E-9035-870B4829F011}"/>
              </a:ext>
            </a:extLst>
          </p:cNvPr>
          <p:cNvSpPr txBox="1"/>
          <p:nvPr/>
        </p:nvSpPr>
        <p:spPr>
          <a:xfrm>
            <a:off x="907678" y="487981"/>
            <a:ext cx="8197453" cy="369332"/>
          </a:xfrm>
          <a:prstGeom prst="rect">
            <a:avLst/>
          </a:prstGeom>
          <a:noFill/>
        </p:spPr>
        <p:txBody>
          <a:bodyPr wrap="square">
            <a:spAutoFit/>
          </a:bodyPr>
          <a:lstStyle/>
          <a:p>
            <a:pPr algn="just" fontAlgn="auto"/>
            <a:r>
              <a:rPr lang="fr-FR" sz="1800" b="1" kern="150" dirty="0">
                <a:solidFill>
                  <a:srgbClr val="000000"/>
                </a:solidFill>
                <a:effectLst/>
                <a:latin typeface="Times" pitchFamily="2" charset="0"/>
                <a:ea typeface="NSimSun" panose="02010609030101010101" pitchFamily="49" charset="-122"/>
                <a:cs typeface="Lucida Sans" panose="020B0602030504020204" pitchFamily="34" charset="77"/>
              </a:rPr>
              <a:t>Fixer collectivement des objectifs sur le champ de la résolution de problèmes</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4" name="ZoneTexte 3">
            <a:extLst>
              <a:ext uri="{FF2B5EF4-FFF2-40B4-BE49-F238E27FC236}">
                <a16:creationId xmlns:a16="http://schemas.microsoft.com/office/drawing/2014/main" id="{CA781040-615A-CA45-A745-B77E4085D7C8}"/>
              </a:ext>
            </a:extLst>
          </p:cNvPr>
          <p:cNvSpPr txBox="1"/>
          <p:nvPr/>
        </p:nvSpPr>
        <p:spPr>
          <a:xfrm>
            <a:off x="907677" y="939077"/>
            <a:ext cx="6093618" cy="369332"/>
          </a:xfrm>
          <a:prstGeom prst="rect">
            <a:avLst/>
          </a:prstGeom>
          <a:noFill/>
        </p:spPr>
        <p:txBody>
          <a:bodyPr wrap="square">
            <a:spAutoFit/>
          </a:bodyPr>
          <a:lstStyle/>
          <a:p>
            <a:pPr algn="just" fontAlgn="auto"/>
            <a:r>
              <a:rPr lang="fr-FR" sz="1800" b="1" kern="150" dirty="0">
                <a:solidFill>
                  <a:srgbClr val="000000"/>
                </a:solidFill>
                <a:effectLst/>
                <a:latin typeface="Times" pitchFamily="2" charset="0"/>
                <a:ea typeface="NSimSun" panose="02010609030101010101" pitchFamily="49" charset="-122"/>
                <a:cs typeface="Lucida Sans" panose="020B0602030504020204" pitchFamily="34" charset="77"/>
              </a:rPr>
              <a:t>Construire une progression partagée</a:t>
            </a:r>
          </a:p>
        </p:txBody>
      </p:sp>
      <p:sp>
        <p:nvSpPr>
          <p:cNvPr id="18" name="ZoneTexte 17">
            <a:extLst>
              <a:ext uri="{FF2B5EF4-FFF2-40B4-BE49-F238E27FC236}">
                <a16:creationId xmlns:a16="http://schemas.microsoft.com/office/drawing/2014/main" id="{EE3B1308-1AC4-E044-993D-2B5A24FC4DE4}"/>
              </a:ext>
            </a:extLst>
          </p:cNvPr>
          <p:cNvSpPr txBox="1"/>
          <p:nvPr/>
        </p:nvSpPr>
        <p:spPr>
          <a:xfrm>
            <a:off x="923826" y="1397674"/>
            <a:ext cx="9439374" cy="369332"/>
          </a:xfrm>
          <a:prstGeom prst="rect">
            <a:avLst/>
          </a:prstGeom>
          <a:noFill/>
        </p:spPr>
        <p:txBody>
          <a:bodyPr wrap="square">
            <a:spAutoFit/>
          </a:bodyPr>
          <a:lstStyle/>
          <a:p>
            <a:pPr algn="just" fontAlgn="auto"/>
            <a:r>
              <a:rPr lang="fr-FR" sz="1800" b="1" kern="150" dirty="0">
                <a:solidFill>
                  <a:srgbClr val="000000"/>
                </a:solidFill>
                <a:effectLst/>
                <a:latin typeface="Times" pitchFamily="2" charset="0"/>
                <a:ea typeface="NSimSun" panose="02010609030101010101" pitchFamily="49" charset="-122"/>
                <a:cs typeface="Lucida Sans" panose="020B0602030504020204" pitchFamily="34" charset="77"/>
              </a:rPr>
              <a:t>Points de vigilance et propositions pour construire une séquence en résolution de problèmes</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19" name="ZoneTexte 18">
            <a:extLst>
              <a:ext uri="{FF2B5EF4-FFF2-40B4-BE49-F238E27FC236}">
                <a16:creationId xmlns:a16="http://schemas.microsoft.com/office/drawing/2014/main" id="{57019327-F4DA-8D4B-82C3-84BBB0410D93}"/>
              </a:ext>
            </a:extLst>
          </p:cNvPr>
          <p:cNvSpPr txBox="1"/>
          <p:nvPr/>
        </p:nvSpPr>
        <p:spPr>
          <a:xfrm>
            <a:off x="907677" y="1954816"/>
            <a:ext cx="10548595" cy="2308324"/>
          </a:xfrm>
          <a:prstGeom prst="rect">
            <a:avLst/>
          </a:prstGeom>
          <a:noFill/>
        </p:spPr>
        <p:txBody>
          <a:bodyPr wrap="square" rtlCol="0">
            <a:spAutoFit/>
          </a:bodyPr>
          <a:lstStyle/>
          <a:p>
            <a:r>
              <a:rPr lang="fr-FR" b="1" dirty="0"/>
              <a:t>Laisser les élèves résoudre des problèmes tout en les accompagnant</a:t>
            </a:r>
          </a:p>
          <a:p>
            <a:pPr marL="285750" indent="-285750">
              <a:buFontTx/>
              <a:buChar char="-"/>
            </a:pPr>
            <a:r>
              <a:rPr lang="fr-FR" i="1" dirty="0"/>
              <a:t>Limiter les échanges sur le problème en amont de sa résolution </a:t>
            </a:r>
          </a:p>
          <a:p>
            <a:pPr marL="285750" indent="-285750">
              <a:buFontTx/>
              <a:buChar char="-"/>
            </a:pPr>
            <a:r>
              <a:rPr lang="fr-FR" i="1" dirty="0"/>
              <a:t>Eviter les séances de résolutions de problèmes centrées sur des sous-</a:t>
            </a:r>
            <a:r>
              <a:rPr lang="fr-FR" i="1" dirty="0" err="1"/>
              <a:t>tâhes</a:t>
            </a:r>
            <a:r>
              <a:rPr lang="fr-FR" i="1" dirty="0"/>
              <a:t> </a:t>
            </a:r>
          </a:p>
          <a:p>
            <a:pPr marL="285750" indent="-285750">
              <a:buFontTx/>
              <a:buChar char="-"/>
            </a:pPr>
            <a:r>
              <a:rPr lang="fr-FR" i="1" dirty="0"/>
              <a:t>Eviter d’</a:t>
            </a:r>
            <a:r>
              <a:rPr lang="fr-FR" i="1" dirty="0" err="1"/>
              <a:t>être</a:t>
            </a:r>
            <a:r>
              <a:rPr lang="fr-FR" i="1" dirty="0"/>
              <a:t> </a:t>
            </a:r>
            <a:r>
              <a:rPr lang="fr-FR" i="1" dirty="0" err="1"/>
              <a:t>surmobilisé</a:t>
            </a:r>
            <a:r>
              <a:rPr lang="fr-FR" i="1" dirty="0"/>
              <a:t> par les élèves les plus en réussite </a:t>
            </a:r>
            <a:endParaRPr lang="fr-FR" dirty="0"/>
          </a:p>
          <a:p>
            <a:pPr marL="285750" indent="-285750">
              <a:buFontTx/>
              <a:buChar char="-"/>
            </a:pPr>
            <a:r>
              <a:rPr lang="fr-FR" i="1" dirty="0"/>
              <a:t>Eviter les prises de parole trop fréquentes sur les temps dédiés à a résolution </a:t>
            </a:r>
          </a:p>
          <a:p>
            <a:pPr marL="285750" indent="-285750">
              <a:buFontTx/>
              <a:buChar char="-"/>
            </a:pPr>
            <a:r>
              <a:rPr lang="fr-FR" i="1" dirty="0"/>
              <a:t>Eviter les temps de mise en commun trop longs </a:t>
            </a:r>
            <a:endParaRPr lang="fr-FR" dirty="0"/>
          </a:p>
          <a:p>
            <a:pPr marL="285750" indent="-285750">
              <a:buFontTx/>
              <a:buChar char="-"/>
            </a:pPr>
            <a:r>
              <a:rPr lang="fr-FR" i="1" dirty="0"/>
              <a:t>Développer des quasi-automatismes féconds tout en apprenant à inhiber ceux qui sont contre-productifs </a:t>
            </a:r>
            <a:r>
              <a:rPr lang="fr-FR" b="1" dirty="0"/>
              <a:t> </a:t>
            </a:r>
            <a:endParaRPr lang="fr-FR" dirty="0"/>
          </a:p>
        </p:txBody>
      </p:sp>
      <p:sp>
        <p:nvSpPr>
          <p:cNvPr id="21" name="ZoneTexte 20">
            <a:extLst>
              <a:ext uri="{FF2B5EF4-FFF2-40B4-BE49-F238E27FC236}">
                <a16:creationId xmlns:a16="http://schemas.microsoft.com/office/drawing/2014/main" id="{94B5A772-673C-4842-90BD-B926D47A7004}"/>
              </a:ext>
            </a:extLst>
          </p:cNvPr>
          <p:cNvSpPr txBox="1"/>
          <p:nvPr/>
        </p:nvSpPr>
        <p:spPr>
          <a:xfrm>
            <a:off x="923826" y="4379526"/>
            <a:ext cx="6433794" cy="369332"/>
          </a:xfrm>
          <a:prstGeom prst="rect">
            <a:avLst/>
          </a:prstGeom>
          <a:noFill/>
        </p:spPr>
        <p:txBody>
          <a:bodyPr wrap="square">
            <a:spAutoFit/>
          </a:bodyPr>
          <a:lstStyle/>
          <a:p>
            <a:pPr algn="just"/>
            <a:r>
              <a:rPr lang="fr-FR" sz="1800" b="1" kern="150" dirty="0">
                <a:effectLst/>
                <a:latin typeface="Times" pitchFamily="2" charset="0"/>
                <a:ea typeface="NSimSun" panose="02010609030101010101" pitchFamily="49" charset="-122"/>
                <a:cs typeface="Lucida Sans" panose="020B0602030504020204" pitchFamily="34" charset="77"/>
              </a:rPr>
              <a:t>Tirer profit des outils </a:t>
            </a:r>
            <a:r>
              <a:rPr lang="fr-FR" sz="1800" b="1" kern="150" dirty="0" err="1">
                <a:effectLst/>
                <a:latin typeface="Times" pitchFamily="2" charset="0"/>
                <a:ea typeface="NSimSun" panose="02010609030101010101" pitchFamily="49" charset="-122"/>
                <a:cs typeface="Lucida Sans" panose="020B0602030504020204" pitchFamily="34" charset="77"/>
              </a:rPr>
              <a:t>numériques</a:t>
            </a:r>
            <a:r>
              <a:rPr lang="fr-FR" sz="1800" b="1"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23" name="ZoneTexte 22">
            <a:extLst>
              <a:ext uri="{FF2B5EF4-FFF2-40B4-BE49-F238E27FC236}">
                <a16:creationId xmlns:a16="http://schemas.microsoft.com/office/drawing/2014/main" id="{E4222182-334E-7248-943D-F6C2A5ED7090}"/>
              </a:ext>
            </a:extLst>
          </p:cNvPr>
          <p:cNvSpPr txBox="1"/>
          <p:nvPr/>
        </p:nvSpPr>
        <p:spPr>
          <a:xfrm>
            <a:off x="907677" y="4935326"/>
            <a:ext cx="6096000" cy="369332"/>
          </a:xfrm>
          <a:prstGeom prst="rect">
            <a:avLst/>
          </a:prstGeom>
          <a:noFill/>
        </p:spPr>
        <p:txBody>
          <a:bodyPr wrap="square">
            <a:spAutoFit/>
          </a:bodyPr>
          <a:lstStyle/>
          <a:p>
            <a:pPr algn="just"/>
            <a:r>
              <a:rPr lang="fr-FR" sz="1800" b="1" kern="150" dirty="0" err="1">
                <a:effectLst/>
                <a:latin typeface="Times" pitchFamily="2" charset="0"/>
                <a:ea typeface="NSimSun" panose="02010609030101010101" pitchFamily="49" charset="-122"/>
                <a:cs typeface="Lucida Sans" panose="020B0602030504020204" pitchFamily="34" charset="77"/>
              </a:rPr>
              <a:t>Différencier</a:t>
            </a:r>
            <a:r>
              <a:rPr lang="fr-FR" sz="1800" b="1" kern="150" dirty="0">
                <a:effectLst/>
                <a:latin typeface="Times" pitchFamily="2" charset="0"/>
                <a:ea typeface="NSimSun" panose="02010609030101010101" pitchFamily="49" charset="-122"/>
                <a:cs typeface="Lucida Sans" panose="020B0602030504020204" pitchFamily="34" charset="77"/>
              </a:rPr>
              <a:t> pour permettre à tous les </a:t>
            </a:r>
            <a:r>
              <a:rPr lang="fr-FR" sz="1800" b="1" kern="150" dirty="0" err="1">
                <a:effectLst/>
                <a:latin typeface="Times" pitchFamily="2" charset="0"/>
                <a:ea typeface="NSimSun" panose="02010609030101010101" pitchFamily="49" charset="-122"/>
                <a:cs typeface="Lucida Sans" panose="020B0602030504020204" pitchFamily="34" charset="77"/>
              </a:rPr>
              <a:t>élèves</a:t>
            </a:r>
            <a:r>
              <a:rPr lang="fr-FR" sz="1800" b="1" kern="150" dirty="0">
                <a:effectLst/>
                <a:latin typeface="Times" pitchFamily="2" charset="0"/>
                <a:ea typeface="NSimSun" panose="02010609030101010101" pitchFamily="49" charset="-122"/>
                <a:cs typeface="Lucida Sans" panose="020B0602030504020204" pitchFamily="34" charset="77"/>
              </a:rPr>
              <a:t> de progresser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25" name="ZoneTexte 24">
            <a:extLst>
              <a:ext uri="{FF2B5EF4-FFF2-40B4-BE49-F238E27FC236}">
                <a16:creationId xmlns:a16="http://schemas.microsoft.com/office/drawing/2014/main" id="{77E70CFD-E779-9448-B01C-A0417073618E}"/>
              </a:ext>
            </a:extLst>
          </p:cNvPr>
          <p:cNvSpPr txBox="1"/>
          <p:nvPr/>
        </p:nvSpPr>
        <p:spPr>
          <a:xfrm>
            <a:off x="907677" y="5491126"/>
            <a:ext cx="6096000" cy="369332"/>
          </a:xfrm>
          <a:prstGeom prst="rect">
            <a:avLst/>
          </a:prstGeom>
          <a:noFill/>
        </p:spPr>
        <p:txBody>
          <a:bodyPr wrap="square">
            <a:spAutoFit/>
          </a:bodyPr>
          <a:lstStyle/>
          <a:p>
            <a:pPr fontAlgn="auto"/>
            <a:r>
              <a:rPr lang="fr-FR" sz="1800" b="1" kern="0" dirty="0">
                <a:effectLst/>
                <a:latin typeface="Times" pitchFamily="2" charset="0"/>
                <a:ea typeface="Times New Roman" panose="02020603050405020304" pitchFamily="18" charset="0"/>
                <a:cs typeface="Times New Roman" panose="02020603050405020304" pitchFamily="18" charset="0"/>
              </a:rPr>
              <a:t>S’appuyer sur l’institutionnalisation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27" name="ZoneTexte 26">
            <a:extLst>
              <a:ext uri="{FF2B5EF4-FFF2-40B4-BE49-F238E27FC236}">
                <a16:creationId xmlns:a16="http://schemas.microsoft.com/office/drawing/2014/main" id="{B03AB4F2-6EF7-CE4F-A214-B809AB493AE6}"/>
              </a:ext>
            </a:extLst>
          </p:cNvPr>
          <p:cNvSpPr txBox="1"/>
          <p:nvPr/>
        </p:nvSpPr>
        <p:spPr>
          <a:xfrm>
            <a:off x="907677" y="6046926"/>
            <a:ext cx="6989413" cy="369332"/>
          </a:xfrm>
          <a:prstGeom prst="rect">
            <a:avLst/>
          </a:prstGeom>
          <a:noFill/>
        </p:spPr>
        <p:txBody>
          <a:bodyPr wrap="square">
            <a:spAutoFit/>
          </a:bodyPr>
          <a:lstStyle/>
          <a:p>
            <a:r>
              <a:rPr lang="fr-FR" sz="1800" b="1" kern="150" dirty="0">
                <a:effectLst/>
                <a:latin typeface="Times" pitchFamily="2" charset="0"/>
                <a:ea typeface="NSimSun" panose="02010609030101010101" pitchFamily="49" charset="-122"/>
                <a:cs typeface="Lucida Sans" panose="020B0602030504020204" pitchFamily="34" charset="77"/>
              </a:rPr>
              <a:t>S’appuyer sur l’</a:t>
            </a:r>
            <a:r>
              <a:rPr lang="fr-FR" sz="1800" b="1" kern="150" dirty="0" err="1">
                <a:effectLst/>
                <a:latin typeface="Times" pitchFamily="2" charset="0"/>
                <a:ea typeface="NSimSun" panose="02010609030101010101" pitchFamily="49" charset="-122"/>
                <a:cs typeface="Lucida Sans" panose="020B0602030504020204" pitchFamily="34" charset="77"/>
              </a:rPr>
              <a:t>évaluation</a:t>
            </a:r>
            <a:r>
              <a:rPr lang="fr-FR" sz="1800" b="1" kern="150" dirty="0">
                <a:effectLst/>
                <a:latin typeface="Times" pitchFamily="2" charset="0"/>
                <a:ea typeface="NSimSun" panose="02010609030101010101" pitchFamily="49" charset="-122"/>
                <a:cs typeface="Lucida Sans" panose="020B0602030504020204" pitchFamily="34" charset="77"/>
              </a:rPr>
              <a:t> pour renforcer les apprentissages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29" name="ZoneTexte 28">
            <a:extLst>
              <a:ext uri="{FF2B5EF4-FFF2-40B4-BE49-F238E27FC236}">
                <a16:creationId xmlns:a16="http://schemas.microsoft.com/office/drawing/2014/main" id="{F5158FB6-0188-0E41-AA55-B48B8780D4BD}"/>
              </a:ext>
            </a:extLst>
          </p:cNvPr>
          <p:cNvSpPr txBox="1"/>
          <p:nvPr/>
        </p:nvSpPr>
        <p:spPr>
          <a:xfrm>
            <a:off x="923825" y="6442113"/>
            <a:ext cx="8358719" cy="369332"/>
          </a:xfrm>
          <a:prstGeom prst="rect">
            <a:avLst/>
          </a:prstGeom>
          <a:noFill/>
        </p:spPr>
        <p:txBody>
          <a:bodyPr wrap="square">
            <a:spAutoFit/>
          </a:bodyPr>
          <a:lstStyle/>
          <a:p>
            <a:pPr fontAlgn="auto"/>
            <a:r>
              <a:rPr lang="fr-FR" sz="1800" b="1" kern="150" dirty="0">
                <a:solidFill>
                  <a:srgbClr val="000000"/>
                </a:solidFill>
                <a:effectLst/>
                <a:latin typeface="Times" pitchFamily="2" charset="0"/>
                <a:ea typeface="NSimSun" panose="02010609030101010101" pitchFamily="49" charset="-122"/>
                <a:cs typeface="Lucida Sans" panose="020B0602030504020204" pitchFamily="34" charset="77"/>
              </a:rPr>
              <a:t>Enseigner explicitement des méthodes de représentation efficaces pour modéliser</a:t>
            </a:r>
            <a:endParaRPr lang="fr-FR" sz="1800" kern="150" dirty="0">
              <a:effectLst/>
              <a:latin typeface="Liberation Serif"/>
              <a:ea typeface="NSimSun" panose="02010609030101010101" pitchFamily="49" charset="-122"/>
              <a:cs typeface="Lucida Sans" panose="020B0602030504020204" pitchFamily="34" charset="77"/>
            </a:endParaRPr>
          </a:p>
        </p:txBody>
      </p:sp>
    </p:spTree>
    <p:extLst>
      <p:ext uri="{BB962C8B-B14F-4D97-AF65-F5344CB8AC3E}">
        <p14:creationId xmlns:p14="http://schemas.microsoft.com/office/powerpoint/2010/main" val="358032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29EAFFE-14B8-264E-B266-A024B3641F43}"/>
              </a:ext>
            </a:extLst>
          </p:cNvPr>
          <p:cNvSpPr txBox="1"/>
          <p:nvPr/>
        </p:nvSpPr>
        <p:spPr>
          <a:xfrm>
            <a:off x="2863461" y="304550"/>
            <a:ext cx="8358719" cy="369332"/>
          </a:xfrm>
          <a:prstGeom prst="rect">
            <a:avLst/>
          </a:prstGeom>
          <a:noFill/>
        </p:spPr>
        <p:txBody>
          <a:bodyPr wrap="square">
            <a:spAutoFit/>
          </a:bodyPr>
          <a:lstStyle/>
          <a:p>
            <a:pPr fontAlgn="auto"/>
            <a:r>
              <a:rPr lang="fr-FR" sz="1800" b="1" kern="150" dirty="0">
                <a:solidFill>
                  <a:srgbClr val="000000"/>
                </a:solidFill>
                <a:effectLst/>
                <a:latin typeface="Times" pitchFamily="2" charset="0"/>
                <a:ea typeface="NSimSun" panose="02010609030101010101" pitchFamily="49" charset="-122"/>
                <a:cs typeface="Lucida Sans" panose="020B0602030504020204" pitchFamily="34" charset="77"/>
              </a:rPr>
              <a:t>Enseigner explicitement des méthodes de représentation efficaces pour modéliser</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6" name="ZoneTexte 5">
            <a:extLst>
              <a:ext uri="{FF2B5EF4-FFF2-40B4-BE49-F238E27FC236}">
                <a16:creationId xmlns:a16="http://schemas.microsoft.com/office/drawing/2014/main" id="{60474602-1FB8-1147-80DC-139198302840}"/>
              </a:ext>
            </a:extLst>
          </p:cNvPr>
          <p:cNvSpPr txBox="1"/>
          <p:nvPr/>
        </p:nvSpPr>
        <p:spPr>
          <a:xfrm>
            <a:off x="3674572" y="1001452"/>
            <a:ext cx="6096000" cy="369332"/>
          </a:xfrm>
          <a:prstGeom prst="rect">
            <a:avLst/>
          </a:prstGeom>
          <a:noFill/>
        </p:spPr>
        <p:txBody>
          <a:bodyPr wrap="square">
            <a:spAutoFit/>
          </a:bodyPr>
          <a:lstStyle/>
          <a:p>
            <a:pPr algn="ctr"/>
            <a:r>
              <a:rPr lang="fr-FR" sz="1800" b="1" i="1" kern="150" dirty="0">
                <a:effectLst/>
                <a:latin typeface="Times" pitchFamily="2" charset="0"/>
                <a:ea typeface="NSimSun" panose="02010609030101010101" pitchFamily="49" charset="-122"/>
                <a:cs typeface="Lucida Sans" panose="020B0602030504020204" pitchFamily="34" charset="77"/>
              </a:rPr>
              <a:t>Les schémas en barre</a:t>
            </a:r>
            <a:endParaRPr lang="fr-FR" sz="1800" b="1" kern="150" dirty="0">
              <a:effectLst/>
              <a:latin typeface="Liberation Serif"/>
              <a:ea typeface="NSimSun" panose="02010609030101010101" pitchFamily="49" charset="-122"/>
              <a:cs typeface="Lucida Sans" panose="020B0602030504020204" pitchFamily="34" charset="77"/>
            </a:endParaRPr>
          </a:p>
        </p:txBody>
      </p:sp>
      <p:pic>
        <p:nvPicPr>
          <p:cNvPr id="2" name="Image 1">
            <a:extLst>
              <a:ext uri="{FF2B5EF4-FFF2-40B4-BE49-F238E27FC236}">
                <a16:creationId xmlns:a16="http://schemas.microsoft.com/office/drawing/2014/main" id="{6BB53592-E2F4-A34F-B44E-DDD09DE1505E}"/>
              </a:ext>
            </a:extLst>
          </p:cNvPr>
          <p:cNvPicPr>
            <a:picLocks noChangeAspect="1"/>
          </p:cNvPicPr>
          <p:nvPr/>
        </p:nvPicPr>
        <p:blipFill>
          <a:blip r:embed="rId2"/>
          <a:stretch>
            <a:fillRect/>
          </a:stretch>
        </p:blipFill>
        <p:spPr>
          <a:xfrm>
            <a:off x="1098563" y="3806189"/>
            <a:ext cx="4836480" cy="2443279"/>
          </a:xfrm>
          <a:prstGeom prst="rect">
            <a:avLst/>
          </a:prstGeom>
          <a:solidFill>
            <a:schemeClr val="bg2">
              <a:lumMod val="90000"/>
            </a:schemeClr>
          </a:solidFill>
        </p:spPr>
      </p:pic>
      <p:sp>
        <p:nvSpPr>
          <p:cNvPr id="9" name="ZoneTexte 8">
            <a:extLst>
              <a:ext uri="{FF2B5EF4-FFF2-40B4-BE49-F238E27FC236}">
                <a16:creationId xmlns:a16="http://schemas.microsoft.com/office/drawing/2014/main" id="{49A9F860-4252-F242-BCB9-F4E8D9ED4130}"/>
              </a:ext>
            </a:extLst>
          </p:cNvPr>
          <p:cNvSpPr txBox="1"/>
          <p:nvPr/>
        </p:nvSpPr>
        <p:spPr>
          <a:xfrm>
            <a:off x="1469405" y="1843178"/>
            <a:ext cx="4094797" cy="1754326"/>
          </a:xfrm>
          <a:prstGeom prst="rect">
            <a:avLst/>
          </a:prstGeom>
          <a:solidFill>
            <a:schemeClr val="bg2">
              <a:lumMod val="90000"/>
            </a:schemeClr>
          </a:solidFill>
        </p:spPr>
        <p:txBody>
          <a:bodyPr wrap="square">
            <a:spAutoFit/>
          </a:bodyPr>
          <a:lstStyle/>
          <a:p>
            <a:r>
              <a:rPr lang="fr-FR" sz="1800" b="0" i="1" dirty="0" err="1">
                <a:effectLst/>
                <a:latin typeface="Chivo"/>
              </a:rPr>
              <a:t>Côme</a:t>
            </a:r>
            <a:r>
              <a:rPr lang="fr-FR" sz="1800" b="0" i="1" dirty="0">
                <a:effectLst/>
                <a:latin typeface="Chivo"/>
              </a:rPr>
              <a:t> a </a:t>
            </a:r>
            <a:r>
              <a:rPr lang="fr-FR" sz="1800" b="0" i="1" dirty="0" err="1">
                <a:effectLst/>
                <a:latin typeface="Chivo"/>
              </a:rPr>
              <a:t>dépense</a:t>
            </a:r>
            <a:r>
              <a:rPr lang="fr-FR" sz="1800" b="0" i="1" dirty="0">
                <a:effectLst/>
                <a:latin typeface="Chivo"/>
              </a:rPr>
              <a:t>́ 17,30 € à la boulangerie pour acheter un pain aux </a:t>
            </a:r>
            <a:r>
              <a:rPr lang="fr-FR" sz="1800" b="0" i="1" dirty="0" err="1">
                <a:effectLst/>
                <a:latin typeface="Chivo"/>
              </a:rPr>
              <a:t>céréales</a:t>
            </a:r>
            <a:r>
              <a:rPr lang="fr-FR" sz="1800" b="0" i="1" dirty="0">
                <a:effectLst/>
                <a:latin typeface="Chivo"/>
              </a:rPr>
              <a:t> et une tarte aux abricots. Il se souvient que le pain aux </a:t>
            </a:r>
            <a:r>
              <a:rPr lang="fr-FR" sz="1800" b="0" i="1" dirty="0" err="1">
                <a:effectLst/>
                <a:latin typeface="Chivo"/>
              </a:rPr>
              <a:t>céréales</a:t>
            </a:r>
            <a:r>
              <a:rPr lang="fr-FR" sz="1800" b="0" i="1" dirty="0">
                <a:effectLst/>
                <a:latin typeface="Chivo"/>
              </a:rPr>
              <a:t> </a:t>
            </a:r>
            <a:r>
              <a:rPr lang="fr-FR" sz="1800" b="0" i="1" dirty="0" err="1">
                <a:effectLst/>
                <a:latin typeface="Chivo"/>
              </a:rPr>
              <a:t>coûte</a:t>
            </a:r>
            <a:r>
              <a:rPr lang="fr-FR" sz="1800" b="0" i="1" dirty="0">
                <a:effectLst/>
                <a:latin typeface="Chivo"/>
              </a:rPr>
              <a:t> 2,70 € mais a oublié le prix de la tarte aux abricots.</a:t>
            </a:r>
            <a:br>
              <a:rPr lang="fr-FR" sz="1800" b="0" i="1" dirty="0">
                <a:effectLst/>
                <a:latin typeface="Chivo"/>
              </a:rPr>
            </a:br>
            <a:r>
              <a:rPr lang="fr-FR" sz="1800" b="0" i="1" dirty="0">
                <a:effectLst/>
                <a:latin typeface="Chivo"/>
              </a:rPr>
              <a:t>Quel est le prix de la tarte aux abricots ? </a:t>
            </a:r>
            <a:endParaRPr lang="fr-FR" dirty="0"/>
          </a:p>
        </p:txBody>
      </p:sp>
      <p:pic>
        <p:nvPicPr>
          <p:cNvPr id="5" name="Image 4">
            <a:extLst>
              <a:ext uri="{FF2B5EF4-FFF2-40B4-BE49-F238E27FC236}">
                <a16:creationId xmlns:a16="http://schemas.microsoft.com/office/drawing/2014/main" id="{A1D55AA9-54FC-104C-8EC0-4C4C1BB76FC7}"/>
              </a:ext>
            </a:extLst>
          </p:cNvPr>
          <p:cNvPicPr>
            <a:picLocks noChangeAspect="1"/>
          </p:cNvPicPr>
          <p:nvPr/>
        </p:nvPicPr>
        <p:blipFill>
          <a:blip r:embed="rId3"/>
          <a:stretch>
            <a:fillRect/>
          </a:stretch>
        </p:blipFill>
        <p:spPr>
          <a:xfrm>
            <a:off x="6114915" y="1811468"/>
            <a:ext cx="6077085" cy="4394900"/>
          </a:xfrm>
          <a:prstGeom prst="rect">
            <a:avLst/>
          </a:prstGeom>
          <a:solidFill>
            <a:schemeClr val="accent5">
              <a:lumMod val="20000"/>
              <a:lumOff val="80000"/>
            </a:schemeClr>
          </a:solidFill>
        </p:spPr>
      </p:pic>
    </p:spTree>
    <p:extLst>
      <p:ext uri="{BB962C8B-B14F-4D97-AF65-F5344CB8AC3E}">
        <p14:creationId xmlns:p14="http://schemas.microsoft.com/office/powerpoint/2010/main" val="271290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C4E0489-E14B-514F-A54E-5F76D9117D4D}"/>
              </a:ext>
            </a:extLst>
          </p:cNvPr>
          <p:cNvSpPr txBox="1"/>
          <p:nvPr/>
        </p:nvSpPr>
        <p:spPr>
          <a:xfrm>
            <a:off x="1600200" y="635692"/>
            <a:ext cx="9555480" cy="369332"/>
          </a:xfrm>
          <a:prstGeom prst="rect">
            <a:avLst/>
          </a:prstGeom>
          <a:noFill/>
        </p:spPr>
        <p:txBody>
          <a:bodyPr wrap="square">
            <a:spAutoFit/>
          </a:bodyPr>
          <a:lstStyle/>
          <a:p>
            <a:pPr algn="ctr"/>
            <a:r>
              <a:rPr lang="fr-FR" sz="1800" b="1" i="1" kern="150" dirty="0">
                <a:effectLst/>
                <a:latin typeface="Times" pitchFamily="2" charset="0"/>
                <a:ea typeface="NSimSun" panose="02010609030101010101" pitchFamily="49" charset="-122"/>
                <a:cs typeface="Lucida Sans" panose="020B0602030504020204" pitchFamily="34" charset="77"/>
              </a:rPr>
              <a:t>Les schémas </a:t>
            </a:r>
            <a:r>
              <a:rPr lang="fr-FR" b="1" i="1" kern="150" dirty="0">
                <a:latin typeface="Times" pitchFamily="2" charset="0"/>
                <a:ea typeface="NSimSun" panose="02010609030101010101" pitchFamily="49" charset="-122"/>
                <a:cs typeface="Lucida Sans" panose="020B0602030504020204" pitchFamily="34" charset="77"/>
              </a:rPr>
              <a:t>représentant un déplacement sur une droite numérique  ou une ligne de temps</a:t>
            </a:r>
            <a:endParaRPr lang="fr-FR" sz="1800" b="1" kern="150" dirty="0">
              <a:effectLst/>
              <a:latin typeface="Liberation Serif"/>
              <a:ea typeface="NSimSun" panose="02010609030101010101" pitchFamily="49" charset="-122"/>
              <a:cs typeface="Lucida Sans" panose="020B0602030504020204" pitchFamily="34" charset="77"/>
            </a:endParaRPr>
          </a:p>
        </p:txBody>
      </p:sp>
      <p:pic>
        <p:nvPicPr>
          <p:cNvPr id="5" name="Image 4">
            <a:extLst>
              <a:ext uri="{FF2B5EF4-FFF2-40B4-BE49-F238E27FC236}">
                <a16:creationId xmlns:a16="http://schemas.microsoft.com/office/drawing/2014/main" id="{E34C2FE2-0F5C-D644-ADDB-5DBBF2B47767}"/>
              </a:ext>
            </a:extLst>
          </p:cNvPr>
          <p:cNvPicPr>
            <a:picLocks noChangeAspect="1"/>
          </p:cNvPicPr>
          <p:nvPr/>
        </p:nvPicPr>
        <p:blipFill>
          <a:blip r:embed="rId2"/>
          <a:stretch>
            <a:fillRect/>
          </a:stretch>
        </p:blipFill>
        <p:spPr>
          <a:xfrm>
            <a:off x="5639001" y="4219164"/>
            <a:ext cx="5794809" cy="2003144"/>
          </a:xfrm>
          <a:prstGeom prst="rect">
            <a:avLst/>
          </a:prstGeom>
        </p:spPr>
      </p:pic>
      <p:pic>
        <p:nvPicPr>
          <p:cNvPr id="6" name="Image 5">
            <a:extLst>
              <a:ext uri="{FF2B5EF4-FFF2-40B4-BE49-F238E27FC236}">
                <a16:creationId xmlns:a16="http://schemas.microsoft.com/office/drawing/2014/main" id="{29ADF93D-42A8-BD40-8677-A0952AC7958E}"/>
              </a:ext>
            </a:extLst>
          </p:cNvPr>
          <p:cNvPicPr>
            <a:picLocks noChangeAspect="1"/>
          </p:cNvPicPr>
          <p:nvPr/>
        </p:nvPicPr>
        <p:blipFill>
          <a:blip r:embed="rId3"/>
          <a:stretch>
            <a:fillRect/>
          </a:stretch>
        </p:blipFill>
        <p:spPr>
          <a:xfrm>
            <a:off x="5486376" y="1613948"/>
            <a:ext cx="6303389" cy="2255526"/>
          </a:xfrm>
          <a:prstGeom prst="rect">
            <a:avLst/>
          </a:prstGeom>
        </p:spPr>
      </p:pic>
      <p:sp>
        <p:nvSpPr>
          <p:cNvPr id="8" name="ZoneTexte 7">
            <a:extLst>
              <a:ext uri="{FF2B5EF4-FFF2-40B4-BE49-F238E27FC236}">
                <a16:creationId xmlns:a16="http://schemas.microsoft.com/office/drawing/2014/main" id="{B61DB396-31BE-C840-9522-33D52D621E70}"/>
              </a:ext>
            </a:extLst>
          </p:cNvPr>
          <p:cNvSpPr txBox="1"/>
          <p:nvPr/>
        </p:nvSpPr>
        <p:spPr>
          <a:xfrm>
            <a:off x="1128689" y="2284659"/>
            <a:ext cx="3866221" cy="2308324"/>
          </a:xfrm>
          <a:prstGeom prst="rect">
            <a:avLst/>
          </a:prstGeom>
          <a:noFill/>
        </p:spPr>
        <p:txBody>
          <a:bodyPr wrap="square">
            <a:spAutoFit/>
          </a:bodyPr>
          <a:lstStyle/>
          <a:p>
            <a:pPr algn="just"/>
            <a:r>
              <a:rPr lang="fr-FR" sz="1800" b="0" i="1" dirty="0">
                <a:effectLst/>
                <a:latin typeface="Chivo"/>
              </a:rPr>
              <a:t>Selon l’Institut national d’</a:t>
            </a:r>
            <a:r>
              <a:rPr lang="fr-FR" sz="1800" b="0" i="1" dirty="0" err="1">
                <a:effectLst/>
                <a:latin typeface="Chivo"/>
              </a:rPr>
              <a:t>études</a:t>
            </a:r>
            <a:r>
              <a:rPr lang="fr-FR" sz="1800" b="0" i="1" dirty="0">
                <a:effectLst/>
                <a:latin typeface="Chivo"/>
              </a:rPr>
              <a:t> </a:t>
            </a:r>
            <a:r>
              <a:rPr lang="fr-FR" sz="1800" b="0" i="1" dirty="0" err="1">
                <a:effectLst/>
                <a:latin typeface="Chivo"/>
              </a:rPr>
              <a:t>démographiques</a:t>
            </a:r>
            <a:r>
              <a:rPr lang="fr-FR" sz="1800" b="0" i="1" dirty="0">
                <a:effectLst/>
                <a:latin typeface="Chivo"/>
              </a:rPr>
              <a:t> (</a:t>
            </a:r>
            <a:r>
              <a:rPr lang="fr-FR" sz="1800" b="0" i="1" dirty="0" err="1">
                <a:effectLst/>
                <a:latin typeface="Chivo"/>
              </a:rPr>
              <a:t>Ined</a:t>
            </a:r>
            <a:r>
              <a:rPr lang="fr-FR" sz="1800" b="0" i="1" dirty="0">
                <a:effectLst/>
                <a:latin typeface="Chivo"/>
              </a:rPr>
              <a:t>), la population asiatique devrait augmenter de 467 634 000 habitants entre 2025 et 2050, puis diminuer de 147 634 000 habitants entre 2050 et 2075.</a:t>
            </a:r>
            <a:br>
              <a:rPr lang="fr-FR" sz="1800" b="0" i="1" dirty="0">
                <a:effectLst/>
                <a:latin typeface="Chivo"/>
              </a:rPr>
            </a:br>
            <a:r>
              <a:rPr lang="fr-FR" sz="1800" b="0" i="1" dirty="0">
                <a:effectLst/>
                <a:latin typeface="Chivo"/>
              </a:rPr>
              <a:t>Comment devrait </a:t>
            </a:r>
            <a:r>
              <a:rPr lang="fr-FR" sz="1800" b="0" i="1" dirty="0" err="1">
                <a:effectLst/>
                <a:latin typeface="Chivo"/>
              </a:rPr>
              <a:t>évoluer</a:t>
            </a:r>
            <a:r>
              <a:rPr lang="fr-FR" sz="1800" b="0" i="1" dirty="0">
                <a:effectLst/>
                <a:latin typeface="Chivo"/>
              </a:rPr>
              <a:t> la population asiatique entre 2025 et 2075 ? </a:t>
            </a:r>
            <a:endParaRPr lang="fr-FR" dirty="0"/>
          </a:p>
        </p:txBody>
      </p:sp>
    </p:spTree>
    <p:extLst>
      <p:ext uri="{BB962C8B-B14F-4D97-AF65-F5344CB8AC3E}">
        <p14:creationId xmlns:p14="http://schemas.microsoft.com/office/powerpoint/2010/main" val="2128552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09162A-0FEF-B846-9C43-7BA1D97FADF9}"/>
              </a:ext>
            </a:extLst>
          </p:cNvPr>
          <p:cNvSpPr txBox="1"/>
          <p:nvPr/>
        </p:nvSpPr>
        <p:spPr>
          <a:xfrm>
            <a:off x="2750820" y="2754633"/>
            <a:ext cx="6096000" cy="369332"/>
          </a:xfrm>
          <a:prstGeom prst="rect">
            <a:avLst/>
          </a:prstGeom>
          <a:noFill/>
        </p:spPr>
        <p:txBody>
          <a:bodyPr wrap="square">
            <a:spAutoFit/>
          </a:bodyPr>
          <a:lstStyle/>
          <a:p>
            <a:pPr algn="ctr"/>
            <a:r>
              <a:rPr lang="fr-FR" sz="1800" b="1" i="1" kern="0" dirty="0">
                <a:effectLst/>
                <a:latin typeface="Times" pitchFamily="2" charset="0"/>
                <a:ea typeface="Times New Roman" panose="02020603050405020304" pitchFamily="18" charset="0"/>
                <a:cs typeface="Times New Roman" panose="02020603050405020304" pitchFamily="18" charset="0"/>
              </a:rPr>
              <a:t>Les arbres</a:t>
            </a:r>
            <a:endParaRPr lang="fr-FR" sz="1800" b="1" kern="150" dirty="0">
              <a:effectLst/>
              <a:latin typeface="Liberation Serif"/>
              <a:ea typeface="NSimSun" panose="02010609030101010101" pitchFamily="49" charset="-122"/>
              <a:cs typeface="Lucida Sans" panose="020B0602030504020204" pitchFamily="34" charset="77"/>
            </a:endParaRPr>
          </a:p>
        </p:txBody>
      </p:sp>
      <p:sp>
        <p:nvSpPr>
          <p:cNvPr id="3" name="ZoneTexte 2">
            <a:extLst>
              <a:ext uri="{FF2B5EF4-FFF2-40B4-BE49-F238E27FC236}">
                <a16:creationId xmlns:a16="http://schemas.microsoft.com/office/drawing/2014/main" id="{20BC7AAB-01E7-1D49-9AA5-1B4B66174131}"/>
              </a:ext>
            </a:extLst>
          </p:cNvPr>
          <p:cNvSpPr txBox="1"/>
          <p:nvPr/>
        </p:nvSpPr>
        <p:spPr>
          <a:xfrm>
            <a:off x="2632711" y="336926"/>
            <a:ext cx="6096000" cy="369332"/>
          </a:xfrm>
          <a:prstGeom prst="rect">
            <a:avLst/>
          </a:prstGeom>
          <a:noFill/>
        </p:spPr>
        <p:txBody>
          <a:bodyPr wrap="square">
            <a:spAutoFit/>
          </a:bodyPr>
          <a:lstStyle/>
          <a:p>
            <a:pPr algn="ctr"/>
            <a:r>
              <a:rPr lang="fr-FR" sz="1800" b="1" i="1" kern="150" dirty="0">
                <a:effectLst/>
                <a:latin typeface="Times" pitchFamily="2" charset="0"/>
                <a:ea typeface="NSimSun" panose="02010609030101010101" pitchFamily="49" charset="-122"/>
                <a:cs typeface="Lucida Sans" panose="020B0602030504020204" pitchFamily="34" charset="77"/>
              </a:rPr>
              <a:t>Les tableaux</a:t>
            </a:r>
            <a:endParaRPr lang="fr-FR" sz="1800" b="1" kern="150" dirty="0">
              <a:effectLst/>
              <a:latin typeface="Liberation Serif"/>
              <a:ea typeface="NSimSun" panose="02010609030101010101" pitchFamily="49" charset="-122"/>
              <a:cs typeface="Lucida Sans" panose="020B0602030504020204" pitchFamily="34" charset="77"/>
            </a:endParaRPr>
          </a:p>
        </p:txBody>
      </p:sp>
      <p:sp>
        <p:nvSpPr>
          <p:cNvPr id="5" name="ZoneTexte 4">
            <a:extLst>
              <a:ext uri="{FF2B5EF4-FFF2-40B4-BE49-F238E27FC236}">
                <a16:creationId xmlns:a16="http://schemas.microsoft.com/office/drawing/2014/main" id="{E24581E0-E8C4-CF4D-B350-76354AA55818}"/>
              </a:ext>
            </a:extLst>
          </p:cNvPr>
          <p:cNvSpPr txBox="1"/>
          <p:nvPr/>
        </p:nvSpPr>
        <p:spPr>
          <a:xfrm>
            <a:off x="1940244" y="1056379"/>
            <a:ext cx="3626167" cy="1200329"/>
          </a:xfrm>
          <a:prstGeom prst="rect">
            <a:avLst/>
          </a:prstGeom>
          <a:noFill/>
        </p:spPr>
        <p:txBody>
          <a:bodyPr wrap="square">
            <a:spAutoFit/>
          </a:bodyPr>
          <a:lstStyle/>
          <a:p>
            <a:pPr algn="just"/>
            <a:r>
              <a:rPr lang="fr-FR" sz="1800" b="0" i="1" dirty="0">
                <a:effectLst/>
                <a:latin typeface="Chivo"/>
              </a:rPr>
              <a:t>Une </a:t>
            </a:r>
            <a:r>
              <a:rPr lang="fr-FR" sz="1800" b="0" i="1" dirty="0" err="1">
                <a:effectLst/>
                <a:latin typeface="Chivo"/>
              </a:rPr>
              <a:t>poupée</a:t>
            </a:r>
            <a:r>
              <a:rPr lang="fr-FR" sz="1800" b="0" i="1" dirty="0">
                <a:effectLst/>
                <a:latin typeface="Chivo"/>
              </a:rPr>
              <a:t> est </a:t>
            </a:r>
            <a:r>
              <a:rPr lang="fr-FR" sz="1800" b="0" i="1" dirty="0" err="1">
                <a:effectLst/>
                <a:latin typeface="Chivo"/>
              </a:rPr>
              <a:t>livrée</a:t>
            </a:r>
            <a:r>
              <a:rPr lang="fr-FR" sz="1800" b="0" i="1" dirty="0">
                <a:effectLst/>
                <a:latin typeface="Chivo"/>
              </a:rPr>
              <a:t> avec 4 pantalons et 12 tee-shirts. De combien de </a:t>
            </a:r>
            <a:r>
              <a:rPr lang="fr-FR" sz="1800" b="0" i="1" dirty="0" err="1">
                <a:effectLst/>
                <a:latin typeface="Chivo"/>
              </a:rPr>
              <a:t>façons</a:t>
            </a:r>
            <a:r>
              <a:rPr lang="fr-FR" sz="1800" b="0" i="1" dirty="0">
                <a:effectLst/>
                <a:latin typeface="Chivo"/>
              </a:rPr>
              <a:t> est-il possible d’habiller la </a:t>
            </a:r>
            <a:r>
              <a:rPr lang="fr-FR" sz="1800" b="0" i="1" dirty="0" err="1">
                <a:effectLst/>
                <a:latin typeface="Chivo"/>
              </a:rPr>
              <a:t>poupée</a:t>
            </a:r>
            <a:r>
              <a:rPr lang="fr-FR" sz="1800" b="0" i="1" dirty="0">
                <a:effectLst/>
                <a:latin typeface="Chivo"/>
              </a:rPr>
              <a:t> ? </a:t>
            </a:r>
            <a:endParaRPr lang="fr-FR" dirty="0"/>
          </a:p>
        </p:txBody>
      </p:sp>
      <p:pic>
        <p:nvPicPr>
          <p:cNvPr id="6" name="Image 5">
            <a:extLst>
              <a:ext uri="{FF2B5EF4-FFF2-40B4-BE49-F238E27FC236}">
                <a16:creationId xmlns:a16="http://schemas.microsoft.com/office/drawing/2014/main" id="{1F4503DA-A154-6047-B779-9A4FAA263213}"/>
              </a:ext>
            </a:extLst>
          </p:cNvPr>
          <p:cNvPicPr>
            <a:picLocks noChangeAspect="1"/>
          </p:cNvPicPr>
          <p:nvPr/>
        </p:nvPicPr>
        <p:blipFill>
          <a:blip r:embed="rId2"/>
          <a:stretch>
            <a:fillRect/>
          </a:stretch>
        </p:blipFill>
        <p:spPr>
          <a:xfrm>
            <a:off x="6511291" y="380009"/>
            <a:ext cx="5067300" cy="2247900"/>
          </a:xfrm>
          <a:prstGeom prst="rect">
            <a:avLst/>
          </a:prstGeom>
        </p:spPr>
      </p:pic>
      <p:pic>
        <p:nvPicPr>
          <p:cNvPr id="7" name="Image 6">
            <a:extLst>
              <a:ext uri="{FF2B5EF4-FFF2-40B4-BE49-F238E27FC236}">
                <a16:creationId xmlns:a16="http://schemas.microsoft.com/office/drawing/2014/main" id="{5DA770D2-4B3A-4E45-BC63-AB4AE8371DD9}"/>
              </a:ext>
            </a:extLst>
          </p:cNvPr>
          <p:cNvPicPr>
            <a:picLocks noChangeAspect="1"/>
          </p:cNvPicPr>
          <p:nvPr/>
        </p:nvPicPr>
        <p:blipFill>
          <a:blip r:embed="rId3"/>
          <a:stretch>
            <a:fillRect/>
          </a:stretch>
        </p:blipFill>
        <p:spPr>
          <a:xfrm>
            <a:off x="1940244" y="4800600"/>
            <a:ext cx="3002052" cy="1720474"/>
          </a:xfrm>
          <a:prstGeom prst="rect">
            <a:avLst/>
          </a:prstGeom>
        </p:spPr>
      </p:pic>
      <p:pic>
        <p:nvPicPr>
          <p:cNvPr id="8" name="Image 7">
            <a:extLst>
              <a:ext uri="{FF2B5EF4-FFF2-40B4-BE49-F238E27FC236}">
                <a16:creationId xmlns:a16="http://schemas.microsoft.com/office/drawing/2014/main" id="{7F55BA2E-9159-B841-9577-957FD4525EF0}"/>
              </a:ext>
            </a:extLst>
          </p:cNvPr>
          <p:cNvPicPr>
            <a:picLocks noChangeAspect="1"/>
          </p:cNvPicPr>
          <p:nvPr/>
        </p:nvPicPr>
        <p:blipFill>
          <a:blip r:embed="rId4"/>
          <a:stretch>
            <a:fillRect/>
          </a:stretch>
        </p:blipFill>
        <p:spPr>
          <a:xfrm>
            <a:off x="5479702" y="5264073"/>
            <a:ext cx="6498017" cy="1254003"/>
          </a:xfrm>
          <a:prstGeom prst="rect">
            <a:avLst/>
          </a:prstGeom>
        </p:spPr>
      </p:pic>
      <p:sp>
        <p:nvSpPr>
          <p:cNvPr id="10" name="ZoneTexte 9">
            <a:extLst>
              <a:ext uri="{FF2B5EF4-FFF2-40B4-BE49-F238E27FC236}">
                <a16:creationId xmlns:a16="http://schemas.microsoft.com/office/drawing/2014/main" id="{DB183AE9-A273-2443-A479-CF1CD4A80005}"/>
              </a:ext>
            </a:extLst>
          </p:cNvPr>
          <p:cNvSpPr txBox="1"/>
          <p:nvPr/>
        </p:nvSpPr>
        <p:spPr>
          <a:xfrm>
            <a:off x="1517333" y="3400964"/>
            <a:ext cx="3763327" cy="1200329"/>
          </a:xfrm>
          <a:prstGeom prst="rect">
            <a:avLst/>
          </a:prstGeom>
          <a:noFill/>
        </p:spPr>
        <p:txBody>
          <a:bodyPr wrap="square">
            <a:spAutoFit/>
          </a:bodyPr>
          <a:lstStyle/>
          <a:p>
            <a:pPr algn="just"/>
            <a:r>
              <a:rPr lang="fr-FR" sz="1800" b="0" i="1" dirty="0">
                <a:effectLst/>
                <a:latin typeface="Chivo"/>
              </a:rPr>
              <a:t>Combien peut-on </a:t>
            </a:r>
            <a:r>
              <a:rPr lang="fr-FR" sz="1800" b="0" i="1" dirty="0" err="1">
                <a:effectLst/>
                <a:latin typeface="Chivo"/>
              </a:rPr>
              <a:t>écrire</a:t>
            </a:r>
            <a:r>
              <a:rPr lang="fr-FR" sz="1800" b="0" i="1" dirty="0">
                <a:effectLst/>
                <a:latin typeface="Chivo"/>
              </a:rPr>
              <a:t> de nombres à trois chiffres </a:t>
            </a:r>
            <a:r>
              <a:rPr lang="fr-FR" sz="1800" b="0" i="1" dirty="0" err="1">
                <a:effectLst/>
                <a:latin typeface="Chivo"/>
              </a:rPr>
              <a:t>commençant</a:t>
            </a:r>
            <a:r>
              <a:rPr lang="fr-FR" sz="1800" b="0" i="1" dirty="0">
                <a:effectLst/>
                <a:latin typeface="Chivo"/>
              </a:rPr>
              <a:t> par le chiffre 2 et en utilisant au plus une fois les chiffres 2, 4, 6 et 8 ? </a:t>
            </a:r>
            <a:endParaRPr lang="fr-FR" dirty="0"/>
          </a:p>
        </p:txBody>
      </p:sp>
      <p:sp>
        <p:nvSpPr>
          <p:cNvPr id="12" name="ZoneTexte 11">
            <a:extLst>
              <a:ext uri="{FF2B5EF4-FFF2-40B4-BE49-F238E27FC236}">
                <a16:creationId xmlns:a16="http://schemas.microsoft.com/office/drawing/2014/main" id="{9CC69338-7956-6543-B167-CD55944C0D0C}"/>
              </a:ext>
            </a:extLst>
          </p:cNvPr>
          <p:cNvSpPr txBox="1"/>
          <p:nvPr/>
        </p:nvSpPr>
        <p:spPr>
          <a:xfrm>
            <a:off x="5849302" y="3504790"/>
            <a:ext cx="5995036" cy="1077218"/>
          </a:xfrm>
          <a:prstGeom prst="rect">
            <a:avLst/>
          </a:prstGeom>
          <a:noFill/>
        </p:spPr>
        <p:txBody>
          <a:bodyPr wrap="square">
            <a:spAutoFit/>
          </a:bodyPr>
          <a:lstStyle/>
          <a:p>
            <a:pPr algn="just"/>
            <a:r>
              <a:rPr lang="fr-FR" sz="1600" b="0" i="1" dirty="0" err="1">
                <a:effectLst/>
                <a:latin typeface="Chivo"/>
              </a:rPr>
              <a:t>Assia</a:t>
            </a:r>
            <a:r>
              <a:rPr lang="fr-FR" sz="1600" b="0" i="1" dirty="0">
                <a:effectLst/>
                <a:latin typeface="Chivo"/>
              </a:rPr>
              <a:t>, Basile, Capucine, Diego et </a:t>
            </a:r>
            <a:r>
              <a:rPr lang="fr-FR" sz="1600" b="0" i="1" dirty="0" err="1">
                <a:effectLst/>
                <a:latin typeface="Chivo"/>
              </a:rPr>
              <a:t>Emy</a:t>
            </a:r>
            <a:r>
              <a:rPr lang="fr-FR" sz="1600" b="0" i="1" dirty="0">
                <a:effectLst/>
                <a:latin typeface="Chivo"/>
              </a:rPr>
              <a:t> ont </a:t>
            </a:r>
            <a:r>
              <a:rPr lang="fr-FR" sz="1600" b="0" i="1" dirty="0" err="1">
                <a:effectLst/>
                <a:latin typeface="Chivo"/>
              </a:rPr>
              <a:t>résolu</a:t>
            </a:r>
            <a:r>
              <a:rPr lang="fr-FR" sz="1600" b="0" i="1" dirty="0">
                <a:effectLst/>
                <a:latin typeface="Chivo"/>
              </a:rPr>
              <a:t> ensemble un </a:t>
            </a:r>
            <a:r>
              <a:rPr lang="fr-FR" sz="1600" b="0" i="1" dirty="0" err="1">
                <a:effectLst/>
                <a:latin typeface="Chivo"/>
              </a:rPr>
              <a:t>problème</a:t>
            </a:r>
            <a:r>
              <a:rPr lang="fr-FR" sz="1600" b="0" i="1" dirty="0">
                <a:effectLst/>
                <a:latin typeface="Chivo"/>
              </a:rPr>
              <a:t> de </a:t>
            </a:r>
            <a:r>
              <a:rPr lang="fr-FR" sz="1600" b="0" i="1" dirty="0" err="1">
                <a:effectLst/>
                <a:latin typeface="Chivo"/>
              </a:rPr>
              <a:t>mathématiques</a:t>
            </a:r>
            <a:r>
              <a:rPr lang="fr-FR" sz="1600" b="0" i="1" dirty="0">
                <a:effectLst/>
                <a:latin typeface="Chivo"/>
              </a:rPr>
              <a:t>. Ils doivent </a:t>
            </a:r>
            <a:r>
              <a:rPr lang="fr-FR" sz="1600" b="0" i="1" dirty="0" err="1">
                <a:effectLst/>
                <a:latin typeface="Chivo"/>
              </a:rPr>
              <a:t>désigner</a:t>
            </a:r>
            <a:r>
              <a:rPr lang="fr-FR" sz="1600" b="0" i="1" dirty="0">
                <a:effectLst/>
                <a:latin typeface="Chivo"/>
              </a:rPr>
              <a:t> un </a:t>
            </a:r>
            <a:r>
              <a:rPr lang="fr-FR" sz="1600" b="0" i="1" dirty="0" err="1">
                <a:effectLst/>
                <a:latin typeface="Chivo"/>
              </a:rPr>
              <a:t>binôme</a:t>
            </a:r>
            <a:r>
              <a:rPr lang="fr-FR" sz="1600" b="0" i="1" dirty="0">
                <a:effectLst/>
                <a:latin typeface="Chivo"/>
              </a:rPr>
              <a:t> (deux </a:t>
            </a:r>
            <a:r>
              <a:rPr lang="fr-FR" sz="1600" b="0" i="1" dirty="0" err="1">
                <a:effectLst/>
                <a:latin typeface="Chivo"/>
              </a:rPr>
              <a:t>élèves</a:t>
            </a:r>
            <a:r>
              <a:rPr lang="fr-FR" sz="1600" b="0" i="1" dirty="0">
                <a:effectLst/>
                <a:latin typeface="Chivo"/>
              </a:rPr>
              <a:t>) parmi eux cinq pour </a:t>
            </a:r>
            <a:r>
              <a:rPr lang="fr-FR" sz="1600" b="0" i="1" dirty="0" err="1">
                <a:effectLst/>
                <a:latin typeface="Chivo"/>
              </a:rPr>
              <a:t>présenter</a:t>
            </a:r>
            <a:r>
              <a:rPr lang="fr-FR" sz="1600" b="0" i="1" dirty="0">
                <a:effectLst/>
                <a:latin typeface="Chivo"/>
              </a:rPr>
              <a:t> leur solution à la classe.</a:t>
            </a:r>
            <a:br>
              <a:rPr lang="fr-FR" sz="1600" b="0" i="1" dirty="0">
                <a:effectLst/>
                <a:latin typeface="Chivo"/>
              </a:rPr>
            </a:br>
            <a:r>
              <a:rPr lang="fr-FR" sz="1600" b="0" i="1" dirty="0">
                <a:effectLst/>
                <a:latin typeface="Chivo"/>
              </a:rPr>
              <a:t>Combien de </a:t>
            </a:r>
            <a:r>
              <a:rPr lang="fr-FR" sz="1600" b="0" i="1" dirty="0" err="1">
                <a:effectLst/>
                <a:latin typeface="Chivo"/>
              </a:rPr>
              <a:t>binômes</a:t>
            </a:r>
            <a:r>
              <a:rPr lang="fr-FR" sz="1600" b="0" i="1" dirty="0">
                <a:effectLst/>
                <a:latin typeface="Chivo"/>
              </a:rPr>
              <a:t> </a:t>
            </a:r>
            <a:r>
              <a:rPr lang="fr-FR" sz="1600" b="0" i="1" dirty="0" err="1">
                <a:effectLst/>
                <a:latin typeface="Chivo"/>
              </a:rPr>
              <a:t>différents</a:t>
            </a:r>
            <a:r>
              <a:rPr lang="fr-FR" sz="1600" b="0" i="1" dirty="0">
                <a:effectLst/>
                <a:latin typeface="Chivo"/>
              </a:rPr>
              <a:t> peut-on former avec ces cinq </a:t>
            </a:r>
            <a:r>
              <a:rPr lang="fr-FR" sz="1600" b="0" i="1" dirty="0" err="1">
                <a:effectLst/>
                <a:latin typeface="Chivo"/>
              </a:rPr>
              <a:t>élèves</a:t>
            </a:r>
            <a:r>
              <a:rPr lang="fr-FR" sz="1600" b="0" i="1" dirty="0">
                <a:effectLst/>
                <a:latin typeface="Chivo"/>
              </a:rPr>
              <a:t> ? </a:t>
            </a:r>
            <a:endParaRPr lang="fr-FR" sz="1600" dirty="0"/>
          </a:p>
        </p:txBody>
      </p:sp>
    </p:spTree>
    <p:extLst>
      <p:ext uri="{BB962C8B-B14F-4D97-AF65-F5344CB8AC3E}">
        <p14:creationId xmlns:p14="http://schemas.microsoft.com/office/powerpoint/2010/main" val="332013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FEE765-9F7F-4346-AE43-1FB3FD77A06A}"/>
              </a:ext>
            </a:extLst>
          </p:cNvPr>
          <p:cNvSpPr txBox="1"/>
          <p:nvPr/>
        </p:nvSpPr>
        <p:spPr>
          <a:xfrm>
            <a:off x="880111" y="373542"/>
            <a:ext cx="11410764" cy="353943"/>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pPr algn="ctr"/>
            <a:r>
              <a:rPr lang="fr-FR" sz="1700" b="1" dirty="0">
                <a:latin typeface="Chalkboard" panose="03050602040202020205" pitchFamily="66" charset="77"/>
              </a:rPr>
              <a:t>CHAPITRE 5 : </a:t>
            </a:r>
            <a:r>
              <a:rPr lang="fr-FR" sz="1700" b="1" dirty="0"/>
              <a:t>DE L’ECOLE AU COLLEGE: LA RESOLUTION DE PROBLEMES DANS LE CADRE DE LA LISAISON CM2-6ème</a:t>
            </a:r>
            <a:endParaRPr lang="fr-FR" sz="1700" dirty="0"/>
          </a:p>
        </p:txBody>
      </p:sp>
      <p:sp>
        <p:nvSpPr>
          <p:cNvPr id="4" name="ZoneTexte 3">
            <a:extLst>
              <a:ext uri="{FF2B5EF4-FFF2-40B4-BE49-F238E27FC236}">
                <a16:creationId xmlns:a16="http://schemas.microsoft.com/office/drawing/2014/main" id="{E29071D1-7FC8-9048-895C-514AD9FF5180}"/>
              </a:ext>
            </a:extLst>
          </p:cNvPr>
          <p:cNvSpPr txBox="1"/>
          <p:nvPr/>
        </p:nvSpPr>
        <p:spPr>
          <a:xfrm>
            <a:off x="880111" y="1178514"/>
            <a:ext cx="4630736" cy="5355312"/>
          </a:xfrm>
          <a:prstGeom prst="rect">
            <a:avLst/>
          </a:prstGeom>
          <a:noFill/>
        </p:spPr>
        <p:txBody>
          <a:bodyPr wrap="square">
            <a:spAutoFit/>
          </a:bodyPr>
          <a:lstStyle/>
          <a:p>
            <a:pPr algn="just"/>
            <a:r>
              <a:rPr lang="fr-FR" sz="1800" kern="150" dirty="0">
                <a:effectLst/>
                <a:latin typeface="Times" pitchFamily="2" charset="0"/>
                <a:ea typeface="NSimSun" panose="02010609030101010101" pitchFamily="49" charset="-122"/>
                <a:cs typeface="Lucida Sans" panose="020B0602030504020204" pitchFamily="34" charset="77"/>
              </a:rPr>
              <a:t>Le travail mené en </a:t>
            </a:r>
            <a:r>
              <a:rPr lang="fr-FR" sz="1800" kern="150" dirty="0" err="1">
                <a:effectLst/>
                <a:latin typeface="Times" pitchFamily="2" charset="0"/>
                <a:ea typeface="NSimSun" panose="02010609030101010101" pitchFamily="49" charset="-122"/>
                <a:cs typeface="Lucida Sans" panose="020B0602030504020204" pitchFamily="34" charset="77"/>
              </a:rPr>
              <a:t>résolution</a:t>
            </a:r>
            <a:r>
              <a:rPr lang="fr-FR" sz="1800" kern="150" dirty="0">
                <a:effectLst/>
                <a:latin typeface="Times" pitchFamily="2" charset="0"/>
                <a:ea typeface="NSimSun" panose="02010609030101010101" pitchFamily="49" charset="-122"/>
                <a:cs typeface="Lucida Sans" panose="020B0602030504020204" pitchFamily="34" charset="77"/>
              </a:rPr>
              <a:t> de </a:t>
            </a:r>
            <a:r>
              <a:rPr lang="fr-FR" sz="1800" kern="150" dirty="0" err="1">
                <a:effectLst/>
                <a:latin typeface="Times" pitchFamily="2" charset="0"/>
                <a:ea typeface="NSimSun" panose="02010609030101010101" pitchFamily="49" charset="-122"/>
                <a:cs typeface="Lucida Sans" panose="020B0602030504020204" pitchFamily="34" charset="77"/>
              </a:rPr>
              <a:t>problèmes</a:t>
            </a:r>
            <a:r>
              <a:rPr lang="fr-FR" sz="1800" kern="150" dirty="0">
                <a:effectLst/>
                <a:latin typeface="Times" pitchFamily="2" charset="0"/>
                <a:ea typeface="NSimSun" panose="02010609030101010101" pitchFamily="49" charset="-122"/>
                <a:cs typeface="Lucida Sans" panose="020B0602030504020204" pitchFamily="34" charset="77"/>
              </a:rPr>
              <a:t> au cours moyen permet de faire </a:t>
            </a:r>
            <a:r>
              <a:rPr lang="fr-FR" sz="1800" kern="150" dirty="0" err="1">
                <a:effectLst/>
                <a:latin typeface="Times" pitchFamily="2" charset="0"/>
                <a:ea typeface="NSimSun" panose="02010609030101010101" pitchFamily="49" charset="-122"/>
                <a:cs typeface="Lucida Sans" panose="020B0602030504020204" pitchFamily="34" charset="77"/>
              </a:rPr>
              <a:t>acquérir</a:t>
            </a:r>
            <a:r>
              <a:rPr lang="fr-FR" sz="1800" kern="150" dirty="0">
                <a:effectLst/>
                <a:latin typeface="Times" pitchFamily="2" charset="0"/>
                <a:ea typeface="NSimSun" panose="02010609030101010101" pitchFamily="49" charset="-122"/>
                <a:cs typeface="Lucida Sans" panose="020B0602030504020204" pitchFamily="34" charset="77"/>
              </a:rPr>
              <a:t> aux </a:t>
            </a:r>
            <a:r>
              <a:rPr lang="fr-FR" sz="1800" kern="150" dirty="0" err="1">
                <a:effectLst/>
                <a:latin typeface="Times" pitchFamily="2" charset="0"/>
                <a:ea typeface="NSimSun" panose="02010609030101010101" pitchFamily="49" charset="-122"/>
                <a:cs typeface="Lucida Sans" panose="020B0602030504020204" pitchFamily="34" charset="77"/>
              </a:rPr>
              <a:t>élèves</a:t>
            </a:r>
            <a:br>
              <a:rPr lang="fr-FR" sz="1800" kern="150" dirty="0">
                <a:effectLst/>
                <a:latin typeface="Times" pitchFamily="2" charset="0"/>
                <a:ea typeface="NSimSun" panose="02010609030101010101" pitchFamily="49" charset="-122"/>
                <a:cs typeface="Lucida Sans" panose="020B0602030504020204" pitchFamily="34" charset="77"/>
              </a:rPr>
            </a:br>
            <a:r>
              <a:rPr lang="fr-FR" sz="1800" kern="150" dirty="0">
                <a:effectLst/>
                <a:latin typeface="Times" pitchFamily="2" charset="0"/>
                <a:ea typeface="NSimSun" panose="02010609030101010101" pitchFamily="49" charset="-122"/>
                <a:cs typeface="Lucida Sans" panose="020B0602030504020204" pitchFamily="34" charset="77"/>
              </a:rPr>
              <a:t>les connaissances et </a:t>
            </a:r>
            <a:r>
              <a:rPr lang="fr-FR" sz="1800" kern="150" dirty="0" err="1">
                <a:effectLst/>
                <a:latin typeface="Times" pitchFamily="2" charset="0"/>
                <a:ea typeface="NSimSun" panose="02010609030101010101" pitchFamily="49" charset="-122"/>
                <a:cs typeface="Lucida Sans" panose="020B0602030504020204" pitchFamily="34" charset="77"/>
              </a:rPr>
              <a:t>compétences</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nécessaires</a:t>
            </a:r>
            <a:r>
              <a:rPr lang="fr-FR" sz="1800" kern="150" dirty="0">
                <a:effectLst/>
                <a:latin typeface="Times" pitchFamily="2" charset="0"/>
                <a:ea typeface="NSimSun" panose="02010609030101010101" pitchFamily="49" charset="-122"/>
                <a:cs typeface="Lucida Sans" panose="020B0602030504020204" pitchFamily="34" charset="77"/>
              </a:rPr>
              <a:t> pour aborder sereinement les </a:t>
            </a:r>
            <a:r>
              <a:rPr lang="fr-FR" sz="1800" kern="150" dirty="0" err="1">
                <a:effectLst/>
                <a:latin typeface="Times" pitchFamily="2" charset="0"/>
                <a:ea typeface="NSimSun" panose="02010609030101010101" pitchFamily="49" charset="-122"/>
                <a:cs typeface="Lucida Sans" panose="020B0602030504020204" pitchFamily="34" charset="77"/>
              </a:rPr>
              <a:t>problèmes</a:t>
            </a:r>
            <a:r>
              <a:rPr lang="fr-FR" sz="1800" kern="150" dirty="0">
                <a:effectLst/>
                <a:latin typeface="Times" pitchFamily="2" charset="0"/>
                <a:ea typeface="NSimSun" panose="02010609030101010101" pitchFamily="49" charset="-122"/>
                <a:cs typeface="Lucida Sans" panose="020B0602030504020204" pitchFamily="34" charset="77"/>
              </a:rPr>
              <a:t> qu’ils devront </a:t>
            </a:r>
            <a:r>
              <a:rPr lang="fr-FR" sz="1800" kern="150" dirty="0" err="1">
                <a:effectLst/>
                <a:latin typeface="Times" pitchFamily="2" charset="0"/>
                <a:ea typeface="NSimSun" panose="02010609030101010101" pitchFamily="49" charset="-122"/>
                <a:cs typeface="Lucida Sans" panose="020B0602030504020204" pitchFamily="34" charset="77"/>
              </a:rPr>
              <a:t>résoudre</a:t>
            </a:r>
            <a:r>
              <a:rPr lang="fr-FR" sz="1800" kern="150" dirty="0">
                <a:effectLst/>
                <a:latin typeface="Times" pitchFamily="2" charset="0"/>
                <a:ea typeface="NSimSun" panose="02010609030101010101" pitchFamily="49" charset="-122"/>
                <a:cs typeface="Lucida Sans" panose="020B0602030504020204" pitchFamily="34" charset="77"/>
              </a:rPr>
              <a:t> en </a:t>
            </a:r>
            <a:r>
              <a:rPr lang="fr-FR" sz="1800" kern="150" dirty="0" err="1">
                <a:effectLst/>
                <a:latin typeface="Times" pitchFamily="2" charset="0"/>
                <a:ea typeface="NSimSun" panose="02010609030101010101" pitchFamily="49" charset="-122"/>
                <a:cs typeface="Lucida Sans" panose="020B0602030504020204" pitchFamily="34" charset="77"/>
              </a:rPr>
              <a:t>dernière</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année</a:t>
            </a:r>
            <a:r>
              <a:rPr lang="fr-FR" sz="1800" kern="150" dirty="0">
                <a:effectLst/>
                <a:latin typeface="Times" pitchFamily="2" charset="0"/>
                <a:ea typeface="NSimSun" panose="02010609030101010101" pitchFamily="49" charset="-122"/>
                <a:cs typeface="Lucida Sans" panose="020B0602030504020204" pitchFamily="34" charset="77"/>
              </a:rPr>
              <a:t> de cycle 3, puis au cycle 4. Ce travail contribue à la construction progressive, </a:t>
            </a:r>
            <a:r>
              <a:rPr lang="fr-FR" sz="1800" dirty="0">
                <a:effectLst/>
                <a:latin typeface="Times" pitchFamily="2" charset="0"/>
                <a:ea typeface="NSimSun" panose="02010609030101010101" pitchFamily="49" charset="-122"/>
                <a:cs typeface="Lucida Sans" panose="020B0602030504020204" pitchFamily="34" charset="77"/>
              </a:rPr>
              <a:t>tout au long de la scolarité, des six </a:t>
            </a:r>
            <a:r>
              <a:rPr lang="fr-FR" sz="1800" dirty="0" err="1">
                <a:effectLst/>
                <a:latin typeface="Times" pitchFamily="2" charset="0"/>
                <a:ea typeface="NSimSun" panose="02010609030101010101" pitchFamily="49" charset="-122"/>
                <a:cs typeface="Lucida Sans" panose="020B0602030504020204" pitchFamily="34" charset="77"/>
              </a:rPr>
              <a:t>compétences</a:t>
            </a:r>
            <a:r>
              <a:rPr lang="fr-FR" sz="1800" dirty="0">
                <a:effectLst/>
                <a:latin typeface="Times" pitchFamily="2" charset="0"/>
                <a:ea typeface="NSimSun" panose="02010609030101010101" pitchFamily="49" charset="-122"/>
                <a:cs typeface="Lucida Sans" panose="020B0602030504020204" pitchFamily="34" charset="77"/>
              </a:rPr>
              <a:t> majeures de l’</a:t>
            </a:r>
            <a:r>
              <a:rPr lang="fr-FR" sz="1800" dirty="0" err="1">
                <a:effectLst/>
                <a:latin typeface="Times" pitchFamily="2" charset="0"/>
                <a:ea typeface="NSimSun" panose="02010609030101010101" pitchFamily="49" charset="-122"/>
                <a:cs typeface="Lucida Sans" panose="020B0602030504020204" pitchFamily="34" charset="77"/>
              </a:rPr>
              <a:t>activite</a:t>
            </a:r>
            <a:r>
              <a:rPr lang="fr-FR" sz="1800" dirty="0">
                <a:effectLst/>
                <a:latin typeface="Times" pitchFamily="2" charset="0"/>
                <a:ea typeface="NSimSun" panose="02010609030101010101" pitchFamily="49" charset="-122"/>
                <a:cs typeface="Lucida Sans" panose="020B0602030504020204" pitchFamily="34" charset="77"/>
              </a:rPr>
              <a:t>́ </a:t>
            </a:r>
            <a:r>
              <a:rPr lang="fr-FR" sz="1800" dirty="0" err="1">
                <a:effectLst/>
                <a:latin typeface="Times" pitchFamily="2" charset="0"/>
                <a:ea typeface="NSimSun" panose="02010609030101010101" pitchFamily="49" charset="-122"/>
                <a:cs typeface="Lucida Sans" panose="020B0602030504020204" pitchFamily="34" charset="77"/>
              </a:rPr>
              <a:t>mathématique</a:t>
            </a:r>
            <a:r>
              <a:rPr lang="fr-FR" sz="1800" dirty="0">
                <a:effectLst/>
                <a:latin typeface="Times" pitchFamily="2" charset="0"/>
                <a:ea typeface="NSimSun" panose="02010609030101010101" pitchFamily="49" charset="-122"/>
                <a:cs typeface="Lucida Sans" panose="020B0602030504020204" pitchFamily="34" charset="77"/>
              </a:rPr>
              <a:t> inscrites dans les programmes</a:t>
            </a:r>
            <a:r>
              <a:rPr lang="fr-FR" sz="1800" dirty="0">
                <a:latin typeface="Times" pitchFamily="2" charset="0"/>
                <a:ea typeface="NSimSun" panose="02010609030101010101" pitchFamily="49" charset="-122"/>
                <a:cs typeface="Lucida Sans" panose="020B0602030504020204" pitchFamily="34" charset="77"/>
              </a:rPr>
              <a:t>. </a:t>
            </a:r>
          </a:p>
          <a:p>
            <a:pPr algn="just"/>
            <a:r>
              <a:rPr lang="fr-FR" dirty="0">
                <a:latin typeface="Times" pitchFamily="2" charset="0"/>
                <a:ea typeface="NSimSun" panose="02010609030101010101" pitchFamily="49" charset="-122"/>
                <a:cs typeface="Lucida Sans" panose="020B0602030504020204" pitchFamily="34" charset="77"/>
              </a:rPr>
              <a:t>Le programme du cycle 4</a:t>
            </a:r>
            <a:r>
              <a:rPr lang="fr-FR" b="1" dirty="0">
                <a:latin typeface="Times" pitchFamily="2" charset="0"/>
                <a:ea typeface="NSimSun" panose="02010609030101010101" pitchFamily="49" charset="-122"/>
                <a:cs typeface="Lucida Sans" panose="020B0602030504020204" pitchFamily="34" charset="77"/>
              </a:rPr>
              <a:t> </a:t>
            </a:r>
            <a:r>
              <a:rPr lang="fr-FR" dirty="0">
                <a:latin typeface="Times" pitchFamily="2" charset="0"/>
                <a:ea typeface="NSimSun" panose="02010609030101010101" pitchFamily="49" charset="-122"/>
                <a:cs typeface="Lucida Sans" panose="020B0602030504020204" pitchFamily="34" charset="77"/>
              </a:rPr>
              <a:t>confirme la place centrale </a:t>
            </a:r>
            <a:r>
              <a:rPr lang="fr-FR" dirty="0" err="1">
                <a:latin typeface="Times" pitchFamily="2" charset="0"/>
                <a:ea typeface="NSimSun" panose="02010609030101010101" pitchFamily="49" charset="-122"/>
                <a:cs typeface="Lucida Sans" panose="020B0602030504020204" pitchFamily="34" charset="77"/>
              </a:rPr>
              <a:t>accordée</a:t>
            </a:r>
            <a:r>
              <a:rPr lang="fr-FR" dirty="0">
                <a:latin typeface="Times" pitchFamily="2" charset="0"/>
                <a:ea typeface="NSimSun" panose="02010609030101010101" pitchFamily="49" charset="-122"/>
                <a:cs typeface="Lucida Sans" panose="020B0602030504020204" pitchFamily="34" charset="77"/>
              </a:rPr>
              <a:t> à la </a:t>
            </a:r>
            <a:r>
              <a:rPr lang="fr-FR" dirty="0" err="1">
                <a:latin typeface="Times" pitchFamily="2" charset="0"/>
                <a:ea typeface="NSimSun" panose="02010609030101010101" pitchFamily="49" charset="-122"/>
                <a:cs typeface="Lucida Sans" panose="020B0602030504020204" pitchFamily="34" charset="77"/>
              </a:rPr>
              <a:t>résolution</a:t>
            </a:r>
            <a:r>
              <a:rPr lang="fr-FR" dirty="0">
                <a:latin typeface="Times" pitchFamily="2" charset="0"/>
                <a:ea typeface="NSimSun" panose="02010609030101010101" pitchFamily="49" charset="-122"/>
                <a:cs typeface="Lucida Sans" panose="020B0602030504020204" pitchFamily="34" charset="77"/>
              </a:rPr>
              <a:t> de </a:t>
            </a:r>
            <a:r>
              <a:rPr lang="fr-FR" dirty="0" err="1">
                <a:latin typeface="Times" pitchFamily="2" charset="0"/>
                <a:ea typeface="NSimSun" panose="02010609030101010101" pitchFamily="49" charset="-122"/>
                <a:cs typeface="Lucida Sans" panose="020B0602030504020204" pitchFamily="34" charset="77"/>
              </a:rPr>
              <a:t>problèmes</a:t>
            </a:r>
            <a:r>
              <a:rPr lang="fr-FR" dirty="0">
                <a:latin typeface="Times" pitchFamily="2" charset="0"/>
                <a:ea typeface="NSimSun" panose="02010609030101010101" pitchFamily="49" charset="-122"/>
                <a:cs typeface="Lucida Sans" panose="020B0602030504020204" pitchFamily="34" charset="77"/>
              </a:rPr>
              <a:t> tout au long du </a:t>
            </a:r>
            <a:r>
              <a:rPr lang="fr-FR" dirty="0" err="1">
                <a:latin typeface="Times" pitchFamily="2" charset="0"/>
                <a:ea typeface="NSimSun" panose="02010609030101010101" pitchFamily="49" charset="-122"/>
                <a:cs typeface="Lucida Sans" panose="020B0602030504020204" pitchFamily="34" charset="77"/>
              </a:rPr>
              <a:t>collège</a:t>
            </a:r>
            <a:r>
              <a:rPr lang="fr-FR" dirty="0">
                <a:latin typeface="Times" pitchFamily="2" charset="0"/>
                <a:ea typeface="NSimSun" panose="02010609030101010101" pitchFamily="49" charset="-122"/>
                <a:cs typeface="Lucida Sans" panose="020B0602030504020204" pitchFamily="34" charset="77"/>
              </a:rPr>
              <a:t>, en insistant sur le renforcement d’automatismes, le </a:t>
            </a:r>
            <a:r>
              <a:rPr lang="fr-FR" dirty="0" err="1">
                <a:latin typeface="Times" pitchFamily="2" charset="0"/>
                <a:ea typeface="NSimSun" panose="02010609030101010101" pitchFamily="49" charset="-122"/>
                <a:cs typeface="Lucida Sans" panose="020B0602030504020204" pitchFamily="34" charset="77"/>
              </a:rPr>
              <a:t>développement</a:t>
            </a:r>
            <a:r>
              <a:rPr lang="fr-FR" dirty="0">
                <a:latin typeface="Times" pitchFamily="2" charset="0"/>
                <a:ea typeface="NSimSun" panose="02010609030101010101" pitchFamily="49" charset="-122"/>
                <a:cs typeface="Lucida Sans" panose="020B0602030504020204" pitchFamily="34" charset="77"/>
              </a:rPr>
              <a:t> de la capacité à faire des analogies avec les </a:t>
            </a:r>
            <a:r>
              <a:rPr lang="fr-FR" dirty="0" err="1">
                <a:latin typeface="Times" pitchFamily="2" charset="0"/>
                <a:ea typeface="NSimSun" panose="02010609030101010101" pitchFamily="49" charset="-122"/>
                <a:cs typeface="Lucida Sans" panose="020B0602030504020204" pitchFamily="34" charset="77"/>
              </a:rPr>
              <a:t>problèmes</a:t>
            </a:r>
            <a:r>
              <a:rPr lang="fr-FR" dirty="0">
                <a:latin typeface="Times" pitchFamily="2" charset="0"/>
                <a:ea typeface="NSimSun" panose="02010609030101010101" pitchFamily="49" charset="-122"/>
                <a:cs typeface="Lucida Sans" panose="020B0602030504020204" pitchFamily="34" charset="77"/>
              </a:rPr>
              <a:t> </a:t>
            </a:r>
            <a:r>
              <a:rPr lang="fr-FR" dirty="0" err="1">
                <a:latin typeface="Times" pitchFamily="2" charset="0"/>
                <a:ea typeface="NSimSun" panose="02010609030101010101" pitchFamily="49" charset="-122"/>
                <a:cs typeface="Lucida Sans" panose="020B0602030504020204" pitchFamily="34" charset="77"/>
              </a:rPr>
              <a:t>préalablement</a:t>
            </a:r>
            <a:r>
              <a:rPr lang="fr-FR" dirty="0">
                <a:latin typeface="Times" pitchFamily="2" charset="0"/>
                <a:ea typeface="NSimSun" panose="02010609030101010101" pitchFamily="49" charset="-122"/>
                <a:cs typeface="Lucida Sans" panose="020B0602030504020204" pitchFamily="34" charset="77"/>
              </a:rPr>
              <a:t> </a:t>
            </a:r>
            <a:r>
              <a:rPr lang="fr-FR" dirty="0" err="1">
                <a:latin typeface="Times" pitchFamily="2" charset="0"/>
                <a:ea typeface="NSimSun" panose="02010609030101010101" pitchFamily="49" charset="-122"/>
                <a:cs typeface="Lucida Sans" panose="020B0602030504020204" pitchFamily="34" charset="77"/>
              </a:rPr>
              <a:t>résolus</a:t>
            </a:r>
            <a:r>
              <a:rPr lang="fr-FR" dirty="0">
                <a:latin typeface="Times" pitchFamily="2" charset="0"/>
                <a:ea typeface="NSimSun" panose="02010609030101010101" pitchFamily="49" charset="-122"/>
                <a:cs typeface="Lucida Sans" panose="020B0602030504020204" pitchFamily="34" charset="77"/>
              </a:rPr>
              <a:t> et l’acquisition d’aptitudes </a:t>
            </a:r>
            <a:r>
              <a:rPr lang="fr-FR" dirty="0" err="1">
                <a:latin typeface="Times" pitchFamily="2" charset="0"/>
                <a:ea typeface="NSimSun" panose="02010609030101010101" pitchFamily="49" charset="-122"/>
                <a:cs typeface="Lucida Sans" panose="020B0602030504020204" pitchFamily="34" charset="77"/>
              </a:rPr>
              <a:t>générales</a:t>
            </a:r>
            <a:r>
              <a:rPr lang="fr-FR" dirty="0">
                <a:latin typeface="Times" pitchFamily="2" charset="0"/>
                <a:ea typeface="NSimSun" panose="02010609030101010101" pitchFamily="49" charset="-122"/>
                <a:cs typeface="Lucida Sans" panose="020B0602030504020204" pitchFamily="34" charset="77"/>
              </a:rPr>
              <a:t> comme la prise d’initiative.</a:t>
            </a:r>
            <a:endParaRPr lang="fr-FR" dirty="0"/>
          </a:p>
          <a:p>
            <a:endParaRPr lang="fr-FR" dirty="0"/>
          </a:p>
        </p:txBody>
      </p:sp>
      <p:sp>
        <p:nvSpPr>
          <p:cNvPr id="6" name="ZoneTexte 5">
            <a:extLst>
              <a:ext uri="{FF2B5EF4-FFF2-40B4-BE49-F238E27FC236}">
                <a16:creationId xmlns:a16="http://schemas.microsoft.com/office/drawing/2014/main" id="{4B9EE528-7369-B64B-ADA7-186E76F08F43}"/>
              </a:ext>
            </a:extLst>
          </p:cNvPr>
          <p:cNvSpPr txBox="1"/>
          <p:nvPr/>
        </p:nvSpPr>
        <p:spPr>
          <a:xfrm>
            <a:off x="1591151" y="2694802"/>
            <a:ext cx="9873139" cy="369332"/>
          </a:xfrm>
          <a:prstGeom prst="rect">
            <a:avLst/>
          </a:prstGeom>
          <a:noFill/>
        </p:spPr>
        <p:txBody>
          <a:bodyPr wrap="square">
            <a:spAutoFit/>
          </a:bodyPr>
          <a:lstStyle/>
          <a:p>
            <a:endParaRPr lang="fr-FR" dirty="0"/>
          </a:p>
        </p:txBody>
      </p:sp>
      <p:sp>
        <p:nvSpPr>
          <p:cNvPr id="8" name="ZoneTexte 7">
            <a:extLst>
              <a:ext uri="{FF2B5EF4-FFF2-40B4-BE49-F238E27FC236}">
                <a16:creationId xmlns:a16="http://schemas.microsoft.com/office/drawing/2014/main" id="{562C27AD-873D-D241-AB76-14F74369CE40}"/>
              </a:ext>
            </a:extLst>
          </p:cNvPr>
          <p:cNvSpPr txBox="1"/>
          <p:nvPr/>
        </p:nvSpPr>
        <p:spPr>
          <a:xfrm>
            <a:off x="6423025" y="912150"/>
            <a:ext cx="5235575" cy="1200329"/>
          </a:xfrm>
          <a:prstGeom prst="rect">
            <a:avLst/>
          </a:prstGeom>
          <a:noFill/>
        </p:spPr>
        <p:txBody>
          <a:bodyPr wrap="square">
            <a:spAutoFit/>
          </a:bodyPr>
          <a:lstStyle/>
          <a:p>
            <a:pPr algn="just"/>
            <a:r>
              <a:rPr lang="fr-FR" i="1" dirty="0">
                <a:latin typeface="Chivo"/>
              </a:rPr>
              <a:t>J’</a:t>
            </a:r>
            <a:r>
              <a:rPr lang="fr-FR" sz="1800" b="0" i="1" dirty="0">
                <a:effectLst/>
                <a:latin typeface="Chivo"/>
              </a:rPr>
              <a:t>ai </a:t>
            </a:r>
            <a:r>
              <a:rPr lang="fr-FR" sz="1800" b="0" i="1" dirty="0" err="1">
                <a:effectLst/>
                <a:latin typeface="Chivo"/>
              </a:rPr>
              <a:t>dépense</a:t>
            </a:r>
            <a:r>
              <a:rPr lang="fr-FR" sz="1800" b="0" i="1" dirty="0">
                <a:effectLst/>
                <a:latin typeface="Chivo"/>
              </a:rPr>
              <a:t>́ 4 </a:t>
            </a:r>
            <a:r>
              <a:rPr lang="fr-FR" sz="1800" b="0" i="1" dirty="0" err="1">
                <a:effectLst/>
                <a:latin typeface="Chivo"/>
              </a:rPr>
              <a:t>septièmes</a:t>
            </a:r>
            <a:r>
              <a:rPr lang="fr-FR" sz="1800" b="0" i="1" dirty="0">
                <a:effectLst/>
                <a:latin typeface="Chivo"/>
              </a:rPr>
              <a:t> de mes </a:t>
            </a:r>
            <a:r>
              <a:rPr lang="fr-FR" sz="1800" b="0" i="1" dirty="0" err="1">
                <a:effectLst/>
                <a:latin typeface="Chivo"/>
              </a:rPr>
              <a:t>économies</a:t>
            </a:r>
            <a:r>
              <a:rPr lang="fr-FR" sz="1800" b="0" i="1" dirty="0">
                <a:effectLst/>
                <a:latin typeface="Chivo"/>
              </a:rPr>
              <a:t> pour acheter un manteau et le tiers du reste pour une paire de chaussettes. J’ai maintenant 9,52 €.</a:t>
            </a:r>
            <a:br>
              <a:rPr lang="fr-FR" sz="1800" b="0" i="1" dirty="0">
                <a:effectLst/>
                <a:latin typeface="Chivo"/>
              </a:rPr>
            </a:br>
            <a:r>
              <a:rPr lang="fr-FR" sz="1800" b="0" i="1" dirty="0">
                <a:effectLst/>
                <a:latin typeface="Chivo"/>
              </a:rPr>
              <a:t>Combien avais-je d’</a:t>
            </a:r>
            <a:r>
              <a:rPr lang="fr-FR" sz="1800" b="0" i="1" dirty="0" err="1">
                <a:effectLst/>
                <a:latin typeface="Chivo"/>
              </a:rPr>
              <a:t>économies</a:t>
            </a:r>
            <a:r>
              <a:rPr lang="fr-FR" sz="1800" b="0" i="1" dirty="0">
                <a:effectLst/>
                <a:latin typeface="Chivo"/>
              </a:rPr>
              <a:t> au </a:t>
            </a:r>
            <a:r>
              <a:rPr lang="fr-FR" sz="1800" b="0" i="1" dirty="0" err="1">
                <a:effectLst/>
                <a:latin typeface="Chivo"/>
              </a:rPr>
              <a:t>départ</a:t>
            </a:r>
            <a:r>
              <a:rPr lang="fr-FR" sz="1800" b="0" i="1" dirty="0">
                <a:effectLst/>
                <a:latin typeface="Chivo"/>
              </a:rPr>
              <a:t> ? </a:t>
            </a:r>
            <a:endParaRPr lang="fr-FR" dirty="0">
              <a:effectLst/>
            </a:endParaRPr>
          </a:p>
        </p:txBody>
      </p:sp>
      <p:pic>
        <p:nvPicPr>
          <p:cNvPr id="9" name="Image 8">
            <a:extLst>
              <a:ext uri="{FF2B5EF4-FFF2-40B4-BE49-F238E27FC236}">
                <a16:creationId xmlns:a16="http://schemas.microsoft.com/office/drawing/2014/main" id="{4ABD8144-F0CA-FB42-94CB-7EDC9FEB1869}"/>
              </a:ext>
            </a:extLst>
          </p:cNvPr>
          <p:cNvPicPr>
            <a:picLocks noChangeAspect="1"/>
          </p:cNvPicPr>
          <p:nvPr/>
        </p:nvPicPr>
        <p:blipFill>
          <a:blip r:embed="rId2"/>
          <a:stretch>
            <a:fillRect/>
          </a:stretch>
        </p:blipFill>
        <p:spPr>
          <a:xfrm>
            <a:off x="5716586" y="2205206"/>
            <a:ext cx="6350231" cy="4494938"/>
          </a:xfrm>
          <a:prstGeom prst="rect">
            <a:avLst/>
          </a:prstGeom>
        </p:spPr>
      </p:pic>
    </p:spTree>
    <p:extLst>
      <p:ext uri="{BB962C8B-B14F-4D97-AF65-F5344CB8AC3E}">
        <p14:creationId xmlns:p14="http://schemas.microsoft.com/office/powerpoint/2010/main" val="13523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3F9F013-98B5-0B41-8D78-07FAF27DA9C6}"/>
              </a:ext>
            </a:extLst>
          </p:cNvPr>
          <p:cNvSpPr txBox="1"/>
          <p:nvPr/>
        </p:nvSpPr>
        <p:spPr>
          <a:xfrm>
            <a:off x="1970012" y="345694"/>
            <a:ext cx="8908083" cy="523220"/>
          </a:xfrm>
          <a:prstGeom prst="rect">
            <a:avLst/>
          </a:prstGeom>
          <a:gradFill>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sz="2800" dirty="0">
                <a:latin typeface="Marker Felt Thin" panose="02000400000000000000" pitchFamily="2" charset="77"/>
              </a:rPr>
              <a:t>QUELS PROBLEMES A RESOUDRE POUR LES COURS MOYENS?</a:t>
            </a:r>
          </a:p>
        </p:txBody>
      </p:sp>
      <p:sp>
        <p:nvSpPr>
          <p:cNvPr id="3" name="ZoneTexte 2">
            <a:extLst>
              <a:ext uri="{FF2B5EF4-FFF2-40B4-BE49-F238E27FC236}">
                <a16:creationId xmlns:a16="http://schemas.microsoft.com/office/drawing/2014/main" id="{E2DB20E3-F778-0248-AFAA-B332202DC42C}"/>
              </a:ext>
            </a:extLst>
          </p:cNvPr>
          <p:cNvSpPr txBox="1"/>
          <p:nvPr/>
        </p:nvSpPr>
        <p:spPr>
          <a:xfrm>
            <a:off x="1420586" y="2978165"/>
            <a:ext cx="3914775" cy="1477328"/>
          </a:xfrm>
          <a:prstGeom prst="rect">
            <a:avLst/>
          </a:prstGeom>
          <a:solidFill>
            <a:schemeClr val="accent6">
              <a:lumMod val="40000"/>
              <a:lumOff val="60000"/>
            </a:schemeClr>
          </a:solidFill>
        </p:spPr>
        <p:txBody>
          <a:bodyPr wrap="square" rtlCol="0">
            <a:spAutoFit/>
          </a:bodyPr>
          <a:lstStyle/>
          <a:p>
            <a:pPr algn="ctr"/>
            <a:r>
              <a:rPr lang="fr-FR" b="1" dirty="0"/>
              <a:t>DES PROBLEMES VERBAUX </a:t>
            </a:r>
          </a:p>
          <a:p>
            <a:pPr algn="ctr"/>
            <a:r>
              <a:rPr lang="fr-FR" b="1" dirty="0"/>
              <a:t>A DONNEES NUMERIQUES</a:t>
            </a:r>
          </a:p>
          <a:p>
            <a:pPr marL="285750" indent="-285750">
              <a:buFont typeface="Wingdings" pitchFamily="2" charset="2"/>
              <a:buChar char="Ø"/>
            </a:pPr>
            <a:r>
              <a:rPr lang="fr-FR" dirty="0"/>
              <a:t>Les problèmes en une étape</a:t>
            </a:r>
          </a:p>
          <a:p>
            <a:pPr marL="285750" indent="-285750">
              <a:buFont typeface="Wingdings" pitchFamily="2" charset="2"/>
              <a:buChar char="Ø"/>
            </a:pPr>
            <a:r>
              <a:rPr lang="fr-FR" dirty="0"/>
              <a:t>Les problèmes à plusieurs étapes</a:t>
            </a:r>
          </a:p>
          <a:p>
            <a:pPr marL="285750" indent="-285750">
              <a:buFont typeface="Wingdings" pitchFamily="2" charset="2"/>
              <a:buChar char="Ø"/>
            </a:pPr>
            <a:r>
              <a:rPr lang="fr-FR" dirty="0"/>
              <a:t>Les problèmes atypiques</a:t>
            </a:r>
          </a:p>
        </p:txBody>
      </p:sp>
      <p:sp>
        <p:nvSpPr>
          <p:cNvPr id="5" name="ZoneTexte 4">
            <a:extLst>
              <a:ext uri="{FF2B5EF4-FFF2-40B4-BE49-F238E27FC236}">
                <a16:creationId xmlns:a16="http://schemas.microsoft.com/office/drawing/2014/main" id="{74BC775E-1EC4-374D-9803-46CE44F21511}"/>
              </a:ext>
            </a:extLst>
          </p:cNvPr>
          <p:cNvSpPr txBox="1"/>
          <p:nvPr/>
        </p:nvSpPr>
        <p:spPr>
          <a:xfrm>
            <a:off x="5544911" y="2944828"/>
            <a:ext cx="5719763" cy="1477328"/>
          </a:xfrm>
          <a:prstGeom prst="rect">
            <a:avLst/>
          </a:prstGeom>
          <a:solidFill>
            <a:schemeClr val="accent6">
              <a:lumMod val="40000"/>
              <a:lumOff val="60000"/>
            </a:schemeClr>
          </a:solidFill>
        </p:spPr>
        <p:txBody>
          <a:bodyPr wrap="square" rtlCol="0">
            <a:spAutoFit/>
          </a:bodyPr>
          <a:lstStyle/>
          <a:p>
            <a:pPr algn="ctr"/>
            <a:r>
              <a:rPr lang="fr-FR" b="1" dirty="0"/>
              <a:t>QUE FAIRE FACE A UN ELEVE EN DIFFICULTE?</a:t>
            </a:r>
          </a:p>
          <a:p>
            <a:pPr marL="285750" indent="-285750">
              <a:buFont typeface="Wingdings" pitchFamily="2" charset="2"/>
              <a:buChar char="Ø"/>
            </a:pPr>
            <a:r>
              <a:rPr lang="fr-FR" dirty="0"/>
              <a:t>Analyser la production</a:t>
            </a:r>
          </a:p>
          <a:p>
            <a:pPr marL="285750" indent="-285750">
              <a:buFont typeface="Wingdings" pitchFamily="2" charset="2"/>
              <a:buChar char="Ø"/>
            </a:pPr>
            <a:r>
              <a:rPr lang="fr-FR" dirty="0"/>
              <a:t>Repérer la (les) difficulté(s)</a:t>
            </a:r>
          </a:p>
          <a:p>
            <a:pPr marL="285750" indent="-285750">
              <a:buFont typeface="Wingdings" pitchFamily="2" charset="2"/>
              <a:buChar char="Ø"/>
            </a:pPr>
            <a:r>
              <a:rPr lang="fr-FR" dirty="0"/>
              <a:t>Agir sur le problème</a:t>
            </a:r>
          </a:p>
          <a:p>
            <a:r>
              <a:rPr lang="fr-FR" dirty="0"/>
              <a:t>     (structure, texte , champ numérique)</a:t>
            </a:r>
          </a:p>
        </p:txBody>
      </p:sp>
      <p:sp>
        <p:nvSpPr>
          <p:cNvPr id="6" name="ZoneTexte 5">
            <a:extLst>
              <a:ext uri="{FF2B5EF4-FFF2-40B4-BE49-F238E27FC236}">
                <a16:creationId xmlns:a16="http://schemas.microsoft.com/office/drawing/2014/main" id="{FEA85E10-EA10-3D43-9F71-0F61BDC9BB68}"/>
              </a:ext>
            </a:extLst>
          </p:cNvPr>
          <p:cNvSpPr txBox="1"/>
          <p:nvPr/>
        </p:nvSpPr>
        <p:spPr>
          <a:xfrm>
            <a:off x="5544912" y="4817222"/>
            <a:ext cx="5719762" cy="1477328"/>
          </a:xfrm>
          <a:prstGeom prst="rect">
            <a:avLst/>
          </a:prstGeom>
          <a:solidFill>
            <a:schemeClr val="accent6">
              <a:lumMod val="40000"/>
              <a:lumOff val="60000"/>
            </a:schemeClr>
          </a:solidFill>
        </p:spPr>
        <p:txBody>
          <a:bodyPr wrap="square" rtlCol="0">
            <a:spAutoFit/>
          </a:bodyPr>
          <a:lstStyle/>
          <a:p>
            <a:pPr algn="ctr"/>
            <a:r>
              <a:rPr lang="fr-FR" b="1" dirty="0"/>
              <a:t>APPRENTISSAGE DE LA SCHEMATISATION</a:t>
            </a:r>
          </a:p>
          <a:p>
            <a:pPr marL="285750" indent="-285750">
              <a:buFont typeface="Wingdings" pitchFamily="2" charset="2"/>
              <a:buChar char="Ø"/>
            </a:pPr>
            <a:r>
              <a:rPr lang="fr-FR" dirty="0"/>
              <a:t>La compétence « représenter »</a:t>
            </a:r>
          </a:p>
          <a:p>
            <a:pPr marL="285750" indent="-285750">
              <a:buFont typeface="Wingdings" pitchFamily="2" charset="2"/>
              <a:buChar char="Ø"/>
            </a:pPr>
            <a:r>
              <a:rPr lang="fr-FR" dirty="0"/>
              <a:t>4 types de représentation (schémas en barre, déplacements sur une droite, arbres, tableaux)</a:t>
            </a:r>
          </a:p>
          <a:p>
            <a:pPr marL="285750" indent="-285750">
              <a:buFont typeface="Wingdings" pitchFamily="2" charset="2"/>
              <a:buChar char="Ø"/>
            </a:pPr>
            <a:r>
              <a:rPr lang="fr-FR" dirty="0"/>
              <a:t>Cohérence schématisation dans le parcours scolaire</a:t>
            </a:r>
          </a:p>
        </p:txBody>
      </p:sp>
      <p:sp>
        <p:nvSpPr>
          <p:cNvPr id="7" name="ZoneTexte 6">
            <a:extLst>
              <a:ext uri="{FF2B5EF4-FFF2-40B4-BE49-F238E27FC236}">
                <a16:creationId xmlns:a16="http://schemas.microsoft.com/office/drawing/2014/main" id="{56B40E4C-E6E3-6E48-BA59-CE03487ADC6B}"/>
              </a:ext>
            </a:extLst>
          </p:cNvPr>
          <p:cNvSpPr txBox="1"/>
          <p:nvPr/>
        </p:nvSpPr>
        <p:spPr>
          <a:xfrm>
            <a:off x="1420585" y="4822095"/>
            <a:ext cx="3914775" cy="1477328"/>
          </a:xfrm>
          <a:prstGeom prst="rect">
            <a:avLst/>
          </a:prstGeom>
          <a:solidFill>
            <a:schemeClr val="accent6">
              <a:lumMod val="40000"/>
              <a:lumOff val="60000"/>
            </a:schemeClr>
          </a:solidFill>
        </p:spPr>
        <p:txBody>
          <a:bodyPr wrap="square" rtlCol="0">
            <a:spAutoFit/>
          </a:bodyPr>
          <a:lstStyle/>
          <a:p>
            <a:pPr algn="ctr"/>
            <a:r>
              <a:rPr lang="fr-FR" b="1" dirty="0"/>
              <a:t>DES LECONS SUR LA RESOLUTION DE PROBLEMES</a:t>
            </a:r>
          </a:p>
          <a:p>
            <a:pPr marL="285750" indent="-285750">
              <a:buFont typeface="Wingdings" pitchFamily="2" charset="2"/>
              <a:buChar char="Ø"/>
            </a:pPr>
            <a:r>
              <a:rPr lang="fr-FR" dirty="0"/>
              <a:t>Faire le point</a:t>
            </a:r>
          </a:p>
          <a:p>
            <a:pPr marL="285750" indent="-285750">
              <a:buFont typeface="Wingdings" pitchFamily="2" charset="2"/>
              <a:buChar char="Ø"/>
            </a:pPr>
            <a:r>
              <a:rPr lang="fr-FR" dirty="0"/>
              <a:t>S’appuyer sur l’institutionnalisation</a:t>
            </a:r>
          </a:p>
          <a:p>
            <a:r>
              <a:rPr lang="fr-FR" dirty="0"/>
              <a:t>(chapitre 4)</a:t>
            </a:r>
          </a:p>
        </p:txBody>
      </p:sp>
      <p:sp>
        <p:nvSpPr>
          <p:cNvPr id="10" name="ZoneTexte 9">
            <a:extLst>
              <a:ext uri="{FF2B5EF4-FFF2-40B4-BE49-F238E27FC236}">
                <a16:creationId xmlns:a16="http://schemas.microsoft.com/office/drawing/2014/main" id="{EDAD19D5-6A4A-FE4C-83BC-6B27C5FF98A0}"/>
              </a:ext>
            </a:extLst>
          </p:cNvPr>
          <p:cNvSpPr txBox="1"/>
          <p:nvPr/>
        </p:nvSpPr>
        <p:spPr>
          <a:xfrm>
            <a:off x="1551215" y="1235516"/>
            <a:ext cx="9535885" cy="1200329"/>
          </a:xfrm>
          <a:prstGeom prst="rect">
            <a:avLst/>
          </a:prstGeom>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b="1" dirty="0"/>
              <a:t>UN GUIDE / DES CONTENUS</a:t>
            </a:r>
          </a:p>
          <a:p>
            <a:pPr marL="285750" indent="-285750">
              <a:buFont typeface="Wingdings" pitchFamily="2" charset="2"/>
              <a:buChar char="Ø"/>
            </a:pPr>
            <a:r>
              <a:rPr lang="fr-FR" dirty="0"/>
              <a:t>Eléments issus de la recherche</a:t>
            </a:r>
          </a:p>
          <a:p>
            <a:pPr marL="285750" indent="-285750">
              <a:buFont typeface="Wingdings" pitchFamily="2" charset="2"/>
              <a:buChar char="Ø"/>
            </a:pPr>
            <a:r>
              <a:rPr lang="fr-FR" dirty="0"/>
              <a:t>Nombreux exemples de problèmes</a:t>
            </a:r>
          </a:p>
          <a:p>
            <a:pPr marL="285750" indent="-285750">
              <a:buFont typeface="Wingdings" pitchFamily="2" charset="2"/>
              <a:buChar char="Ø"/>
            </a:pPr>
            <a:r>
              <a:rPr lang="fr-FR" dirty="0">
                <a:latin typeface="+mj-lt"/>
              </a:rPr>
              <a:t>Exemples concrets de mise en œuvre de séquences et de séances d’enseignement </a:t>
            </a:r>
          </a:p>
        </p:txBody>
      </p:sp>
    </p:spTree>
    <p:extLst>
      <p:ext uri="{BB962C8B-B14F-4D97-AF65-F5344CB8AC3E}">
        <p14:creationId xmlns:p14="http://schemas.microsoft.com/office/powerpoint/2010/main" val="1059992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C5B5A28-3BC5-9A4A-821E-982CFFAD6CF4}"/>
              </a:ext>
            </a:extLst>
          </p:cNvPr>
          <p:cNvSpPr txBox="1"/>
          <p:nvPr/>
        </p:nvSpPr>
        <p:spPr>
          <a:xfrm>
            <a:off x="3070150" y="374269"/>
            <a:ext cx="6802513" cy="523220"/>
          </a:xfrm>
          <a:prstGeom prst="rect">
            <a:avLst/>
          </a:prstGeom>
          <a:gradFill>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sz="2800" dirty="0">
                <a:latin typeface="Marker Felt Thin" panose="02000400000000000000" pitchFamily="2" charset="77"/>
              </a:rPr>
              <a:t>QUELLES COMPETENCES CLES A DEVELOPPER?</a:t>
            </a:r>
          </a:p>
        </p:txBody>
      </p:sp>
      <p:sp>
        <p:nvSpPr>
          <p:cNvPr id="7" name="ZoneTexte 6">
            <a:extLst>
              <a:ext uri="{FF2B5EF4-FFF2-40B4-BE49-F238E27FC236}">
                <a16:creationId xmlns:a16="http://schemas.microsoft.com/office/drawing/2014/main" id="{D058D99A-F1CB-F640-9048-27DF7A3ACD87}"/>
              </a:ext>
            </a:extLst>
          </p:cNvPr>
          <p:cNvSpPr txBox="1"/>
          <p:nvPr/>
        </p:nvSpPr>
        <p:spPr>
          <a:xfrm>
            <a:off x="1343025" y="1485900"/>
            <a:ext cx="10244138" cy="3785652"/>
          </a:xfrm>
          <a:prstGeom prst="rect">
            <a:avLst/>
          </a:prstGeom>
          <a:gradFill>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fr-FR" sz="2400" dirty="0"/>
              <a:t>L’aptitude des élèves à résoudre de tels problèmes va dépend principalement de trois facteurs : </a:t>
            </a:r>
          </a:p>
          <a:p>
            <a:pPr algn="just"/>
            <a:endParaRPr lang="fr-FR" sz="2400" dirty="0"/>
          </a:p>
          <a:p>
            <a:pPr marL="342900" lvl="0" indent="-342900" algn="just">
              <a:buFont typeface=".Apple Color Emoji UI"/>
              <a:buChar char="🗝"/>
            </a:pPr>
            <a:r>
              <a:rPr lang="fr-FR" sz="2400" dirty="0"/>
              <a:t>les connaissances mathématiques des élèves </a:t>
            </a:r>
          </a:p>
          <a:p>
            <a:pPr marL="342900" lvl="0" indent="-342900" algn="just">
              <a:buFont typeface=".Apple Color Emoji UI"/>
              <a:buChar char="🗝"/>
            </a:pPr>
            <a:endParaRPr lang="fr-FR" sz="2400" dirty="0"/>
          </a:p>
          <a:p>
            <a:pPr marL="342900" lvl="0" indent="-342900" algn="just">
              <a:buFont typeface=".Apple Color Emoji UI"/>
              <a:buChar char="🗝"/>
            </a:pPr>
            <a:r>
              <a:rPr lang="fr-FR" sz="2400" dirty="0"/>
              <a:t>la mémoire des problèmes similaires préalablement résolus</a:t>
            </a:r>
          </a:p>
          <a:p>
            <a:pPr marL="342900" lvl="0" indent="-342900" algn="just">
              <a:buFont typeface=".Apple Color Emoji UI"/>
              <a:buChar char="🗝"/>
            </a:pPr>
            <a:endParaRPr lang="fr-FR" sz="2400" dirty="0"/>
          </a:p>
          <a:p>
            <a:pPr marL="342900" lvl="0" indent="-342900" algn="just">
              <a:buFont typeface=".Apple Color Emoji UI"/>
              <a:buChar char="🗝"/>
            </a:pPr>
            <a:r>
              <a:rPr lang="fr-FR" sz="2400" dirty="0"/>
              <a:t>des compétences aptitudes diverses :  la confiance, l’engagement actif, le retour sur les erreurs et la consolidation sur lesquels s’appuie la résolution des problèmes et qu’elle contribue à développer</a:t>
            </a:r>
          </a:p>
        </p:txBody>
      </p:sp>
    </p:spTree>
    <p:extLst>
      <p:ext uri="{BB962C8B-B14F-4D97-AF65-F5344CB8AC3E}">
        <p14:creationId xmlns:p14="http://schemas.microsoft.com/office/powerpoint/2010/main" val="163892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43697D1-6496-AF47-817B-6D4A4C8C5413}"/>
              </a:ext>
            </a:extLst>
          </p:cNvPr>
          <p:cNvSpPr txBox="1"/>
          <p:nvPr/>
        </p:nvSpPr>
        <p:spPr>
          <a:xfrm>
            <a:off x="844938" y="155420"/>
            <a:ext cx="11173521" cy="353943"/>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pPr algn="ctr"/>
            <a:r>
              <a:rPr lang="fr-FR" sz="1700" b="1" dirty="0">
                <a:latin typeface="Chalkboard" panose="03050602040202020205" pitchFamily="66" charset="77"/>
              </a:rPr>
              <a:t>CHAPITRE 1 : CLASSIFICATION DES PROBLEMES D’APRES LES TRAVAUX DE CATHERINE HOUDEMENT</a:t>
            </a:r>
          </a:p>
        </p:txBody>
      </p:sp>
      <p:graphicFrame>
        <p:nvGraphicFramePr>
          <p:cNvPr id="12" name="Diagramme 11">
            <a:extLst>
              <a:ext uri="{FF2B5EF4-FFF2-40B4-BE49-F238E27FC236}">
                <a16:creationId xmlns:a16="http://schemas.microsoft.com/office/drawing/2014/main" id="{478B4A46-EB76-E549-AE83-730267319F08}"/>
              </a:ext>
            </a:extLst>
          </p:cNvPr>
          <p:cNvGraphicFramePr/>
          <p:nvPr>
            <p:extLst>
              <p:ext uri="{D42A27DB-BD31-4B8C-83A1-F6EECF244321}">
                <p14:modId xmlns:p14="http://schemas.microsoft.com/office/powerpoint/2010/main" val="2139652497"/>
              </p:ext>
            </p:extLst>
          </p:nvPr>
        </p:nvGraphicFramePr>
        <p:xfrm>
          <a:off x="731269" y="2100176"/>
          <a:ext cx="2540635" cy="127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ZoneTexte 14">
            <a:extLst>
              <a:ext uri="{FF2B5EF4-FFF2-40B4-BE49-F238E27FC236}">
                <a16:creationId xmlns:a16="http://schemas.microsoft.com/office/drawing/2014/main" id="{EA107B87-BCB6-5745-8835-06DFCC33F888}"/>
              </a:ext>
            </a:extLst>
          </p:cNvPr>
          <p:cNvSpPr txBox="1"/>
          <p:nvPr/>
        </p:nvSpPr>
        <p:spPr>
          <a:xfrm>
            <a:off x="1487876" y="677636"/>
            <a:ext cx="3226999" cy="877163"/>
          </a:xfrm>
          <a:prstGeom prst="rect">
            <a:avLst/>
          </a:prstGeom>
          <a:noFill/>
        </p:spPr>
        <p:txBody>
          <a:bodyPr wrap="square" rtlCol="0">
            <a:spAutoFit/>
          </a:bodyPr>
          <a:lstStyle/>
          <a:p>
            <a:pPr algn="ctr"/>
            <a:r>
              <a:rPr lang="fr-FR" sz="1700" b="1" dirty="0">
                <a:latin typeface="Chalkboard" panose="03050602040202020205" pitchFamily="66" charset="77"/>
              </a:rPr>
              <a:t>3 catégories définies avec une place particulière en plus pour la proportionnalité </a:t>
            </a:r>
          </a:p>
        </p:txBody>
      </p:sp>
      <p:graphicFrame>
        <p:nvGraphicFramePr>
          <p:cNvPr id="16" name="Diagramme 15">
            <a:extLst>
              <a:ext uri="{FF2B5EF4-FFF2-40B4-BE49-F238E27FC236}">
                <a16:creationId xmlns:a16="http://schemas.microsoft.com/office/drawing/2014/main" id="{A601E12B-894D-554C-8EED-CED06D5E0983}"/>
              </a:ext>
            </a:extLst>
          </p:cNvPr>
          <p:cNvGraphicFramePr/>
          <p:nvPr>
            <p:extLst>
              <p:ext uri="{D42A27DB-BD31-4B8C-83A1-F6EECF244321}">
                <p14:modId xmlns:p14="http://schemas.microsoft.com/office/powerpoint/2010/main" val="3711414718"/>
              </p:ext>
            </p:extLst>
          </p:nvPr>
        </p:nvGraphicFramePr>
        <p:xfrm>
          <a:off x="1702189" y="3571781"/>
          <a:ext cx="2540635" cy="127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me 16">
            <a:extLst>
              <a:ext uri="{FF2B5EF4-FFF2-40B4-BE49-F238E27FC236}">
                <a16:creationId xmlns:a16="http://schemas.microsoft.com/office/drawing/2014/main" id="{ABA2F8B9-5EDC-7544-87D2-E29D363D4472}"/>
              </a:ext>
            </a:extLst>
          </p:cNvPr>
          <p:cNvGraphicFramePr/>
          <p:nvPr>
            <p:extLst>
              <p:ext uri="{D42A27DB-BD31-4B8C-83A1-F6EECF244321}">
                <p14:modId xmlns:p14="http://schemas.microsoft.com/office/powerpoint/2010/main" val="266441988"/>
              </p:ext>
            </p:extLst>
          </p:nvPr>
        </p:nvGraphicFramePr>
        <p:xfrm>
          <a:off x="3239870" y="2100176"/>
          <a:ext cx="2540635" cy="1270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Diagramme 17">
            <a:extLst>
              <a:ext uri="{FF2B5EF4-FFF2-40B4-BE49-F238E27FC236}">
                <a16:creationId xmlns:a16="http://schemas.microsoft.com/office/drawing/2014/main" id="{0082B199-7323-F84E-823C-9DB064C1350D}"/>
              </a:ext>
            </a:extLst>
          </p:cNvPr>
          <p:cNvGraphicFramePr/>
          <p:nvPr>
            <p:extLst>
              <p:ext uri="{D42A27DB-BD31-4B8C-83A1-F6EECF244321}">
                <p14:modId xmlns:p14="http://schemas.microsoft.com/office/powerpoint/2010/main" val="2505234785"/>
              </p:ext>
            </p:extLst>
          </p:nvPr>
        </p:nvGraphicFramePr>
        <p:xfrm>
          <a:off x="1584392" y="5149032"/>
          <a:ext cx="3066415" cy="1270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9" name="Image 18">
            <a:extLst>
              <a:ext uri="{FF2B5EF4-FFF2-40B4-BE49-F238E27FC236}">
                <a16:creationId xmlns:a16="http://schemas.microsoft.com/office/drawing/2014/main" id="{F2830255-7A2B-C449-9A00-40C77725EAFC}"/>
              </a:ext>
            </a:extLst>
          </p:cNvPr>
          <p:cNvPicPr>
            <a:picLocks noChangeAspect="1"/>
          </p:cNvPicPr>
          <p:nvPr/>
        </p:nvPicPr>
        <p:blipFill>
          <a:blip r:embed="rId22"/>
          <a:stretch>
            <a:fillRect/>
          </a:stretch>
        </p:blipFill>
        <p:spPr>
          <a:xfrm>
            <a:off x="5780504" y="1723070"/>
            <a:ext cx="6411495" cy="4788371"/>
          </a:xfrm>
          <a:prstGeom prst="rect">
            <a:avLst/>
          </a:prstGeom>
        </p:spPr>
      </p:pic>
      <p:sp>
        <p:nvSpPr>
          <p:cNvPr id="20" name="ZoneTexte 19">
            <a:extLst>
              <a:ext uri="{FF2B5EF4-FFF2-40B4-BE49-F238E27FC236}">
                <a16:creationId xmlns:a16="http://schemas.microsoft.com/office/drawing/2014/main" id="{05A3731B-E4D9-074D-9EE7-E5D209E273D0}"/>
              </a:ext>
            </a:extLst>
          </p:cNvPr>
          <p:cNvSpPr txBox="1"/>
          <p:nvPr/>
        </p:nvSpPr>
        <p:spPr>
          <a:xfrm>
            <a:off x="6343650" y="939245"/>
            <a:ext cx="5674809" cy="353943"/>
          </a:xfrm>
          <a:prstGeom prst="rect">
            <a:avLst/>
          </a:prstGeom>
          <a:noFill/>
        </p:spPr>
        <p:txBody>
          <a:bodyPr wrap="square" rtlCol="0">
            <a:spAutoFit/>
          </a:bodyPr>
          <a:lstStyle/>
          <a:p>
            <a:pPr algn="ctr"/>
            <a:r>
              <a:rPr lang="fr-FR" sz="1700" b="1" dirty="0">
                <a:latin typeface="Chalkboard" panose="03050602040202020205" pitchFamily="66" charset="77"/>
              </a:rPr>
              <a:t>Des sous-catégories: une classification affinée</a:t>
            </a:r>
          </a:p>
        </p:txBody>
      </p:sp>
    </p:spTree>
    <p:extLst>
      <p:ext uri="{BB962C8B-B14F-4D97-AF65-F5344CB8AC3E}">
        <p14:creationId xmlns:p14="http://schemas.microsoft.com/office/powerpoint/2010/main" val="249023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169E792-3861-7746-8E67-81CDBB725C6F}"/>
              </a:ext>
            </a:extLst>
          </p:cNvPr>
          <p:cNvSpPr txBox="1"/>
          <p:nvPr/>
        </p:nvSpPr>
        <p:spPr>
          <a:xfrm>
            <a:off x="880107" y="1677974"/>
            <a:ext cx="5680713" cy="1477328"/>
          </a:xfrm>
          <a:prstGeom prst="rect">
            <a:avLst/>
          </a:prstGeom>
          <a:noFill/>
        </p:spPr>
        <p:txBody>
          <a:bodyPr wrap="square">
            <a:spAutoFit/>
          </a:bodyPr>
          <a:lstStyle/>
          <a:p>
            <a:pPr algn="just"/>
            <a:r>
              <a:rPr lang="fr-FR" sz="1800" i="1" kern="150" dirty="0">
                <a:effectLst/>
                <a:latin typeface="Times" pitchFamily="2" charset="0"/>
                <a:ea typeface="NSimSun" panose="02010609030101010101" pitchFamily="49" charset="-122"/>
                <a:cs typeface="Lucida Sans" panose="020B0602030504020204" pitchFamily="34" charset="77"/>
              </a:rPr>
              <a:t>Un massif de fleurs est formé de 60 tulipes rouges et de 15 tulipes noires. </a:t>
            </a:r>
            <a:r>
              <a:rPr lang="fr-FR" kern="150" dirty="0">
                <a:latin typeface="Liberation Serif"/>
                <a:ea typeface="NSimSun" panose="02010609030101010101" pitchFamily="49" charset="-122"/>
                <a:cs typeface="Lucida Sans" panose="020B0602030504020204" pitchFamily="34" charset="77"/>
              </a:rPr>
              <a:t> </a:t>
            </a:r>
            <a:r>
              <a:rPr lang="fr-FR" sz="1800" i="1" kern="150" dirty="0">
                <a:effectLst/>
                <a:latin typeface="Times" pitchFamily="2" charset="0"/>
                <a:ea typeface="NSimSun" panose="02010609030101010101" pitchFamily="49" charset="-122"/>
                <a:cs typeface="Lucida Sans" panose="020B0602030504020204" pitchFamily="34" charset="77"/>
              </a:rPr>
              <a:t>Combien y </a:t>
            </a:r>
            <a:r>
              <a:rPr lang="fr-FR" sz="1800" i="1" kern="150" dirty="0" err="1">
                <a:effectLst/>
                <a:latin typeface="Times" pitchFamily="2" charset="0"/>
                <a:ea typeface="NSimSun" panose="02010609030101010101" pitchFamily="49" charset="-122"/>
                <a:cs typeface="Lucida Sans" panose="020B0602030504020204" pitchFamily="34" charset="77"/>
              </a:rPr>
              <a:t>a-t-il</a:t>
            </a:r>
            <a:r>
              <a:rPr lang="fr-FR" sz="1800" i="1" kern="150" dirty="0">
                <a:effectLst/>
                <a:latin typeface="Times" pitchFamily="2" charset="0"/>
                <a:ea typeface="NSimSun" panose="02010609030101010101" pitchFamily="49" charset="-122"/>
                <a:cs typeface="Lucida Sans" panose="020B0602030504020204" pitchFamily="34" charset="77"/>
              </a:rPr>
              <a:t> de tulipes dans ce massif ? </a:t>
            </a:r>
            <a:endParaRPr lang="fr-FR" i="1" kern="150" dirty="0">
              <a:latin typeface="Times" pitchFamily="2" charset="0"/>
              <a:ea typeface="NSimSun" panose="02010609030101010101" pitchFamily="49" charset="-122"/>
              <a:cs typeface="Lucida Sans" panose="020B0602030504020204" pitchFamily="34" charset="77"/>
            </a:endParaRPr>
          </a:p>
          <a:p>
            <a:pPr algn="just"/>
            <a:r>
              <a:rPr lang="fr-FR" sz="1800"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a:p>
            <a:pPr algn="just"/>
            <a:r>
              <a:rPr lang="fr-FR" sz="1800" i="1" kern="150" dirty="0">
                <a:effectLst/>
                <a:latin typeface="Times" pitchFamily="2" charset="0"/>
                <a:ea typeface="NSimSun" panose="02010609030101010101" pitchFamily="49" charset="-122"/>
                <a:cs typeface="Lucida Sans" panose="020B0602030504020204" pitchFamily="34" charset="77"/>
              </a:rPr>
              <a:t>Un massif de 60 fleurs est composé de tulipes et de 15 jonquilles. </a:t>
            </a:r>
            <a:r>
              <a:rPr lang="fr-FR" kern="150" dirty="0">
                <a:latin typeface="Liberation Serif"/>
                <a:ea typeface="NSimSun" panose="02010609030101010101" pitchFamily="49" charset="-122"/>
                <a:cs typeface="Lucida Sans" panose="020B0602030504020204" pitchFamily="34" charset="77"/>
              </a:rPr>
              <a:t> </a:t>
            </a:r>
            <a:r>
              <a:rPr lang="fr-FR" sz="1800" i="1" kern="150" dirty="0">
                <a:effectLst/>
                <a:latin typeface="Times" pitchFamily="2" charset="0"/>
                <a:ea typeface="NSimSun" panose="02010609030101010101" pitchFamily="49" charset="-122"/>
                <a:cs typeface="Lucida Sans" panose="020B0602030504020204" pitchFamily="34" charset="77"/>
              </a:rPr>
              <a:t>Combien y </a:t>
            </a:r>
            <a:r>
              <a:rPr lang="fr-FR" sz="1800" i="1" kern="150" dirty="0" err="1">
                <a:effectLst/>
                <a:latin typeface="Times" pitchFamily="2" charset="0"/>
                <a:ea typeface="NSimSun" panose="02010609030101010101" pitchFamily="49" charset="-122"/>
                <a:cs typeface="Lucida Sans" panose="020B0602030504020204" pitchFamily="34" charset="77"/>
              </a:rPr>
              <a:t>a-t-il</a:t>
            </a:r>
            <a:r>
              <a:rPr lang="fr-FR" sz="1800" i="1" kern="150" dirty="0">
                <a:effectLst/>
                <a:latin typeface="Times" pitchFamily="2" charset="0"/>
                <a:ea typeface="NSimSun" panose="02010609030101010101" pitchFamily="49" charset="-122"/>
                <a:cs typeface="Lucida Sans" panose="020B0602030504020204" pitchFamily="34" charset="77"/>
              </a:rPr>
              <a:t> de tulipes dans ce massif ? </a:t>
            </a:r>
            <a:r>
              <a:rPr lang="fr-FR" sz="1800"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4" name="ZoneTexte 3">
            <a:extLst>
              <a:ext uri="{FF2B5EF4-FFF2-40B4-BE49-F238E27FC236}">
                <a16:creationId xmlns:a16="http://schemas.microsoft.com/office/drawing/2014/main" id="{E6EADCE4-331E-EF45-BD3C-9748759B39D4}"/>
              </a:ext>
            </a:extLst>
          </p:cNvPr>
          <p:cNvSpPr txBox="1"/>
          <p:nvPr/>
        </p:nvSpPr>
        <p:spPr>
          <a:xfrm>
            <a:off x="4376737" y="241280"/>
            <a:ext cx="5081587" cy="461665"/>
          </a:xfrm>
          <a:prstGeom prst="rect">
            <a:avLst/>
          </a:prstGeom>
          <a:gradFill>
            <a:gsLst>
              <a:gs pos="94995">
                <a:srgbClr val="E48D9C"/>
              </a:gs>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spPr>
        <p:txBody>
          <a:bodyPr wrap="square">
            <a:spAutoFit/>
          </a:bodyPr>
          <a:lstStyle/>
          <a:p>
            <a:pPr algn="just"/>
            <a:r>
              <a:rPr lang="fr-FR" sz="2400" b="1" kern="150" dirty="0">
                <a:effectLst/>
                <a:latin typeface="Chalkboard" panose="03050602040202020205" pitchFamily="66" charset="77"/>
                <a:ea typeface="NSimSun" panose="02010609030101010101" pitchFamily="49" charset="-122"/>
                <a:cs typeface="Lucida Sans" panose="020B0602030504020204" pitchFamily="34" charset="77"/>
              </a:rPr>
              <a:t>DES PROBLEMES A UNE ETAPE</a:t>
            </a:r>
          </a:p>
        </p:txBody>
      </p:sp>
      <p:sp>
        <p:nvSpPr>
          <p:cNvPr id="5" name="ZoneTexte 4">
            <a:extLst>
              <a:ext uri="{FF2B5EF4-FFF2-40B4-BE49-F238E27FC236}">
                <a16:creationId xmlns:a16="http://schemas.microsoft.com/office/drawing/2014/main" id="{99AF36FF-11CC-7A43-9929-8A3A621C234B}"/>
              </a:ext>
            </a:extLst>
          </p:cNvPr>
          <p:cNvSpPr txBox="1"/>
          <p:nvPr/>
        </p:nvSpPr>
        <p:spPr>
          <a:xfrm>
            <a:off x="1851660" y="862138"/>
            <a:ext cx="3233738" cy="646331"/>
          </a:xfrm>
          <a:prstGeom prst="rect">
            <a:avLst/>
          </a:prstGeom>
          <a:noFill/>
        </p:spPr>
        <p:txBody>
          <a:bodyPr wrap="square">
            <a:spAutoFit/>
          </a:bodyPr>
          <a:lstStyle/>
          <a:p>
            <a:pPr algn="just"/>
            <a:r>
              <a:rPr lang="fr-FR" sz="1800" b="1" kern="150" dirty="0">
                <a:effectLst/>
                <a:latin typeface="Chalkboard" panose="03050602040202020205" pitchFamily="66" charset="77"/>
                <a:ea typeface="NSimSun" panose="02010609030101010101" pitchFamily="49" charset="-122"/>
                <a:cs typeface="Lucida Sans" panose="020B0602030504020204" pitchFamily="34" charset="77"/>
              </a:rPr>
              <a:t>DES PROBLEMES ADDITIFS </a:t>
            </a:r>
            <a:r>
              <a:rPr lang="fr-FR" b="1" kern="150" dirty="0">
                <a:latin typeface="Chalkboard" panose="03050602040202020205" pitchFamily="66" charset="77"/>
                <a:ea typeface="NSimSun" panose="02010609030101010101" pitchFamily="49" charset="-122"/>
                <a:cs typeface="Lucida Sans" panose="020B0602030504020204" pitchFamily="34" charset="77"/>
              </a:rPr>
              <a:t>(additions et soustractions)</a:t>
            </a:r>
            <a:endParaRPr lang="fr-FR" sz="1800" b="1" kern="150" dirty="0">
              <a:effectLst/>
              <a:latin typeface="Chalkboard" panose="03050602040202020205" pitchFamily="66" charset="77"/>
              <a:ea typeface="NSimSun" panose="02010609030101010101" pitchFamily="49" charset="-122"/>
              <a:cs typeface="Lucida Sans" panose="020B0602030504020204" pitchFamily="34" charset="77"/>
            </a:endParaRPr>
          </a:p>
        </p:txBody>
      </p:sp>
      <p:sp>
        <p:nvSpPr>
          <p:cNvPr id="6" name="ZoneTexte 5">
            <a:extLst>
              <a:ext uri="{FF2B5EF4-FFF2-40B4-BE49-F238E27FC236}">
                <a16:creationId xmlns:a16="http://schemas.microsoft.com/office/drawing/2014/main" id="{0A10EBE0-0424-7844-92CC-0F1CC8825458}"/>
              </a:ext>
            </a:extLst>
          </p:cNvPr>
          <p:cNvSpPr txBox="1"/>
          <p:nvPr/>
        </p:nvSpPr>
        <p:spPr>
          <a:xfrm>
            <a:off x="7943849" y="862137"/>
            <a:ext cx="3851911" cy="646331"/>
          </a:xfrm>
          <a:prstGeom prst="rect">
            <a:avLst/>
          </a:prstGeom>
          <a:noFill/>
        </p:spPr>
        <p:txBody>
          <a:bodyPr wrap="square">
            <a:spAutoFit/>
          </a:bodyPr>
          <a:lstStyle/>
          <a:p>
            <a:pPr algn="ctr"/>
            <a:r>
              <a:rPr lang="fr-FR" sz="1800" b="1" kern="150" dirty="0">
                <a:effectLst/>
                <a:latin typeface="Chalkboard" panose="03050602040202020205" pitchFamily="66" charset="77"/>
                <a:ea typeface="NSimSun" panose="02010609030101010101" pitchFamily="49" charset="-122"/>
                <a:cs typeface="Lucida Sans" panose="020B0602030504020204" pitchFamily="34" charset="77"/>
              </a:rPr>
              <a:t>DES PROBLEMES MULIPLICATIFS </a:t>
            </a:r>
            <a:r>
              <a:rPr lang="fr-FR" b="1" kern="150" dirty="0">
                <a:latin typeface="Chalkboard" panose="03050602040202020205" pitchFamily="66" charset="77"/>
                <a:ea typeface="NSimSun" panose="02010609030101010101" pitchFamily="49" charset="-122"/>
                <a:cs typeface="Lucida Sans" panose="020B0602030504020204" pitchFamily="34" charset="77"/>
              </a:rPr>
              <a:t>(multiplications et divisions)</a:t>
            </a:r>
            <a:endParaRPr lang="fr-FR" sz="1800" b="1" kern="150" dirty="0">
              <a:effectLst/>
              <a:latin typeface="Chalkboard" panose="03050602040202020205" pitchFamily="66" charset="77"/>
              <a:ea typeface="NSimSun" panose="02010609030101010101" pitchFamily="49" charset="-122"/>
              <a:cs typeface="Lucida Sans" panose="020B0602030504020204" pitchFamily="34" charset="77"/>
            </a:endParaRPr>
          </a:p>
        </p:txBody>
      </p:sp>
      <p:sp>
        <p:nvSpPr>
          <p:cNvPr id="7" name="ZoneTexte 6">
            <a:extLst>
              <a:ext uri="{FF2B5EF4-FFF2-40B4-BE49-F238E27FC236}">
                <a16:creationId xmlns:a16="http://schemas.microsoft.com/office/drawing/2014/main" id="{E48A3841-4895-9C4A-B95C-A89249393842}"/>
              </a:ext>
            </a:extLst>
          </p:cNvPr>
          <p:cNvSpPr txBox="1"/>
          <p:nvPr/>
        </p:nvSpPr>
        <p:spPr>
          <a:xfrm>
            <a:off x="6831329" y="1677974"/>
            <a:ext cx="5360671" cy="1477328"/>
          </a:xfrm>
          <a:prstGeom prst="rect">
            <a:avLst/>
          </a:prstGeom>
          <a:noFill/>
        </p:spPr>
        <p:txBody>
          <a:bodyPr wrap="square">
            <a:spAutoFit/>
          </a:bodyPr>
          <a:lstStyle/>
          <a:p>
            <a:pPr algn="just"/>
            <a:r>
              <a:rPr lang="fr-FR" sz="1800" i="1" kern="150" dirty="0">
                <a:effectLst/>
                <a:latin typeface="Times" pitchFamily="2" charset="0"/>
                <a:ea typeface="NSimSun" panose="02010609030101010101" pitchFamily="49" charset="-122"/>
                <a:cs typeface="Lucida Sans" panose="020B0602030504020204" pitchFamily="34" charset="77"/>
              </a:rPr>
              <a:t>Un massif est formé de 60 </a:t>
            </a:r>
            <a:r>
              <a:rPr lang="fr-FR" sz="1800" i="1" kern="150" dirty="0" err="1">
                <a:effectLst/>
                <a:latin typeface="Times" pitchFamily="2" charset="0"/>
                <a:ea typeface="NSimSun" panose="02010609030101010101" pitchFamily="49" charset="-122"/>
                <a:cs typeface="Lucida Sans" panose="020B0602030504020204" pitchFamily="34" charset="77"/>
              </a:rPr>
              <a:t>rangées</a:t>
            </a:r>
            <a:r>
              <a:rPr lang="fr-FR" sz="1800" i="1" kern="150" dirty="0">
                <a:effectLst/>
                <a:latin typeface="Times" pitchFamily="2" charset="0"/>
                <a:ea typeface="NSimSun" panose="02010609030101010101" pitchFamily="49" charset="-122"/>
                <a:cs typeface="Lucida Sans" panose="020B0602030504020204" pitchFamily="34" charset="77"/>
              </a:rPr>
              <a:t>, toutes de 15 tulipes. </a:t>
            </a:r>
            <a:endParaRPr lang="fr-FR" sz="1800" kern="150" dirty="0">
              <a:effectLst/>
              <a:latin typeface="Liberation Serif"/>
              <a:ea typeface="NSimSun" panose="02010609030101010101" pitchFamily="49" charset="-122"/>
              <a:cs typeface="Lucida Sans" panose="020B0602030504020204" pitchFamily="34" charset="77"/>
            </a:endParaRPr>
          </a:p>
          <a:p>
            <a:pPr algn="just"/>
            <a:r>
              <a:rPr lang="fr-FR" sz="1800" i="1" kern="150" dirty="0">
                <a:effectLst/>
                <a:latin typeface="Times" pitchFamily="2" charset="0"/>
                <a:ea typeface="NSimSun" panose="02010609030101010101" pitchFamily="49" charset="-122"/>
                <a:cs typeface="Lucida Sans" panose="020B0602030504020204" pitchFamily="34" charset="77"/>
              </a:rPr>
              <a:t>Combien y </a:t>
            </a:r>
            <a:r>
              <a:rPr lang="fr-FR" sz="1800" i="1" kern="150" dirty="0" err="1">
                <a:effectLst/>
                <a:latin typeface="Times" pitchFamily="2" charset="0"/>
                <a:ea typeface="NSimSun" panose="02010609030101010101" pitchFamily="49" charset="-122"/>
                <a:cs typeface="Lucida Sans" panose="020B0602030504020204" pitchFamily="34" charset="77"/>
              </a:rPr>
              <a:t>a-t-il</a:t>
            </a:r>
            <a:r>
              <a:rPr lang="fr-FR" sz="1800" i="1" kern="150" dirty="0">
                <a:effectLst/>
                <a:latin typeface="Times" pitchFamily="2" charset="0"/>
                <a:ea typeface="NSimSun" panose="02010609030101010101" pitchFamily="49" charset="-122"/>
                <a:cs typeface="Lucida Sans" panose="020B0602030504020204" pitchFamily="34" charset="77"/>
              </a:rPr>
              <a:t> de tulipes dans ce massif ?</a:t>
            </a:r>
            <a:r>
              <a:rPr lang="fr-FR" sz="1800"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a:p>
            <a:pPr algn="just"/>
            <a:endParaRPr lang="fr-FR" sz="1800" kern="150" dirty="0">
              <a:effectLst/>
              <a:latin typeface="Times" pitchFamily="2" charset="0"/>
              <a:ea typeface="NSimSun" panose="02010609030101010101" pitchFamily="49" charset="-122"/>
              <a:cs typeface="Lucida Sans" panose="020B0602030504020204" pitchFamily="34" charset="77"/>
            </a:endParaRPr>
          </a:p>
          <a:p>
            <a:pPr algn="just"/>
            <a:r>
              <a:rPr lang="fr-FR" sz="1800" i="1" kern="150" dirty="0">
                <a:effectLst/>
                <a:latin typeface="Times" pitchFamily="2" charset="0"/>
                <a:ea typeface="NSimSun" panose="02010609030101010101" pitchFamily="49" charset="-122"/>
                <a:cs typeface="Lucida Sans" panose="020B0602030504020204" pitchFamily="34" charset="77"/>
              </a:rPr>
              <a:t>60 tulipes sont </a:t>
            </a:r>
            <a:r>
              <a:rPr lang="fr-FR" sz="1800" i="1" kern="150" dirty="0" err="1">
                <a:effectLst/>
                <a:latin typeface="Times" pitchFamily="2" charset="0"/>
                <a:ea typeface="NSimSun" panose="02010609030101010101" pitchFamily="49" charset="-122"/>
                <a:cs typeface="Lucida Sans" panose="020B0602030504020204" pitchFamily="34" charset="77"/>
              </a:rPr>
              <a:t>disposées</a:t>
            </a:r>
            <a:r>
              <a:rPr lang="fr-FR" sz="1800" i="1" kern="150" dirty="0">
                <a:effectLst/>
                <a:latin typeface="Times" pitchFamily="2" charset="0"/>
                <a:ea typeface="NSimSun" panose="02010609030101010101" pitchFamily="49" charset="-122"/>
                <a:cs typeface="Lucida Sans" panose="020B0602030504020204" pitchFamily="34" charset="77"/>
              </a:rPr>
              <a:t> en 15 massifs tous identiques. </a:t>
            </a:r>
            <a:endParaRPr lang="fr-FR" sz="1800" kern="150" dirty="0">
              <a:effectLst/>
              <a:latin typeface="Liberation Serif"/>
              <a:ea typeface="NSimSun" panose="02010609030101010101" pitchFamily="49" charset="-122"/>
              <a:cs typeface="Lucida Sans" panose="020B0602030504020204" pitchFamily="34" charset="77"/>
            </a:endParaRPr>
          </a:p>
          <a:p>
            <a:pPr algn="just"/>
            <a:r>
              <a:rPr lang="fr-FR" sz="1800" i="1" kern="150" dirty="0">
                <a:effectLst/>
                <a:latin typeface="Times" pitchFamily="2" charset="0"/>
                <a:ea typeface="NSimSun" panose="02010609030101010101" pitchFamily="49" charset="-122"/>
                <a:cs typeface="Lucida Sans" panose="020B0602030504020204" pitchFamily="34" charset="77"/>
              </a:rPr>
              <a:t>Combien y </a:t>
            </a:r>
            <a:r>
              <a:rPr lang="fr-FR" sz="1800" i="1" kern="150" dirty="0" err="1">
                <a:effectLst/>
                <a:latin typeface="Times" pitchFamily="2" charset="0"/>
                <a:ea typeface="NSimSun" panose="02010609030101010101" pitchFamily="49" charset="-122"/>
                <a:cs typeface="Lucida Sans" panose="020B0602030504020204" pitchFamily="34" charset="77"/>
              </a:rPr>
              <a:t>a-t-il</a:t>
            </a:r>
            <a:r>
              <a:rPr lang="fr-FR" sz="1800" i="1" kern="150" dirty="0">
                <a:effectLst/>
                <a:latin typeface="Times" pitchFamily="2" charset="0"/>
                <a:ea typeface="NSimSun" panose="02010609030101010101" pitchFamily="49" charset="-122"/>
                <a:cs typeface="Lucida Sans" panose="020B0602030504020204" pitchFamily="34" charset="77"/>
              </a:rPr>
              <a:t> de tulipes dans un massif ? </a:t>
            </a:r>
            <a:endParaRPr lang="fr-FR" sz="1800" kern="150" dirty="0">
              <a:effectLst/>
              <a:latin typeface="Times" pitchFamily="2" charset="0"/>
              <a:ea typeface="NSimSun" panose="02010609030101010101" pitchFamily="49" charset="-122"/>
              <a:cs typeface="Lucida Sans" panose="020B0602030504020204" pitchFamily="34" charset="77"/>
            </a:endParaRPr>
          </a:p>
        </p:txBody>
      </p:sp>
      <p:sp>
        <p:nvSpPr>
          <p:cNvPr id="8" name="ZoneTexte 7">
            <a:extLst>
              <a:ext uri="{FF2B5EF4-FFF2-40B4-BE49-F238E27FC236}">
                <a16:creationId xmlns:a16="http://schemas.microsoft.com/office/drawing/2014/main" id="{14CEFBE8-F995-CF4F-B5B7-E653614D6401}"/>
              </a:ext>
            </a:extLst>
          </p:cNvPr>
          <p:cNvSpPr txBox="1"/>
          <p:nvPr/>
        </p:nvSpPr>
        <p:spPr>
          <a:xfrm>
            <a:off x="4076700" y="3333367"/>
            <a:ext cx="4038600" cy="369332"/>
          </a:xfrm>
          <a:prstGeom prst="rect">
            <a:avLst/>
          </a:prstGeom>
          <a:noFill/>
        </p:spPr>
        <p:txBody>
          <a:bodyPr wrap="square">
            <a:spAutoFit/>
          </a:bodyPr>
          <a:lstStyle/>
          <a:p>
            <a:pPr algn="just"/>
            <a:r>
              <a:rPr lang="fr-FR" sz="1800" b="1" kern="150" dirty="0">
                <a:effectLst/>
                <a:latin typeface="Chalkboard" panose="03050602040202020205" pitchFamily="66" charset="77"/>
                <a:ea typeface="NSimSun" panose="02010609030101010101" pitchFamily="49" charset="-122"/>
                <a:cs typeface="Lucida Sans" panose="020B0602030504020204" pitchFamily="34" charset="77"/>
              </a:rPr>
              <a:t>DES PROBLEMES </a:t>
            </a:r>
            <a:r>
              <a:rPr lang="fr-FR" b="1" kern="150" dirty="0">
                <a:latin typeface="Chalkboard" panose="03050602040202020205" pitchFamily="66" charset="77"/>
                <a:ea typeface="NSimSun" panose="02010609030101010101" pitchFamily="49" charset="-122"/>
                <a:cs typeface="Lucida Sans" panose="020B0602030504020204" pitchFamily="34" charset="77"/>
              </a:rPr>
              <a:t>MULTIPLICA</a:t>
            </a:r>
            <a:r>
              <a:rPr lang="fr-FR" sz="1800" b="1" kern="150" dirty="0">
                <a:effectLst/>
                <a:latin typeface="Chalkboard" panose="03050602040202020205" pitchFamily="66" charset="77"/>
                <a:ea typeface="NSimSun" panose="02010609030101010101" pitchFamily="49" charset="-122"/>
                <a:cs typeface="Lucida Sans" panose="020B0602030504020204" pitchFamily="34" charset="77"/>
              </a:rPr>
              <a:t>TIFS</a:t>
            </a:r>
          </a:p>
        </p:txBody>
      </p:sp>
      <p:sp>
        <p:nvSpPr>
          <p:cNvPr id="9" name="ZoneTexte 8">
            <a:extLst>
              <a:ext uri="{FF2B5EF4-FFF2-40B4-BE49-F238E27FC236}">
                <a16:creationId xmlns:a16="http://schemas.microsoft.com/office/drawing/2014/main" id="{DED3DA13-C353-D44D-8951-E42D7E299C37}"/>
              </a:ext>
            </a:extLst>
          </p:cNvPr>
          <p:cNvSpPr txBox="1"/>
          <p:nvPr/>
        </p:nvSpPr>
        <p:spPr>
          <a:xfrm>
            <a:off x="3371849" y="3711678"/>
            <a:ext cx="6200776" cy="1200329"/>
          </a:xfrm>
          <a:prstGeom prst="rect">
            <a:avLst/>
          </a:prstGeom>
          <a:noFill/>
        </p:spPr>
        <p:txBody>
          <a:bodyPr wrap="square">
            <a:spAutoFit/>
          </a:bodyPr>
          <a:lstStyle/>
          <a:p>
            <a:r>
              <a:rPr lang="fr-FR" sz="1800" b="1" kern="150" dirty="0">
                <a:effectLst/>
                <a:latin typeface="Times" pitchFamily="2" charset="0"/>
                <a:ea typeface="NSimSun" panose="02010609030101010101" pitchFamily="49" charset="-122"/>
                <a:cs typeface="Lucida Sans" panose="020B0602030504020204" pitchFamily="34" charset="77"/>
              </a:rPr>
              <a:t>Les </a:t>
            </a:r>
            <a:r>
              <a:rPr lang="fr-FR" sz="1800" b="1" kern="150" dirty="0" err="1">
                <a:effectLst/>
                <a:latin typeface="Times" pitchFamily="2" charset="0"/>
                <a:ea typeface="NSimSun" panose="02010609030101010101" pitchFamily="49" charset="-122"/>
                <a:cs typeface="Lucida Sans" panose="020B0602030504020204" pitchFamily="34" charset="77"/>
              </a:rPr>
              <a:t>problèmes</a:t>
            </a:r>
            <a:r>
              <a:rPr lang="fr-FR" sz="1800" b="1" kern="150" dirty="0">
                <a:effectLst/>
                <a:latin typeface="Times" pitchFamily="2" charset="0"/>
                <a:ea typeface="NSimSun" panose="02010609030101010101" pitchFamily="49" charset="-122"/>
                <a:cs typeface="Lucida Sans" panose="020B0602030504020204" pitchFamily="34" charset="77"/>
              </a:rPr>
              <a:t> mettant en jeu une comparaison multiplicative</a:t>
            </a:r>
          </a:p>
          <a:p>
            <a:r>
              <a:rPr lang="fr-FR" dirty="0"/>
              <a:t>Un terrain rectangulaire a une longueur de 78,7 m et une largeur 4 fois plus courte que la longueur. </a:t>
            </a:r>
          </a:p>
          <a:p>
            <a:r>
              <a:rPr lang="fr-FR" dirty="0"/>
              <a:t>Quelle est la largeur de ce terrain ?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11" name="ZoneTexte 10">
            <a:extLst>
              <a:ext uri="{FF2B5EF4-FFF2-40B4-BE49-F238E27FC236}">
                <a16:creationId xmlns:a16="http://schemas.microsoft.com/office/drawing/2014/main" id="{18694FC7-9CBF-5F4D-A677-F3FC00C04705}"/>
              </a:ext>
            </a:extLst>
          </p:cNvPr>
          <p:cNvSpPr txBox="1"/>
          <p:nvPr/>
        </p:nvSpPr>
        <p:spPr>
          <a:xfrm>
            <a:off x="1093946" y="5030286"/>
            <a:ext cx="4749166" cy="1477328"/>
          </a:xfrm>
          <a:prstGeom prst="rect">
            <a:avLst/>
          </a:prstGeom>
          <a:noFill/>
        </p:spPr>
        <p:txBody>
          <a:bodyPr wrap="square">
            <a:spAutoFit/>
          </a:bodyPr>
          <a:lstStyle/>
          <a:p>
            <a:pPr algn="just"/>
            <a:r>
              <a:rPr lang="fr-FR" sz="1800" b="1" kern="150" dirty="0">
                <a:effectLst/>
                <a:latin typeface="Times" pitchFamily="2" charset="0"/>
                <a:ea typeface="NSimSun" panose="02010609030101010101" pitchFamily="49" charset="-122"/>
                <a:cs typeface="Lucida Sans" panose="020B0602030504020204" pitchFamily="34" charset="77"/>
              </a:rPr>
              <a:t>Les problèmes mettant en jeu un produit cartésien.</a:t>
            </a:r>
          </a:p>
          <a:p>
            <a:pPr algn="just"/>
            <a:r>
              <a:rPr lang="fr-FR" dirty="0"/>
              <a:t>Une poupée est </a:t>
            </a:r>
            <a:r>
              <a:rPr lang="fr-FR" dirty="0" err="1"/>
              <a:t>livréee</a:t>
            </a:r>
            <a:r>
              <a:rPr lang="fr-FR" dirty="0"/>
              <a:t> avec 4 pantalons et 12 tee-shirts. De combien de </a:t>
            </a:r>
            <a:r>
              <a:rPr lang="fr-FR" dirty="0" err="1"/>
              <a:t>façons</a:t>
            </a:r>
            <a:r>
              <a:rPr lang="fr-FR" dirty="0"/>
              <a:t> est-il possible d’habiller la </a:t>
            </a:r>
            <a:r>
              <a:rPr lang="fr-FR" dirty="0" err="1"/>
              <a:t>poupée</a:t>
            </a:r>
            <a:r>
              <a:rPr lang="fr-FR" dirty="0"/>
              <a:t> ?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13" name="ZoneTexte 12">
            <a:extLst>
              <a:ext uri="{FF2B5EF4-FFF2-40B4-BE49-F238E27FC236}">
                <a16:creationId xmlns:a16="http://schemas.microsoft.com/office/drawing/2014/main" id="{238D59DC-7041-154A-832B-DB37C28AA891}"/>
              </a:ext>
            </a:extLst>
          </p:cNvPr>
          <p:cNvSpPr txBox="1"/>
          <p:nvPr/>
        </p:nvSpPr>
        <p:spPr>
          <a:xfrm>
            <a:off x="6472237" y="5047060"/>
            <a:ext cx="5501638" cy="1477328"/>
          </a:xfrm>
          <a:prstGeom prst="rect">
            <a:avLst/>
          </a:prstGeom>
          <a:noFill/>
        </p:spPr>
        <p:txBody>
          <a:bodyPr wrap="square">
            <a:spAutoFit/>
          </a:bodyPr>
          <a:lstStyle/>
          <a:p>
            <a:r>
              <a:rPr lang="fr-FR" sz="1800" b="1" kern="150" dirty="0">
                <a:effectLst/>
                <a:latin typeface="Times" pitchFamily="2" charset="0"/>
                <a:ea typeface="NSimSun" panose="02010609030101010101" pitchFamily="49" charset="-122"/>
                <a:cs typeface="Lucida Sans" panose="020B0602030504020204" pitchFamily="34" charset="77"/>
              </a:rPr>
              <a:t>Les problèmes mettant en jeu un produit de deux grandeurs.</a:t>
            </a:r>
          </a:p>
          <a:p>
            <a:r>
              <a:rPr lang="fr-FR" i="1" dirty="0"/>
              <a:t>L’aire d’un rectangle est 259 cm2. Sa largeur est 14 cm. Quelle est la longueur de ce rectangle ?</a:t>
            </a:r>
            <a:r>
              <a:rPr lang="fr-FR" dirty="0"/>
              <a:t> </a:t>
            </a:r>
          </a:p>
          <a:p>
            <a:endParaRPr lang="fr-FR" sz="1800" kern="150" dirty="0">
              <a:effectLst/>
              <a:latin typeface="Liberation Serif"/>
              <a:ea typeface="NSimSun" panose="02010609030101010101" pitchFamily="49" charset="-122"/>
              <a:cs typeface="Lucida Sans" panose="020B0602030504020204" pitchFamily="34" charset="77"/>
            </a:endParaRPr>
          </a:p>
        </p:txBody>
      </p:sp>
    </p:spTree>
    <p:extLst>
      <p:ext uri="{BB962C8B-B14F-4D97-AF65-F5344CB8AC3E}">
        <p14:creationId xmlns:p14="http://schemas.microsoft.com/office/powerpoint/2010/main" val="416198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193B54C-6A8A-A24E-81D9-A8F877DC571E}"/>
              </a:ext>
            </a:extLst>
          </p:cNvPr>
          <p:cNvSpPr txBox="1"/>
          <p:nvPr/>
        </p:nvSpPr>
        <p:spPr>
          <a:xfrm>
            <a:off x="3871911" y="287492"/>
            <a:ext cx="6343652" cy="461665"/>
          </a:xfrm>
          <a:prstGeom prst="rect">
            <a:avLst/>
          </a:prstGeom>
          <a:gradFill>
            <a:gsLst>
              <a:gs pos="94995">
                <a:srgbClr val="E48D9C"/>
              </a:gs>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spPr>
        <p:txBody>
          <a:bodyPr wrap="square">
            <a:spAutoFit/>
          </a:bodyPr>
          <a:lstStyle/>
          <a:p>
            <a:pPr algn="just"/>
            <a:r>
              <a:rPr lang="fr-FR" sz="2400" b="1" kern="150" dirty="0">
                <a:effectLst/>
                <a:latin typeface="Chalkboard" panose="03050602040202020205" pitchFamily="66" charset="77"/>
                <a:ea typeface="NSimSun" panose="02010609030101010101" pitchFamily="49" charset="-122"/>
                <a:cs typeface="Lucida Sans" panose="020B0602030504020204" pitchFamily="34" charset="77"/>
              </a:rPr>
              <a:t>DES PROBLEMES EN PLUSIEURS ETAPES</a:t>
            </a:r>
          </a:p>
        </p:txBody>
      </p:sp>
      <p:sp>
        <p:nvSpPr>
          <p:cNvPr id="5" name="ZoneTexte 4">
            <a:extLst>
              <a:ext uri="{FF2B5EF4-FFF2-40B4-BE49-F238E27FC236}">
                <a16:creationId xmlns:a16="http://schemas.microsoft.com/office/drawing/2014/main" id="{D6BFF1FC-E935-DE4A-990D-0D4FD2830A24}"/>
              </a:ext>
            </a:extLst>
          </p:cNvPr>
          <p:cNvSpPr txBox="1"/>
          <p:nvPr/>
        </p:nvSpPr>
        <p:spPr>
          <a:xfrm>
            <a:off x="1271586" y="948690"/>
            <a:ext cx="10801351" cy="6063198"/>
          </a:xfrm>
          <a:prstGeom prst="rect">
            <a:avLst/>
          </a:prstGeom>
          <a:noFill/>
        </p:spPr>
        <p:txBody>
          <a:bodyPr wrap="square" rtlCol="0">
            <a:spAutoFit/>
          </a:bodyPr>
          <a:lstStyle/>
          <a:p>
            <a:r>
              <a:rPr lang="fr-FR" sz="2000" dirty="0"/>
              <a:t>Les problèmes en plusieurs étapes sont le cœur de l’activité de résolution de problèmes au CM.</a:t>
            </a:r>
          </a:p>
          <a:p>
            <a:endParaRPr lang="fr-FR" sz="1000" dirty="0"/>
          </a:p>
          <a:p>
            <a:pPr marL="285750" indent="-285750">
              <a:buFontTx/>
              <a:buChar char="-"/>
            </a:pPr>
            <a:r>
              <a:rPr lang="fr-FR" sz="2000" dirty="0"/>
              <a:t>Ils sont les problèmes verbaux à données numériques nécessitant plusieurs calculs successifs</a:t>
            </a:r>
          </a:p>
          <a:p>
            <a:pPr marL="285750" indent="-285750">
              <a:buFontTx/>
              <a:buChar char="-"/>
            </a:pPr>
            <a:endParaRPr lang="fr-FR" sz="1200" dirty="0"/>
          </a:p>
          <a:p>
            <a:pPr marL="285750" indent="-285750">
              <a:buFontTx/>
              <a:buChar char="-"/>
            </a:pPr>
            <a:r>
              <a:rPr lang="fr-FR" sz="2000" dirty="0"/>
              <a:t>Ils demandent </a:t>
            </a:r>
            <a:r>
              <a:rPr lang="fr-FR" sz="2000" kern="150" dirty="0">
                <a:latin typeface="Times" pitchFamily="2" charset="0"/>
                <a:ea typeface="NSimSun" panose="02010609030101010101" pitchFamily="49" charset="-122"/>
                <a:cs typeface="Lucida Sans" panose="020B0602030504020204" pitchFamily="34" charset="77"/>
              </a:rPr>
              <a:t>de bien comprendre les relations entre les données de l’énoncé ce qui est recherché afin de construire un modèle mathématique de la situation</a:t>
            </a:r>
          </a:p>
          <a:p>
            <a:pPr marL="285750" indent="-285750">
              <a:buFontTx/>
              <a:buChar char="-"/>
            </a:pPr>
            <a:endParaRPr lang="fr-FR" sz="1200" kern="150" dirty="0">
              <a:latin typeface="Times" pitchFamily="2" charset="0"/>
              <a:ea typeface="NSimSun" panose="02010609030101010101" pitchFamily="49" charset="-122"/>
              <a:cs typeface="Lucida Sans" panose="020B0602030504020204" pitchFamily="34" charset="77"/>
            </a:endParaRPr>
          </a:p>
          <a:p>
            <a:pPr marL="285750" indent="-285750">
              <a:buFontTx/>
              <a:buChar char="-"/>
            </a:pPr>
            <a:r>
              <a:rPr lang="fr-FR" sz="2000" kern="150" dirty="0">
                <a:latin typeface="Times" pitchFamily="2" charset="0"/>
                <a:ea typeface="NSimSun" panose="02010609030101010101" pitchFamily="49" charset="-122"/>
                <a:cs typeface="Lucida Sans" panose="020B0602030504020204" pitchFamily="34" charset="77"/>
              </a:rPr>
              <a:t>Ils sont un objectif majeur de l’enseignement de la résolution des problèmes verbaux à données numériques au cours moyen</a:t>
            </a:r>
          </a:p>
          <a:p>
            <a:pPr marL="285750" indent="-285750">
              <a:buFontTx/>
              <a:buChar char="-"/>
            </a:pPr>
            <a:endParaRPr lang="fr-FR" sz="1200" kern="150" dirty="0">
              <a:latin typeface="Times" pitchFamily="2" charset="0"/>
              <a:ea typeface="NSimSun" panose="02010609030101010101" pitchFamily="49" charset="-122"/>
              <a:cs typeface="Lucida Sans" panose="020B0602030504020204" pitchFamily="34" charset="77"/>
            </a:endParaRPr>
          </a:p>
          <a:p>
            <a:pPr marL="285750" indent="-285750">
              <a:buFontTx/>
              <a:buChar char="-"/>
            </a:pPr>
            <a:r>
              <a:rPr lang="fr-FR" sz="2000" kern="150" dirty="0">
                <a:latin typeface="Times" pitchFamily="2" charset="0"/>
                <a:ea typeface="NSimSun" panose="02010609030101010101" pitchFamily="49" charset="-122"/>
                <a:cs typeface="Lucida Sans" panose="020B0602030504020204" pitchFamily="34" charset="77"/>
              </a:rPr>
              <a:t>Ils renforcent la centration des élèves sur la compréhension de l’énoncé et la modélisation du problème</a:t>
            </a:r>
          </a:p>
          <a:p>
            <a:pPr marL="285750" indent="-285750">
              <a:buFontTx/>
              <a:buChar char="-"/>
            </a:pPr>
            <a:endParaRPr lang="fr-FR" sz="1200" kern="150" dirty="0">
              <a:latin typeface="Times" pitchFamily="2" charset="0"/>
              <a:ea typeface="NSimSun" panose="02010609030101010101" pitchFamily="49" charset="-122"/>
              <a:cs typeface="Lucida Sans" panose="020B0602030504020204" pitchFamily="34" charset="77"/>
            </a:endParaRPr>
          </a:p>
          <a:p>
            <a:pPr marL="285750" indent="-285750">
              <a:buFontTx/>
              <a:buChar char="-"/>
            </a:pPr>
            <a:r>
              <a:rPr lang="fr-FR" sz="2000" kern="150" dirty="0">
                <a:latin typeface="Times" pitchFamily="2" charset="0"/>
                <a:ea typeface="NSimSun" panose="02010609030101010101" pitchFamily="49" charset="-122"/>
                <a:cs typeface="Lucida Sans" panose="020B0602030504020204" pitchFamily="34" charset="77"/>
              </a:rPr>
              <a:t>Ils évitent de réduire la résolution de problèmes au fait de trouver LA bonne opération</a:t>
            </a:r>
          </a:p>
          <a:p>
            <a:pPr marL="285750" indent="-285750">
              <a:buFontTx/>
              <a:buChar char="-"/>
            </a:pPr>
            <a:endParaRPr lang="fr-FR" sz="1200" kern="150" dirty="0">
              <a:latin typeface="Times" pitchFamily="2" charset="0"/>
              <a:ea typeface="NSimSun" panose="02010609030101010101" pitchFamily="49" charset="-122"/>
              <a:cs typeface="Lucida Sans" panose="020B0602030504020204" pitchFamily="34" charset="77"/>
            </a:endParaRPr>
          </a:p>
          <a:p>
            <a:pPr marL="285750" indent="-285750">
              <a:buFontTx/>
              <a:buChar char="-"/>
            </a:pPr>
            <a:r>
              <a:rPr lang="fr-FR" sz="2000" kern="150" dirty="0">
                <a:latin typeface="Times" pitchFamily="2" charset="0"/>
                <a:ea typeface="NSimSun" panose="02010609030101010101" pitchFamily="49" charset="-122"/>
                <a:cs typeface="Lucida Sans" panose="020B0602030504020204" pitchFamily="34" charset="77"/>
              </a:rPr>
              <a:t>Ils permettent aussi au professeur de mieux </a:t>
            </a:r>
            <a:r>
              <a:rPr lang="fr-FR" sz="2000" kern="150" dirty="0" err="1">
                <a:latin typeface="Times" pitchFamily="2" charset="0"/>
                <a:ea typeface="NSimSun" panose="02010609030101010101" pitchFamily="49" charset="-122"/>
                <a:cs typeface="Lucida Sans" panose="020B0602030504020204" pitchFamily="34" charset="77"/>
              </a:rPr>
              <a:t>évaluer</a:t>
            </a:r>
            <a:r>
              <a:rPr lang="fr-FR" sz="2000" kern="150" dirty="0">
                <a:latin typeface="Times" pitchFamily="2" charset="0"/>
                <a:ea typeface="NSimSun" panose="02010609030101010101" pitchFamily="49" charset="-122"/>
                <a:cs typeface="Lucida Sans" panose="020B0602030504020204" pitchFamily="34" charset="77"/>
              </a:rPr>
              <a:t> les </a:t>
            </a:r>
            <a:r>
              <a:rPr lang="fr-FR" sz="2000" kern="150" dirty="0" err="1">
                <a:latin typeface="Times" pitchFamily="2" charset="0"/>
                <a:ea typeface="NSimSun" panose="02010609030101010101" pitchFamily="49" charset="-122"/>
                <a:cs typeface="Lucida Sans" panose="020B0602030504020204" pitchFamily="34" charset="77"/>
              </a:rPr>
              <a:t>compétences</a:t>
            </a:r>
            <a:r>
              <a:rPr lang="fr-FR" sz="2000" kern="150" dirty="0">
                <a:latin typeface="Times" pitchFamily="2" charset="0"/>
                <a:ea typeface="NSimSun" panose="02010609030101010101" pitchFamily="49" charset="-122"/>
                <a:cs typeface="Lucida Sans" panose="020B0602030504020204" pitchFamily="34" charset="77"/>
              </a:rPr>
              <a:t> </a:t>
            </a:r>
            <a:r>
              <a:rPr lang="fr-FR" sz="2000" kern="150" dirty="0" err="1">
                <a:latin typeface="Times" pitchFamily="2" charset="0"/>
                <a:ea typeface="NSimSun" panose="02010609030101010101" pitchFamily="49" charset="-122"/>
                <a:cs typeface="Lucida Sans" panose="020B0602030504020204" pitchFamily="34" charset="77"/>
              </a:rPr>
              <a:t>développées</a:t>
            </a:r>
            <a:r>
              <a:rPr lang="fr-FR" sz="2000" kern="150" dirty="0">
                <a:latin typeface="Times" pitchFamily="2" charset="0"/>
                <a:ea typeface="NSimSun" panose="02010609030101010101" pitchFamily="49" charset="-122"/>
                <a:cs typeface="Lucida Sans" panose="020B0602030504020204" pitchFamily="34" charset="77"/>
              </a:rPr>
              <a:t> par les </a:t>
            </a:r>
            <a:r>
              <a:rPr lang="fr-FR" sz="2000" kern="150" dirty="0" err="1">
                <a:latin typeface="Times" pitchFamily="2" charset="0"/>
                <a:ea typeface="NSimSun" panose="02010609030101010101" pitchFamily="49" charset="-122"/>
                <a:cs typeface="Lucida Sans" panose="020B0602030504020204" pitchFamily="34" charset="77"/>
              </a:rPr>
              <a:t>élèves</a:t>
            </a:r>
            <a:r>
              <a:rPr lang="fr-FR" sz="2000" kern="150" dirty="0">
                <a:latin typeface="Times" pitchFamily="2" charset="0"/>
                <a:ea typeface="NSimSun" panose="02010609030101010101" pitchFamily="49" charset="-122"/>
                <a:cs typeface="Lucida Sans" panose="020B0602030504020204" pitchFamily="34" charset="77"/>
              </a:rPr>
              <a:t>, en limitant </a:t>
            </a:r>
            <a:r>
              <a:rPr lang="fr-FR" sz="2000" b="1" kern="150" dirty="0">
                <a:latin typeface="Times" pitchFamily="2" charset="0"/>
                <a:ea typeface="NSimSun" panose="02010609030101010101" pitchFamily="49" charset="-122"/>
                <a:cs typeface="Lucida Sans" panose="020B0602030504020204" pitchFamily="34" charset="77"/>
              </a:rPr>
              <a:t>les faux positifs</a:t>
            </a:r>
            <a:r>
              <a:rPr lang="fr-FR" sz="2000" kern="150" dirty="0">
                <a:latin typeface="Times" pitchFamily="2" charset="0"/>
                <a:ea typeface="NSimSun" panose="02010609030101010101" pitchFamily="49" charset="-122"/>
                <a:cs typeface="Lucida Sans" panose="020B0602030504020204" pitchFamily="34" charset="77"/>
              </a:rPr>
              <a:t>, c’</a:t>
            </a:r>
            <a:r>
              <a:rPr lang="fr-FR" sz="2000" kern="150" dirty="0" err="1">
                <a:latin typeface="Times" pitchFamily="2" charset="0"/>
                <a:ea typeface="NSimSun" panose="02010609030101010101" pitchFamily="49" charset="-122"/>
                <a:cs typeface="Lucida Sans" panose="020B0602030504020204" pitchFamily="34" charset="77"/>
              </a:rPr>
              <a:t>est-a</a:t>
            </a:r>
            <a:r>
              <a:rPr lang="fr-FR" sz="2000" kern="150" dirty="0">
                <a:latin typeface="Times" pitchFamily="2" charset="0"/>
                <a:ea typeface="NSimSun" panose="02010609030101010101" pitchFamily="49" charset="-122"/>
                <a:cs typeface="Lucida Sans" panose="020B0602030504020204" pitchFamily="34" charset="77"/>
              </a:rPr>
              <a:t>̀-dire les bonnes </a:t>
            </a:r>
            <a:r>
              <a:rPr lang="fr-FR" sz="2000" kern="150" dirty="0" err="1">
                <a:latin typeface="Times" pitchFamily="2" charset="0"/>
                <a:ea typeface="NSimSun" panose="02010609030101010101" pitchFamily="49" charset="-122"/>
                <a:cs typeface="Lucida Sans" panose="020B0602030504020204" pitchFamily="34" charset="77"/>
              </a:rPr>
              <a:t>réponses</a:t>
            </a:r>
            <a:r>
              <a:rPr lang="fr-FR" sz="2000" kern="150" dirty="0">
                <a:latin typeface="Times" pitchFamily="2" charset="0"/>
                <a:ea typeface="NSimSun" panose="02010609030101010101" pitchFamily="49" charset="-122"/>
                <a:cs typeface="Lucida Sans" panose="020B0602030504020204" pitchFamily="34" charset="77"/>
              </a:rPr>
              <a:t> obtenues par hasard ou encore en s’appuyant sur autre chose que la </a:t>
            </a:r>
            <a:r>
              <a:rPr lang="fr-FR" sz="2000" kern="150" dirty="0" err="1">
                <a:latin typeface="Times" pitchFamily="2" charset="0"/>
                <a:ea typeface="NSimSun" panose="02010609030101010101" pitchFamily="49" charset="-122"/>
                <a:cs typeface="Lucida Sans" panose="020B0602030504020204" pitchFamily="34" charset="77"/>
              </a:rPr>
              <a:t>compréhension</a:t>
            </a:r>
            <a:r>
              <a:rPr lang="fr-FR" sz="2000" kern="150" dirty="0">
                <a:latin typeface="Times" pitchFamily="2" charset="0"/>
                <a:ea typeface="NSimSun" panose="02010609030101010101" pitchFamily="49" charset="-122"/>
                <a:cs typeface="Lucida Sans" panose="020B0602030504020204" pitchFamily="34" charset="77"/>
              </a:rPr>
              <a:t> de la situation.</a:t>
            </a:r>
          </a:p>
          <a:p>
            <a:pPr marL="285750" indent="-285750">
              <a:buFontTx/>
              <a:buChar char="-"/>
            </a:pPr>
            <a:endParaRPr lang="fr-FR" sz="2000" kern="150" dirty="0">
              <a:latin typeface="Times" pitchFamily="2" charset="0"/>
              <a:ea typeface="NSimSun" panose="02010609030101010101" pitchFamily="49" charset="-122"/>
              <a:cs typeface="Lucida Sans" panose="020B0602030504020204" pitchFamily="34" charset="77"/>
            </a:endParaRPr>
          </a:p>
          <a:p>
            <a:pPr algn="ctr"/>
            <a:r>
              <a:rPr lang="fr-FR" sz="2000" kern="150" dirty="0">
                <a:solidFill>
                  <a:srgbClr val="FF0000"/>
                </a:solidFill>
                <a:latin typeface="Times" pitchFamily="2" charset="0"/>
                <a:ea typeface="NSimSun" panose="02010609030101010101" pitchFamily="49" charset="-122"/>
                <a:cs typeface="Lucida Sans" panose="020B0602030504020204" pitchFamily="34" charset="77"/>
              </a:rPr>
              <a:t>L</a:t>
            </a:r>
            <a:r>
              <a:rPr lang="fr-FR" sz="2400" kern="150" dirty="0">
                <a:solidFill>
                  <a:srgbClr val="FF0000"/>
                </a:solidFill>
                <a:latin typeface="Times" pitchFamily="2" charset="0"/>
                <a:ea typeface="NSimSun" panose="02010609030101010101" pitchFamily="49" charset="-122"/>
                <a:cs typeface="Lucida Sans" panose="020B0602030504020204" pitchFamily="34" charset="77"/>
              </a:rPr>
              <a:t>es </a:t>
            </a:r>
            <a:r>
              <a:rPr lang="fr-FR" sz="2400" kern="150" dirty="0" err="1">
                <a:solidFill>
                  <a:srgbClr val="FF0000"/>
                </a:solidFill>
                <a:latin typeface="Times" pitchFamily="2" charset="0"/>
                <a:ea typeface="NSimSun" panose="02010609030101010101" pitchFamily="49" charset="-122"/>
                <a:cs typeface="Lucida Sans" panose="020B0602030504020204" pitchFamily="34" charset="77"/>
              </a:rPr>
              <a:t>problèmes</a:t>
            </a:r>
            <a:r>
              <a:rPr lang="fr-FR" sz="2400" kern="150" dirty="0">
                <a:solidFill>
                  <a:srgbClr val="FF0000"/>
                </a:solidFill>
                <a:latin typeface="Times" pitchFamily="2" charset="0"/>
                <a:ea typeface="NSimSun" panose="02010609030101010101" pitchFamily="49" charset="-122"/>
                <a:cs typeface="Lucida Sans" panose="020B0602030504020204" pitchFamily="34" charset="77"/>
              </a:rPr>
              <a:t> en plusieurs </a:t>
            </a:r>
            <a:r>
              <a:rPr lang="fr-FR" sz="2400" kern="150" dirty="0" err="1">
                <a:solidFill>
                  <a:srgbClr val="FF0000"/>
                </a:solidFill>
                <a:latin typeface="Times" pitchFamily="2" charset="0"/>
                <a:ea typeface="NSimSun" panose="02010609030101010101" pitchFamily="49" charset="-122"/>
                <a:cs typeface="Lucida Sans" panose="020B0602030504020204" pitchFamily="34" charset="77"/>
              </a:rPr>
              <a:t>étapes</a:t>
            </a:r>
            <a:r>
              <a:rPr lang="fr-FR" sz="2400" kern="150" dirty="0">
                <a:solidFill>
                  <a:srgbClr val="FF0000"/>
                </a:solidFill>
                <a:latin typeface="Times" pitchFamily="2" charset="0"/>
                <a:ea typeface="NSimSun" panose="02010609030101010101" pitchFamily="49" charset="-122"/>
                <a:cs typeface="Lucida Sans" panose="020B0602030504020204" pitchFamily="34" charset="77"/>
              </a:rPr>
              <a:t>, de par leur diversité, limitent les </a:t>
            </a:r>
            <a:r>
              <a:rPr lang="fr-FR" sz="2400" kern="150" dirty="0" err="1">
                <a:solidFill>
                  <a:srgbClr val="FF0000"/>
                </a:solidFill>
                <a:latin typeface="Times" pitchFamily="2" charset="0"/>
                <a:ea typeface="NSimSun" panose="02010609030101010101" pitchFamily="49" charset="-122"/>
                <a:cs typeface="Lucida Sans" panose="020B0602030504020204" pitchFamily="34" charset="77"/>
              </a:rPr>
              <a:t>résolutions</a:t>
            </a:r>
            <a:r>
              <a:rPr lang="fr-FR" sz="2400" kern="150" dirty="0">
                <a:solidFill>
                  <a:srgbClr val="FF0000"/>
                </a:solidFill>
                <a:latin typeface="Times" pitchFamily="2" charset="0"/>
                <a:ea typeface="NSimSun" panose="02010609030101010101" pitchFamily="49" charset="-122"/>
                <a:cs typeface="Lucida Sans" panose="020B0602030504020204" pitchFamily="34" charset="77"/>
              </a:rPr>
              <a:t> s’appuyant principalement sur des indices non pertinents.</a:t>
            </a:r>
            <a:endParaRPr lang="fr-FR" sz="2400" kern="150" dirty="0">
              <a:solidFill>
                <a:srgbClr val="FF0000"/>
              </a:solidFill>
              <a:latin typeface="Liberation Serif"/>
              <a:ea typeface="NSimSun" panose="02010609030101010101" pitchFamily="49" charset="-122"/>
              <a:cs typeface="Lucida Sans" panose="020B0602030504020204" pitchFamily="34" charset="77"/>
            </a:endParaRPr>
          </a:p>
        </p:txBody>
      </p:sp>
    </p:spTree>
    <p:extLst>
      <p:ext uri="{BB962C8B-B14F-4D97-AF65-F5344CB8AC3E}">
        <p14:creationId xmlns:p14="http://schemas.microsoft.com/office/powerpoint/2010/main" val="67505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C84DE49-0F44-5740-BEE5-144B0C6C9E81}"/>
              </a:ext>
            </a:extLst>
          </p:cNvPr>
          <p:cNvSpPr txBox="1"/>
          <p:nvPr/>
        </p:nvSpPr>
        <p:spPr>
          <a:xfrm>
            <a:off x="1083468" y="342384"/>
            <a:ext cx="4462464" cy="461665"/>
          </a:xfrm>
          <a:prstGeom prst="rect">
            <a:avLst/>
          </a:prstGeom>
          <a:gradFill>
            <a:gsLst>
              <a:gs pos="94995">
                <a:srgbClr val="E48D9C"/>
              </a:gs>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spPr>
        <p:txBody>
          <a:bodyPr wrap="square">
            <a:spAutoFit/>
          </a:bodyPr>
          <a:lstStyle/>
          <a:p>
            <a:pPr algn="just"/>
            <a:r>
              <a:rPr lang="fr-FR" sz="2400" b="1" kern="150" dirty="0">
                <a:effectLst/>
                <a:latin typeface="Chalkboard" panose="03050602040202020205" pitchFamily="66" charset="77"/>
                <a:ea typeface="NSimSun" panose="02010609030101010101" pitchFamily="49" charset="-122"/>
                <a:cs typeface="Lucida Sans" panose="020B0602030504020204" pitchFamily="34" charset="77"/>
              </a:rPr>
              <a:t>DES PROBLEMES ATYPIQUES</a:t>
            </a:r>
          </a:p>
        </p:txBody>
      </p:sp>
      <p:sp>
        <p:nvSpPr>
          <p:cNvPr id="3" name="ZoneTexte 2">
            <a:extLst>
              <a:ext uri="{FF2B5EF4-FFF2-40B4-BE49-F238E27FC236}">
                <a16:creationId xmlns:a16="http://schemas.microsoft.com/office/drawing/2014/main" id="{38271164-872B-634B-BB6C-882F9C2721F3}"/>
              </a:ext>
            </a:extLst>
          </p:cNvPr>
          <p:cNvSpPr txBox="1"/>
          <p:nvPr/>
        </p:nvSpPr>
        <p:spPr>
          <a:xfrm>
            <a:off x="5863372" y="260558"/>
            <a:ext cx="6009762" cy="923330"/>
          </a:xfrm>
          <a:prstGeom prst="rect">
            <a:avLst/>
          </a:prstGeom>
          <a:solidFill>
            <a:schemeClr val="accent6">
              <a:lumMod val="40000"/>
              <a:lumOff val="60000"/>
            </a:schemeClr>
          </a:solidFill>
        </p:spPr>
        <p:txBody>
          <a:bodyPr wrap="square" rtlCol="0">
            <a:spAutoFit/>
          </a:bodyPr>
          <a:lstStyle/>
          <a:p>
            <a:pPr algn="just"/>
            <a:r>
              <a:rPr lang="fr-FR" dirty="0"/>
              <a:t>Problèmes qui ne sont pas le cœur de l’activité résolutions de problèmes mais qui développent des compétences transversales (autonomie, prise de décisions, créativité… </a:t>
            </a:r>
          </a:p>
        </p:txBody>
      </p:sp>
      <p:graphicFrame>
        <p:nvGraphicFramePr>
          <p:cNvPr id="4" name="Diagramme 3">
            <a:extLst>
              <a:ext uri="{FF2B5EF4-FFF2-40B4-BE49-F238E27FC236}">
                <a16:creationId xmlns:a16="http://schemas.microsoft.com/office/drawing/2014/main" id="{524627D2-AC6F-394D-A680-7C1577322B6C}"/>
              </a:ext>
            </a:extLst>
          </p:cNvPr>
          <p:cNvGraphicFramePr/>
          <p:nvPr>
            <p:extLst>
              <p:ext uri="{D42A27DB-BD31-4B8C-83A1-F6EECF244321}">
                <p14:modId xmlns:p14="http://schemas.microsoft.com/office/powerpoint/2010/main" val="3093330600"/>
              </p:ext>
            </p:extLst>
          </p:nvPr>
        </p:nvGraphicFramePr>
        <p:xfrm>
          <a:off x="923924" y="1325881"/>
          <a:ext cx="10704195" cy="5271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92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4C596EF-A478-A448-AB8E-C37A5241971D}"/>
              </a:ext>
            </a:extLst>
          </p:cNvPr>
          <p:cNvSpPr txBox="1"/>
          <p:nvPr/>
        </p:nvSpPr>
        <p:spPr>
          <a:xfrm>
            <a:off x="997338" y="307820"/>
            <a:ext cx="11173521" cy="353943"/>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pPr algn="ctr"/>
            <a:r>
              <a:rPr lang="fr-FR" sz="1700" b="1" dirty="0">
                <a:latin typeface="Chalkboard" panose="03050602040202020205" pitchFamily="66" charset="77"/>
              </a:rPr>
              <a:t>CHAPITRE 2 : QU’EST-CE QUE RESOUDRE UN PROBLEME?</a:t>
            </a:r>
          </a:p>
        </p:txBody>
      </p:sp>
      <p:sp>
        <p:nvSpPr>
          <p:cNvPr id="4" name="ZoneTexte 3">
            <a:extLst>
              <a:ext uri="{FF2B5EF4-FFF2-40B4-BE49-F238E27FC236}">
                <a16:creationId xmlns:a16="http://schemas.microsoft.com/office/drawing/2014/main" id="{A3269C74-E3CE-994D-BAAB-0AC195A51D0E}"/>
              </a:ext>
            </a:extLst>
          </p:cNvPr>
          <p:cNvSpPr txBox="1"/>
          <p:nvPr/>
        </p:nvSpPr>
        <p:spPr>
          <a:xfrm>
            <a:off x="997338" y="1217206"/>
            <a:ext cx="4610565" cy="4196533"/>
          </a:xfrm>
          <a:prstGeom prst="rect">
            <a:avLst/>
          </a:prstGeom>
          <a:solidFill>
            <a:schemeClr val="accent6">
              <a:lumMod val="40000"/>
              <a:lumOff val="60000"/>
            </a:schemeClr>
          </a:solidFill>
        </p:spPr>
        <p:txBody>
          <a:bodyPr wrap="square">
            <a:spAutoFit/>
          </a:bodyPr>
          <a:lstStyle/>
          <a:p>
            <a:pPr algn="just">
              <a:lnSpc>
                <a:spcPct val="150000"/>
              </a:lnSpc>
            </a:pPr>
            <a:r>
              <a:rPr lang="fr-FR" sz="1800" dirty="0">
                <a:effectLst/>
                <a:latin typeface="Times" pitchFamily="2" charset="0"/>
                <a:ea typeface="NSimSun" panose="02010609030101010101" pitchFamily="49" charset="-122"/>
                <a:cs typeface="Lucida Sans" panose="020B0602030504020204" pitchFamily="34" charset="77"/>
              </a:rPr>
              <a:t>L’application des </a:t>
            </a:r>
            <a:r>
              <a:rPr lang="fr-FR" sz="1800" dirty="0" err="1">
                <a:effectLst/>
                <a:latin typeface="Times" pitchFamily="2" charset="0"/>
                <a:ea typeface="NSimSun" panose="02010609030101010101" pitchFamily="49" charset="-122"/>
                <a:cs typeface="Lucida Sans" panose="020B0602030504020204" pitchFamily="34" charset="77"/>
              </a:rPr>
              <a:t>mathématiques</a:t>
            </a:r>
            <a:r>
              <a:rPr lang="fr-FR" sz="1800" dirty="0">
                <a:effectLst/>
                <a:latin typeface="Times" pitchFamily="2" charset="0"/>
                <a:ea typeface="NSimSun" panose="02010609030101010101" pitchFamily="49" charset="-122"/>
                <a:cs typeface="Lucida Sans" panose="020B0602030504020204" pitchFamily="34" charset="77"/>
              </a:rPr>
              <a:t> pour </a:t>
            </a:r>
            <a:r>
              <a:rPr lang="fr-FR" sz="1800" dirty="0" err="1">
                <a:effectLst/>
                <a:latin typeface="Times" pitchFamily="2" charset="0"/>
                <a:ea typeface="NSimSun" panose="02010609030101010101" pitchFamily="49" charset="-122"/>
                <a:cs typeface="Lucida Sans" panose="020B0602030504020204" pitchFamily="34" charset="77"/>
              </a:rPr>
              <a:t>résoudre</a:t>
            </a:r>
            <a:r>
              <a:rPr lang="fr-FR" sz="1800" dirty="0">
                <a:effectLst/>
                <a:latin typeface="Times" pitchFamily="2" charset="0"/>
                <a:ea typeface="NSimSun" panose="02010609030101010101" pitchFamily="49" charset="-122"/>
                <a:cs typeface="Lucida Sans" panose="020B0602030504020204" pitchFamily="34" charset="77"/>
              </a:rPr>
              <a:t> des </a:t>
            </a:r>
            <a:r>
              <a:rPr lang="fr-FR" sz="1800" dirty="0" err="1">
                <a:effectLst/>
                <a:latin typeface="Times" pitchFamily="2" charset="0"/>
                <a:ea typeface="NSimSun" panose="02010609030101010101" pitchFamily="49" charset="-122"/>
                <a:cs typeface="Lucida Sans" panose="020B0602030504020204" pitchFamily="34" charset="77"/>
              </a:rPr>
              <a:t>problèmes</a:t>
            </a:r>
            <a:r>
              <a:rPr lang="fr-FR" sz="1800" dirty="0">
                <a:effectLst/>
                <a:latin typeface="Times" pitchFamily="2" charset="0"/>
                <a:ea typeface="NSimSun" panose="02010609030101010101" pitchFamily="49" charset="-122"/>
                <a:cs typeface="Lucida Sans" panose="020B0602030504020204" pitchFamily="34" charset="77"/>
              </a:rPr>
              <a:t> </a:t>
            </a:r>
            <a:r>
              <a:rPr lang="fr-FR" sz="1800" dirty="0" err="1">
                <a:effectLst/>
                <a:latin typeface="Times" pitchFamily="2" charset="0"/>
                <a:ea typeface="NSimSun" panose="02010609030101010101" pitchFamily="49" charset="-122"/>
                <a:cs typeface="Lucida Sans" panose="020B0602030504020204" pitchFamily="34" charset="77"/>
              </a:rPr>
              <a:t>situés</a:t>
            </a:r>
            <a:r>
              <a:rPr lang="fr-FR" sz="1800" dirty="0">
                <a:effectLst/>
                <a:latin typeface="Times" pitchFamily="2" charset="0"/>
                <a:ea typeface="NSimSun" panose="02010609030101010101" pitchFamily="49" charset="-122"/>
                <a:cs typeface="Lucida Sans" panose="020B0602030504020204" pitchFamily="34" charset="77"/>
              </a:rPr>
              <a:t> dans le monde </a:t>
            </a:r>
            <a:r>
              <a:rPr lang="fr-FR" sz="1800" dirty="0" err="1">
                <a:effectLst/>
                <a:latin typeface="Times" pitchFamily="2" charset="0"/>
                <a:ea typeface="NSimSun" panose="02010609030101010101" pitchFamily="49" charset="-122"/>
                <a:cs typeface="Lucida Sans" panose="020B0602030504020204" pitchFamily="34" charset="77"/>
              </a:rPr>
              <a:t>réel</a:t>
            </a:r>
            <a:r>
              <a:rPr lang="fr-FR" sz="1800" dirty="0">
                <a:effectLst/>
                <a:latin typeface="Times" pitchFamily="2" charset="0"/>
                <a:ea typeface="NSimSun" panose="02010609030101010101" pitchFamily="49" charset="-122"/>
                <a:cs typeface="Lucida Sans" panose="020B0602030504020204" pitchFamily="34" charset="77"/>
              </a:rPr>
              <a:t>, </a:t>
            </a:r>
            <a:r>
              <a:rPr lang="fr-FR" sz="1800" dirty="0" err="1">
                <a:effectLst/>
                <a:latin typeface="Times" pitchFamily="2" charset="0"/>
                <a:ea typeface="NSimSun" panose="02010609030101010101" pitchFamily="49" charset="-122"/>
                <a:cs typeface="Lucida Sans" panose="020B0602030504020204" pitchFamily="34" charset="77"/>
              </a:rPr>
              <a:t>également</a:t>
            </a:r>
            <a:r>
              <a:rPr lang="fr-FR" sz="1800" dirty="0">
                <a:effectLst/>
                <a:latin typeface="Times" pitchFamily="2" charset="0"/>
                <a:ea typeface="NSimSun" panose="02010609030101010101" pitchFamily="49" charset="-122"/>
                <a:cs typeface="Lucida Sans" panose="020B0602030504020204" pitchFamily="34" charset="77"/>
              </a:rPr>
              <a:t> </a:t>
            </a:r>
            <a:r>
              <a:rPr lang="fr-FR" sz="1800" dirty="0" err="1">
                <a:effectLst/>
                <a:latin typeface="Times" pitchFamily="2" charset="0"/>
                <a:ea typeface="NSimSun" panose="02010609030101010101" pitchFamily="49" charset="-122"/>
                <a:cs typeface="Lucida Sans" panose="020B0602030504020204" pitchFamily="34" charset="77"/>
              </a:rPr>
              <a:t>appelée</a:t>
            </a:r>
            <a:r>
              <a:rPr lang="fr-FR" sz="1800" dirty="0">
                <a:effectLst/>
                <a:latin typeface="Times" pitchFamily="2" charset="0"/>
                <a:ea typeface="NSimSun" panose="02010609030101010101" pitchFamily="49" charset="-122"/>
                <a:cs typeface="Lucida Sans" panose="020B0602030504020204" pitchFamily="34" charset="77"/>
              </a:rPr>
              <a:t> </a:t>
            </a:r>
            <a:r>
              <a:rPr lang="fr-FR" sz="1800" dirty="0" err="1">
                <a:effectLst/>
                <a:latin typeface="Times" pitchFamily="2" charset="0"/>
                <a:ea typeface="NSimSun" panose="02010609030101010101" pitchFamily="49" charset="-122"/>
                <a:cs typeface="Lucida Sans" panose="020B0602030504020204" pitchFamily="34" charset="77"/>
              </a:rPr>
              <a:t>modélisation</a:t>
            </a:r>
            <a:r>
              <a:rPr lang="fr-FR" sz="1800" dirty="0">
                <a:effectLst/>
                <a:latin typeface="Times" pitchFamily="2" charset="0"/>
                <a:ea typeface="NSimSun" panose="02010609030101010101" pitchFamily="49" charset="-122"/>
                <a:cs typeface="Lucida Sans" panose="020B0602030504020204" pitchFamily="34" charset="77"/>
              </a:rPr>
              <a:t> </a:t>
            </a:r>
            <a:r>
              <a:rPr lang="fr-FR" sz="1800" dirty="0" err="1">
                <a:effectLst/>
                <a:latin typeface="Times" pitchFamily="2" charset="0"/>
                <a:ea typeface="NSimSun" panose="02010609030101010101" pitchFamily="49" charset="-122"/>
                <a:cs typeface="Lucida Sans" panose="020B0602030504020204" pitchFamily="34" charset="77"/>
              </a:rPr>
              <a:t>mathématique</a:t>
            </a:r>
            <a:r>
              <a:rPr lang="fr-FR" sz="1800" dirty="0">
                <a:effectLst/>
                <a:latin typeface="Times" pitchFamily="2" charset="0"/>
                <a:ea typeface="NSimSun" panose="02010609030101010101" pitchFamily="49" charset="-122"/>
                <a:cs typeface="Lucida Sans" panose="020B0602030504020204" pitchFamily="34" charset="77"/>
              </a:rPr>
              <a:t>, peut </a:t>
            </a:r>
            <a:r>
              <a:rPr lang="fr-FR" sz="1800" dirty="0" err="1">
                <a:effectLst/>
                <a:latin typeface="Times" pitchFamily="2" charset="0"/>
                <a:ea typeface="NSimSun" panose="02010609030101010101" pitchFamily="49" charset="-122"/>
                <a:cs typeface="Lucida Sans" panose="020B0602030504020204" pitchFamily="34" charset="77"/>
              </a:rPr>
              <a:t>être</a:t>
            </a:r>
            <a:r>
              <a:rPr lang="fr-FR" sz="1800" dirty="0">
                <a:effectLst/>
                <a:latin typeface="Times" pitchFamily="2" charset="0"/>
                <a:ea typeface="NSimSun" panose="02010609030101010101" pitchFamily="49" charset="-122"/>
                <a:cs typeface="Lucida Sans" panose="020B0602030504020204" pitchFamily="34" charset="77"/>
              </a:rPr>
              <a:t> </a:t>
            </a:r>
            <a:r>
              <a:rPr lang="fr-FR" sz="1800" dirty="0" err="1">
                <a:effectLst/>
                <a:latin typeface="Times" pitchFamily="2" charset="0"/>
                <a:ea typeface="NSimSun" panose="02010609030101010101" pitchFamily="49" charset="-122"/>
                <a:cs typeface="Lucida Sans" panose="020B0602030504020204" pitchFamily="34" charset="77"/>
              </a:rPr>
              <a:t>conçue</a:t>
            </a:r>
            <a:r>
              <a:rPr lang="fr-FR" sz="1800" dirty="0">
                <a:effectLst/>
                <a:latin typeface="Times" pitchFamily="2" charset="0"/>
                <a:ea typeface="NSimSun" panose="02010609030101010101" pitchFamily="49" charset="-122"/>
                <a:cs typeface="Lucida Sans" panose="020B0602030504020204" pitchFamily="34" charset="77"/>
              </a:rPr>
              <a:t> comme un processus complexe comprenant plusieurs </a:t>
            </a:r>
            <a:r>
              <a:rPr lang="fr-FR" sz="1800" dirty="0" err="1">
                <a:effectLst/>
                <a:latin typeface="Times" pitchFamily="2" charset="0"/>
                <a:ea typeface="NSimSun" panose="02010609030101010101" pitchFamily="49" charset="-122"/>
                <a:cs typeface="Lucida Sans" panose="020B0602030504020204" pitchFamily="34" charset="77"/>
              </a:rPr>
              <a:t>étapes</a:t>
            </a:r>
            <a:r>
              <a:rPr lang="fr-FR" dirty="0">
                <a:latin typeface="Times" pitchFamily="2" charset="0"/>
                <a:ea typeface="NSimSun" panose="02010609030101010101" pitchFamily="49" charset="-122"/>
                <a:cs typeface="Lucida Sans" panose="020B0602030504020204" pitchFamily="34" charset="77"/>
              </a:rPr>
              <a:t>.</a:t>
            </a:r>
          </a:p>
          <a:p>
            <a:pPr algn="just">
              <a:lnSpc>
                <a:spcPct val="150000"/>
              </a:lnSpc>
            </a:pPr>
            <a:r>
              <a:rPr lang="fr-FR" dirty="0">
                <a:latin typeface="Times" pitchFamily="2" charset="0"/>
              </a:rPr>
              <a:t>Dans un souci de simplification, un modèle en 4 phases inspiré du modèle de </a:t>
            </a:r>
            <a:r>
              <a:rPr lang="fr-FR" dirty="0" err="1">
                <a:latin typeface="Times" pitchFamily="2" charset="0"/>
              </a:rPr>
              <a:t>Lieven</a:t>
            </a:r>
            <a:r>
              <a:rPr lang="fr-FR" dirty="0">
                <a:latin typeface="Times" pitchFamily="2" charset="0"/>
              </a:rPr>
              <a:t> </a:t>
            </a:r>
            <a:r>
              <a:rPr lang="fr-FR" dirty="0" err="1">
                <a:latin typeface="Times" pitchFamily="2" charset="0"/>
              </a:rPr>
              <a:t>Verschaffel</a:t>
            </a:r>
            <a:r>
              <a:rPr lang="fr-FR" dirty="0">
                <a:latin typeface="Times" pitchFamily="2" charset="0"/>
              </a:rPr>
              <a:t> et Erik de Corte est retenu dans ce guide : </a:t>
            </a:r>
            <a:r>
              <a:rPr lang="fr-FR" b="1" dirty="0">
                <a:latin typeface="Times" pitchFamily="2" charset="0"/>
              </a:rPr>
              <a:t>comprendre, modéliser, calculer, répondre.</a:t>
            </a:r>
            <a:endParaRPr lang="fr-FR" dirty="0">
              <a:latin typeface="Times" pitchFamily="2" charset="0"/>
            </a:endParaRPr>
          </a:p>
          <a:p>
            <a:pPr algn="just">
              <a:lnSpc>
                <a:spcPct val="150000"/>
              </a:lnSpc>
            </a:pPr>
            <a:endParaRPr lang="fr-FR" dirty="0"/>
          </a:p>
        </p:txBody>
      </p:sp>
      <p:pic>
        <p:nvPicPr>
          <p:cNvPr id="5" name="Image 4">
            <a:extLst>
              <a:ext uri="{FF2B5EF4-FFF2-40B4-BE49-F238E27FC236}">
                <a16:creationId xmlns:a16="http://schemas.microsoft.com/office/drawing/2014/main" id="{11AACBEF-6505-7E4F-AFED-F8A7593AF74B}"/>
              </a:ext>
            </a:extLst>
          </p:cNvPr>
          <p:cNvPicPr>
            <a:picLocks noChangeAspect="1"/>
          </p:cNvPicPr>
          <p:nvPr/>
        </p:nvPicPr>
        <p:blipFill>
          <a:blip r:embed="rId2"/>
          <a:stretch>
            <a:fillRect/>
          </a:stretch>
        </p:blipFill>
        <p:spPr>
          <a:xfrm>
            <a:off x="4960620" y="971551"/>
            <a:ext cx="7068038" cy="5125630"/>
          </a:xfrm>
          <a:prstGeom prst="rect">
            <a:avLst/>
          </a:prstGeom>
        </p:spPr>
      </p:pic>
    </p:spTree>
    <p:extLst>
      <p:ext uri="{BB962C8B-B14F-4D97-AF65-F5344CB8AC3E}">
        <p14:creationId xmlns:p14="http://schemas.microsoft.com/office/powerpoint/2010/main" val="313708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1514FC7-78B6-3044-BA12-C583433DD4C3}"/>
              </a:ext>
            </a:extLst>
          </p:cNvPr>
          <p:cNvSpPr txBox="1"/>
          <p:nvPr/>
        </p:nvSpPr>
        <p:spPr>
          <a:xfrm>
            <a:off x="1017270" y="185108"/>
            <a:ext cx="4572000" cy="3724096"/>
          </a:xfrm>
          <a:prstGeom prst="rect">
            <a:avLst/>
          </a:prstGeom>
          <a:solidFill>
            <a:schemeClr val="bg1">
              <a:lumMod val="95000"/>
            </a:schemeClr>
          </a:solidFill>
        </p:spPr>
        <p:txBody>
          <a:bodyPr wrap="square">
            <a:spAutoFit/>
          </a:bodyPr>
          <a:lstStyle/>
          <a:p>
            <a:pPr algn="ctr">
              <a:lnSpc>
                <a:spcPct val="150000"/>
              </a:lnSpc>
            </a:pPr>
            <a:r>
              <a:rPr lang="fr-FR" sz="1800" b="1" u="sng" kern="150" dirty="0">
                <a:effectLst/>
                <a:latin typeface="Times" pitchFamily="2" charset="0"/>
                <a:ea typeface="NSimSun" panose="02010609030101010101" pitchFamily="49" charset="-122"/>
                <a:cs typeface="Lucida Sans" panose="020B0602030504020204" pitchFamily="34" charset="77"/>
              </a:rPr>
              <a:t>Comprendre</a:t>
            </a:r>
            <a:endParaRPr lang="fr-FR" sz="1800" kern="150" dirty="0">
              <a:effectLst/>
              <a:latin typeface="Liberation Serif"/>
              <a:ea typeface="NSimSun" panose="02010609030101010101" pitchFamily="49" charset="-122"/>
              <a:cs typeface="Lucida Sans" panose="020B0602030504020204" pitchFamily="34" charset="77"/>
            </a:endParaRPr>
          </a:p>
          <a:p>
            <a:pPr>
              <a:lnSpc>
                <a:spcPct val="150000"/>
              </a:lnSpc>
            </a:pPr>
            <a:r>
              <a:rPr lang="fr-FR" sz="800" b="1" u="none" strike="noStrike"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a:p>
            <a:pPr>
              <a:lnSpc>
                <a:spcPct val="150000"/>
              </a:lnSpc>
            </a:pPr>
            <a:r>
              <a:rPr lang="fr-FR" sz="1800" kern="150" dirty="0">
                <a:effectLst/>
                <a:latin typeface="Times" pitchFamily="2" charset="0"/>
                <a:ea typeface="NSimSun" panose="02010609030101010101" pitchFamily="49" charset="-122"/>
                <a:cs typeface="Lucida Sans" panose="020B0602030504020204" pitchFamily="34" charset="77"/>
              </a:rPr>
              <a:t>Un problème est en premier lieu une histoire qu’il va falloir comprendre avec deux distinctions :</a:t>
            </a:r>
            <a:endParaRPr lang="fr-FR" sz="1800" kern="150" dirty="0">
              <a:effectLst/>
              <a:latin typeface="Liberation Serif"/>
              <a:ea typeface="NSimSun" panose="02010609030101010101" pitchFamily="49" charset="-122"/>
              <a:cs typeface="Lucida Sans" panose="020B0602030504020204" pitchFamily="34" charset="77"/>
            </a:endParaRPr>
          </a:p>
          <a:p>
            <a:pPr>
              <a:lnSpc>
                <a:spcPct val="150000"/>
              </a:lnSpc>
            </a:pP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u="sng" kern="150" dirty="0">
                <a:effectLst/>
                <a:latin typeface="Times" pitchFamily="2" charset="0"/>
                <a:ea typeface="NSimSun" panose="02010609030101010101" pitchFamily="49" charset="-122"/>
                <a:cs typeface="Lucida Sans" panose="020B0602030504020204" pitchFamily="34" charset="77"/>
              </a:rPr>
              <a:t>La </a:t>
            </a:r>
            <a:r>
              <a:rPr lang="fr-FR" sz="1800" u="sng" kern="150" dirty="0" err="1">
                <a:effectLst/>
                <a:latin typeface="Times" pitchFamily="2" charset="0"/>
                <a:ea typeface="NSimSun" panose="02010609030101010101" pitchFamily="49" charset="-122"/>
                <a:cs typeface="Lucida Sans" panose="020B0602030504020204" pitchFamily="34" charset="77"/>
              </a:rPr>
              <a:t>compréhension</a:t>
            </a:r>
            <a:r>
              <a:rPr lang="fr-FR" sz="1800" u="sng" kern="150" dirty="0">
                <a:effectLst/>
                <a:latin typeface="Times" pitchFamily="2" charset="0"/>
                <a:ea typeface="NSimSun" panose="02010609030101010101" pitchFamily="49" charset="-122"/>
                <a:cs typeface="Lucida Sans" panose="020B0602030504020204" pitchFamily="34" charset="77"/>
              </a:rPr>
              <a:t> doit </a:t>
            </a:r>
            <a:r>
              <a:rPr lang="fr-FR" sz="1800" u="sng" kern="150" dirty="0" err="1">
                <a:effectLst/>
                <a:latin typeface="Times" pitchFamily="2" charset="0"/>
                <a:ea typeface="NSimSun" panose="02010609030101010101" pitchFamily="49" charset="-122"/>
                <a:cs typeface="Lucida Sans" panose="020B0602030504020204" pitchFamily="34" charset="77"/>
              </a:rPr>
              <a:t>être</a:t>
            </a:r>
            <a:r>
              <a:rPr lang="fr-FR" sz="1800" u="sng" kern="150" dirty="0">
                <a:effectLst/>
                <a:latin typeface="Times" pitchFamily="2" charset="0"/>
                <a:ea typeface="NSimSun" panose="02010609030101010101" pitchFamily="49" charset="-122"/>
                <a:cs typeface="Lucida Sans" panose="020B0602030504020204" pitchFamily="34" charset="77"/>
              </a:rPr>
              <a:t> fine</a:t>
            </a:r>
            <a:r>
              <a:rPr lang="fr-FR" sz="1800" kern="150" dirty="0">
                <a:effectLst/>
                <a:latin typeface="Times" pitchFamily="2" charset="0"/>
                <a:ea typeface="NSimSun" panose="02010609030101010101" pitchFamily="49" charset="-122"/>
                <a:cs typeface="Lucida Sans" panose="020B0602030504020204" pitchFamily="34" charset="77"/>
              </a:rPr>
              <a:t>. </a:t>
            </a:r>
            <a:r>
              <a:rPr lang="fr-FR" sz="800" i="1"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a:p>
            <a:pPr>
              <a:lnSpc>
                <a:spcPct val="150000"/>
              </a:lnSpc>
            </a:pP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u="sng" kern="150" dirty="0">
                <a:effectLst/>
                <a:latin typeface="Times" pitchFamily="2" charset="0"/>
                <a:ea typeface="NSimSun" panose="02010609030101010101" pitchFamily="49" charset="-122"/>
                <a:cs typeface="Lucida Sans" panose="020B0602030504020204" pitchFamily="34" charset="77"/>
              </a:rPr>
              <a:t>Il y a une question</a:t>
            </a:r>
            <a:r>
              <a:rPr lang="fr-FR" sz="1800" kern="150" dirty="0">
                <a:effectLst/>
                <a:latin typeface="Times" pitchFamily="2" charset="0"/>
                <a:ea typeface="NSimSun" panose="02010609030101010101" pitchFamily="49" charset="-122"/>
                <a:cs typeface="Lucida Sans" panose="020B0602030504020204" pitchFamily="34" charset="77"/>
              </a:rPr>
              <a:t>. Qu’est ce-que l’on cherche ? Quelle est la nature de ce que l’on cherche ?</a:t>
            </a:r>
            <a:endParaRPr lang="fr-FR" sz="1800" kern="150" dirty="0">
              <a:effectLst/>
              <a:latin typeface="Liberation Serif"/>
              <a:ea typeface="NSimSun" panose="02010609030101010101" pitchFamily="49" charset="-122"/>
              <a:cs typeface="Lucida Sans" panose="020B0602030504020204" pitchFamily="34" charset="77"/>
            </a:endParaRPr>
          </a:p>
          <a:p>
            <a:r>
              <a:rPr lang="fr-FR" sz="800"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5" name="ZoneTexte 4">
            <a:extLst>
              <a:ext uri="{FF2B5EF4-FFF2-40B4-BE49-F238E27FC236}">
                <a16:creationId xmlns:a16="http://schemas.microsoft.com/office/drawing/2014/main" id="{7B963616-A68D-894C-8C0C-A04C35DB42A0}"/>
              </a:ext>
            </a:extLst>
          </p:cNvPr>
          <p:cNvSpPr txBox="1"/>
          <p:nvPr/>
        </p:nvSpPr>
        <p:spPr>
          <a:xfrm>
            <a:off x="6094096" y="528340"/>
            <a:ext cx="5850254" cy="1686039"/>
          </a:xfrm>
          <a:prstGeom prst="rect">
            <a:avLst/>
          </a:prstGeom>
          <a:solidFill>
            <a:schemeClr val="bg1">
              <a:lumMod val="85000"/>
            </a:schemeClr>
          </a:solidFill>
        </p:spPr>
        <p:txBody>
          <a:bodyPr wrap="square">
            <a:spAutoFit/>
          </a:bodyPr>
          <a:lstStyle/>
          <a:p>
            <a:pPr algn="ctr">
              <a:lnSpc>
                <a:spcPct val="150000"/>
              </a:lnSpc>
            </a:pPr>
            <a:r>
              <a:rPr lang="fr-FR" b="1" u="sng" kern="150" dirty="0">
                <a:effectLst/>
                <a:latin typeface="Times" pitchFamily="2" charset="0"/>
                <a:ea typeface="NSimSun" panose="02010609030101010101" pitchFamily="49" charset="-122"/>
                <a:cs typeface="Lucida Sans" panose="020B0602030504020204" pitchFamily="34" charset="77"/>
              </a:rPr>
              <a:t>Modéliser</a:t>
            </a:r>
            <a:endParaRPr lang="fr-FR" kern="150" dirty="0">
              <a:effectLst/>
              <a:latin typeface="Liberation Serif"/>
              <a:ea typeface="NSimSun" panose="02010609030101010101" pitchFamily="49" charset="-122"/>
              <a:cs typeface="Lucida Sans" panose="020B0602030504020204" pitchFamily="34" charset="77"/>
            </a:endParaRPr>
          </a:p>
          <a:p>
            <a:pPr>
              <a:lnSpc>
                <a:spcPct val="150000"/>
              </a:lnSpc>
            </a:pPr>
            <a:r>
              <a:rPr lang="fr-FR" sz="800" b="1" u="none" strike="noStrike" kern="150" dirty="0">
                <a:effectLst/>
                <a:latin typeface="Times" pitchFamily="2" charset="0"/>
                <a:ea typeface="NSimSun" panose="02010609030101010101" pitchFamily="49" charset="-122"/>
                <a:cs typeface="Lucida Sans" panose="020B0602030504020204" pitchFamily="34" charset="77"/>
              </a:rPr>
              <a:t> </a:t>
            </a:r>
            <a:endParaRPr lang="fr-FR" kern="150" dirty="0">
              <a:effectLst/>
              <a:latin typeface="Liberation Serif"/>
              <a:ea typeface="NSimSun" panose="02010609030101010101" pitchFamily="49" charset="-122"/>
              <a:cs typeface="Lucida Sans" panose="020B0602030504020204" pitchFamily="34" charset="77"/>
            </a:endParaRPr>
          </a:p>
          <a:p>
            <a:pPr algn="just">
              <a:lnSpc>
                <a:spcPct val="150000"/>
              </a:lnSpc>
            </a:pPr>
            <a:r>
              <a:rPr lang="fr-FR" kern="150" dirty="0">
                <a:effectLst/>
                <a:latin typeface="Times" pitchFamily="2" charset="0"/>
                <a:ea typeface="NSimSun" panose="02010609030101010101" pitchFamily="49" charset="-122"/>
                <a:cs typeface="Lucida Sans" panose="020B0602030504020204" pitchFamily="34" charset="77"/>
              </a:rPr>
              <a:t>La modélisation et le processus par lequel l’individu convertit les données des situations réelles en problème mathématique. </a:t>
            </a:r>
          </a:p>
          <a:p>
            <a:pPr algn="just">
              <a:lnSpc>
                <a:spcPct val="150000"/>
              </a:lnSpc>
            </a:pPr>
            <a:endParaRPr lang="fr-FR" sz="800" kern="150" dirty="0">
              <a:effectLst/>
              <a:latin typeface="Liberation Serif"/>
              <a:ea typeface="NSimSun" panose="02010609030101010101" pitchFamily="49" charset="-122"/>
              <a:cs typeface="Lucida Sans" panose="020B0602030504020204" pitchFamily="34" charset="77"/>
            </a:endParaRPr>
          </a:p>
        </p:txBody>
      </p:sp>
      <p:sp>
        <p:nvSpPr>
          <p:cNvPr id="7" name="ZoneTexte 6">
            <a:extLst>
              <a:ext uri="{FF2B5EF4-FFF2-40B4-BE49-F238E27FC236}">
                <a16:creationId xmlns:a16="http://schemas.microsoft.com/office/drawing/2014/main" id="{8A86B419-ED56-3049-A1DB-E617069070A9}"/>
              </a:ext>
            </a:extLst>
          </p:cNvPr>
          <p:cNvSpPr txBox="1"/>
          <p:nvPr/>
        </p:nvSpPr>
        <p:spPr>
          <a:xfrm>
            <a:off x="1017270" y="4228911"/>
            <a:ext cx="4572000" cy="2316019"/>
          </a:xfrm>
          <a:prstGeom prst="rect">
            <a:avLst/>
          </a:prstGeom>
          <a:solidFill>
            <a:schemeClr val="bg1">
              <a:lumMod val="75000"/>
            </a:schemeClr>
          </a:solidFill>
        </p:spPr>
        <p:txBody>
          <a:bodyPr wrap="square">
            <a:spAutoFit/>
          </a:bodyPr>
          <a:lstStyle/>
          <a:p>
            <a:pPr algn="ctr">
              <a:lnSpc>
                <a:spcPct val="150000"/>
              </a:lnSpc>
            </a:pPr>
            <a:r>
              <a:rPr lang="fr-FR" sz="1800" b="1" u="sng" kern="150" dirty="0">
                <a:effectLst/>
                <a:latin typeface="Times" pitchFamily="2" charset="0"/>
                <a:ea typeface="NSimSun" panose="02010609030101010101" pitchFamily="49" charset="-122"/>
                <a:cs typeface="Lucida Sans" panose="020B0602030504020204" pitchFamily="34" charset="77"/>
              </a:rPr>
              <a:t>Calculer</a:t>
            </a:r>
            <a:endParaRPr lang="fr-FR" b="1" u="sng" kern="150" dirty="0">
              <a:latin typeface="Liberation Serif"/>
              <a:ea typeface="NSimSun" panose="02010609030101010101" pitchFamily="49" charset="-122"/>
              <a:cs typeface="Lucida Sans" panose="020B0602030504020204" pitchFamily="34" charset="77"/>
            </a:endParaRPr>
          </a:p>
          <a:p>
            <a:pPr>
              <a:lnSpc>
                <a:spcPct val="150000"/>
              </a:lnSpc>
            </a:pPr>
            <a:endParaRPr lang="fr-FR" sz="800" kern="150" dirty="0">
              <a:effectLst/>
              <a:latin typeface="Liberation Serif"/>
              <a:ea typeface="NSimSun" panose="02010609030101010101" pitchFamily="49" charset="-122"/>
              <a:cs typeface="Lucida Sans" panose="020B0602030504020204" pitchFamily="34" charset="77"/>
            </a:endParaRPr>
          </a:p>
          <a:p>
            <a:pPr>
              <a:lnSpc>
                <a:spcPct val="150000"/>
              </a:lnSpc>
            </a:pPr>
            <a:r>
              <a:rPr lang="fr-FR" sz="1800" dirty="0">
                <a:effectLst/>
                <a:latin typeface="Times" pitchFamily="2" charset="0"/>
                <a:ea typeface="NSimSun" panose="02010609030101010101" pitchFamily="49" charset="-122"/>
                <a:cs typeface="Lucida Sans" panose="020B0602030504020204" pitchFamily="34" charset="77"/>
              </a:rPr>
              <a:t>La phase « calculer » est sans doute la plus simple à définir : il s’agit de la réalisation par les élèves de calcul correspondant à la suite d’opérations découlant de la modélisation. </a:t>
            </a:r>
            <a:endParaRPr lang="fr-FR" dirty="0"/>
          </a:p>
        </p:txBody>
      </p:sp>
      <p:sp>
        <p:nvSpPr>
          <p:cNvPr id="9" name="ZoneTexte 8">
            <a:extLst>
              <a:ext uri="{FF2B5EF4-FFF2-40B4-BE49-F238E27FC236}">
                <a16:creationId xmlns:a16="http://schemas.microsoft.com/office/drawing/2014/main" id="{7986E471-A457-6F4A-8003-063E37A1D923}"/>
              </a:ext>
            </a:extLst>
          </p:cNvPr>
          <p:cNvSpPr txBox="1"/>
          <p:nvPr/>
        </p:nvSpPr>
        <p:spPr>
          <a:xfrm>
            <a:off x="6094096" y="2879289"/>
            <a:ext cx="5850254" cy="3562770"/>
          </a:xfrm>
          <a:prstGeom prst="rect">
            <a:avLst/>
          </a:prstGeom>
          <a:solidFill>
            <a:schemeClr val="bg1">
              <a:lumMod val="65000"/>
            </a:schemeClr>
          </a:solidFill>
        </p:spPr>
        <p:txBody>
          <a:bodyPr wrap="square">
            <a:spAutoFit/>
          </a:bodyPr>
          <a:lstStyle/>
          <a:p>
            <a:pPr algn="ctr">
              <a:lnSpc>
                <a:spcPct val="150000"/>
              </a:lnSpc>
            </a:pPr>
            <a:r>
              <a:rPr lang="fr-FR" sz="1800" b="1" u="sng" kern="150" dirty="0">
                <a:effectLst/>
                <a:latin typeface="Times" pitchFamily="2" charset="0"/>
                <a:ea typeface="NSimSun" panose="02010609030101010101" pitchFamily="49" charset="-122"/>
                <a:cs typeface="Lucida Sans" panose="020B0602030504020204" pitchFamily="34" charset="77"/>
              </a:rPr>
              <a:t>Répondre</a:t>
            </a:r>
            <a:endParaRPr lang="fr-FR" b="1" u="sng" kern="150" dirty="0">
              <a:latin typeface="Liberation Serif"/>
              <a:ea typeface="NSimSun" panose="02010609030101010101" pitchFamily="49" charset="-122"/>
              <a:cs typeface="Lucida Sans" panose="020B0602030504020204" pitchFamily="34" charset="77"/>
            </a:endParaRPr>
          </a:p>
          <a:p>
            <a:pPr algn="ctr">
              <a:lnSpc>
                <a:spcPct val="150000"/>
              </a:lnSpc>
            </a:pPr>
            <a:endParaRPr lang="fr-FR" sz="800" kern="150" dirty="0">
              <a:effectLst/>
              <a:latin typeface="Liberation Serif"/>
              <a:ea typeface="NSimSun" panose="02010609030101010101" pitchFamily="49" charset="-122"/>
              <a:cs typeface="Lucida Sans" panose="020B0602030504020204" pitchFamily="34" charset="77"/>
            </a:endParaRPr>
          </a:p>
          <a:p>
            <a:pPr algn="just">
              <a:lnSpc>
                <a:spcPct val="150000"/>
              </a:lnSpc>
            </a:pPr>
            <a:r>
              <a:rPr lang="fr-FR" sz="1800" kern="150" dirty="0">
                <a:effectLst/>
                <a:latin typeface="Times" pitchFamily="2" charset="0"/>
                <a:ea typeface="NSimSun" panose="02010609030101010101" pitchFamily="49" charset="-122"/>
                <a:cs typeface="Lucida Sans" panose="020B0602030504020204" pitchFamily="34" charset="77"/>
              </a:rPr>
              <a:t>Pour cette </a:t>
            </a:r>
            <a:r>
              <a:rPr lang="fr-FR" sz="1800" kern="150" dirty="0" err="1">
                <a:effectLst/>
                <a:latin typeface="Times" pitchFamily="2" charset="0"/>
                <a:ea typeface="NSimSun" panose="02010609030101010101" pitchFamily="49" charset="-122"/>
                <a:cs typeface="Lucida Sans" panose="020B0602030504020204" pitchFamily="34" charset="77"/>
              </a:rPr>
              <a:t>dernière</a:t>
            </a:r>
            <a:r>
              <a:rPr lang="fr-FR" sz="1800" kern="150" dirty="0">
                <a:effectLst/>
                <a:latin typeface="Times" pitchFamily="2" charset="0"/>
                <a:ea typeface="NSimSun" panose="02010609030101010101" pitchFamily="49" charset="-122"/>
                <a:cs typeface="Lucida Sans" panose="020B0602030504020204" pitchFamily="34" charset="77"/>
              </a:rPr>
              <a:t> phase, les </a:t>
            </a:r>
            <a:r>
              <a:rPr lang="fr-FR" sz="1800" kern="150" dirty="0" err="1">
                <a:effectLst/>
                <a:latin typeface="Times" pitchFamily="2" charset="0"/>
                <a:ea typeface="NSimSun" panose="02010609030101010101" pitchFamily="49" charset="-122"/>
                <a:cs typeface="Lucida Sans" panose="020B0602030504020204" pitchFamily="34" charset="77"/>
              </a:rPr>
              <a:t>élèves</a:t>
            </a:r>
            <a:r>
              <a:rPr lang="fr-FR" sz="1800" kern="150" dirty="0">
                <a:effectLst/>
                <a:latin typeface="Times" pitchFamily="2" charset="0"/>
                <a:ea typeface="NSimSun" panose="02010609030101010101" pitchFamily="49" charset="-122"/>
                <a:cs typeface="Lucida Sans" panose="020B0602030504020204" pitchFamily="34" charset="77"/>
              </a:rPr>
              <a:t> doivent </a:t>
            </a:r>
            <a:r>
              <a:rPr lang="fr-FR" sz="1800" kern="150" dirty="0" err="1">
                <a:effectLst/>
                <a:latin typeface="Times" pitchFamily="2" charset="0"/>
                <a:ea typeface="NSimSun" panose="02010609030101010101" pitchFamily="49" charset="-122"/>
                <a:cs typeface="Lucida Sans" panose="020B0602030504020204" pitchFamily="34" charset="77"/>
              </a:rPr>
              <a:t>considérer</a:t>
            </a:r>
            <a:r>
              <a:rPr lang="fr-FR" sz="1800" kern="150" dirty="0">
                <a:effectLst/>
                <a:latin typeface="Times" pitchFamily="2" charset="0"/>
                <a:ea typeface="NSimSun" panose="02010609030101010101" pitchFamily="49" charset="-122"/>
                <a:cs typeface="Lucida Sans" panose="020B0602030504020204" pitchFamily="34" charset="77"/>
              </a:rPr>
              <a:t> les calculs </a:t>
            </a:r>
            <a:r>
              <a:rPr lang="fr-FR" sz="1800" kern="150" dirty="0" err="1">
                <a:effectLst/>
                <a:latin typeface="Times" pitchFamily="2" charset="0"/>
                <a:ea typeface="NSimSun" panose="02010609030101010101" pitchFamily="49" charset="-122"/>
                <a:cs typeface="Lucida Sans" panose="020B0602030504020204" pitchFamily="34" charset="77"/>
              </a:rPr>
              <a:t>effectués</a:t>
            </a:r>
            <a:r>
              <a:rPr lang="fr-FR" sz="1800" kern="150" dirty="0">
                <a:effectLst/>
                <a:latin typeface="Times" pitchFamily="2" charset="0"/>
                <a:ea typeface="NSimSun" panose="02010609030101010101" pitchFamily="49" charset="-122"/>
                <a:cs typeface="Lucida Sans" panose="020B0602030504020204" pitchFamily="34" charset="77"/>
              </a:rPr>
              <a:t> et </a:t>
            </a:r>
            <a:r>
              <a:rPr lang="fr-FR" sz="1800" kern="150" dirty="0" err="1">
                <a:effectLst/>
                <a:latin typeface="Times" pitchFamily="2" charset="0"/>
                <a:ea typeface="NSimSun" panose="02010609030101010101" pitchFamily="49" charset="-122"/>
                <a:cs typeface="Lucida Sans" panose="020B0602030504020204" pitchFamily="34" charset="77"/>
              </a:rPr>
              <a:t>interpréter</a:t>
            </a:r>
            <a:r>
              <a:rPr lang="fr-FR" sz="1800" kern="150" dirty="0">
                <a:effectLst/>
                <a:latin typeface="Times" pitchFamily="2" charset="0"/>
                <a:ea typeface="NSimSun" panose="02010609030101010101" pitchFamily="49" charset="-122"/>
                <a:cs typeface="Lucida Sans" panose="020B0602030504020204" pitchFamily="34" charset="77"/>
              </a:rPr>
              <a:t> le ou les </a:t>
            </a:r>
            <a:r>
              <a:rPr lang="fr-FR" sz="1800" kern="150" dirty="0" err="1">
                <a:effectLst/>
                <a:latin typeface="Times" pitchFamily="2" charset="0"/>
                <a:ea typeface="NSimSun" panose="02010609030101010101" pitchFamily="49" charset="-122"/>
                <a:cs typeface="Lucida Sans" panose="020B0602030504020204" pitchFamily="34" charset="77"/>
              </a:rPr>
              <a:t>résultats</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trouvés</a:t>
            </a:r>
            <a:r>
              <a:rPr lang="fr-FR" sz="1800" kern="150" dirty="0">
                <a:effectLst/>
                <a:latin typeface="Times" pitchFamily="2" charset="0"/>
                <a:ea typeface="NSimSun" panose="02010609030101010101" pitchFamily="49" charset="-122"/>
                <a:cs typeface="Lucida Sans" panose="020B0602030504020204" pitchFamily="34" charset="77"/>
              </a:rPr>
              <a:t> dans le contexte du </a:t>
            </a:r>
            <a:r>
              <a:rPr lang="fr-FR" sz="1800" kern="150" dirty="0" err="1">
                <a:effectLst/>
                <a:latin typeface="Times" pitchFamily="2" charset="0"/>
                <a:ea typeface="NSimSun" panose="02010609030101010101" pitchFamily="49" charset="-122"/>
                <a:cs typeface="Lucida Sans" panose="020B0602030504020204" pitchFamily="34" charset="77"/>
              </a:rPr>
              <a:t>problème</a:t>
            </a:r>
            <a:r>
              <a:rPr lang="fr-FR" sz="1800" kern="150" dirty="0">
                <a:effectLst/>
                <a:latin typeface="Times" pitchFamily="2" charset="0"/>
                <a:ea typeface="NSimSun" panose="02010609030101010101" pitchFamily="49" charset="-122"/>
                <a:cs typeface="Lucida Sans" panose="020B0602030504020204" pitchFamily="34" charset="77"/>
              </a:rPr>
              <a:t>. Ils doivent ensuite communiquer la </a:t>
            </a:r>
            <a:r>
              <a:rPr lang="fr-FR" sz="1800" kern="150" dirty="0" err="1">
                <a:effectLst/>
                <a:latin typeface="Times" pitchFamily="2" charset="0"/>
                <a:ea typeface="NSimSun" panose="02010609030101010101" pitchFamily="49" charset="-122"/>
                <a:cs typeface="Lucida Sans" panose="020B0602030504020204" pitchFamily="34" charset="77"/>
              </a:rPr>
              <a:t>réponse</a:t>
            </a:r>
            <a:r>
              <a:rPr lang="fr-FR" sz="1800" kern="150" dirty="0">
                <a:effectLst/>
                <a:latin typeface="Times" pitchFamily="2" charset="0"/>
                <a:ea typeface="NSimSun" panose="02010609030101010101" pitchFamily="49" charset="-122"/>
                <a:cs typeface="Lucida Sans" panose="020B0602030504020204" pitchFamily="34" charset="77"/>
              </a:rPr>
              <a:t> de </a:t>
            </a:r>
            <a:r>
              <a:rPr lang="fr-FR" sz="1800" kern="150" dirty="0" err="1">
                <a:effectLst/>
                <a:latin typeface="Times" pitchFamily="2" charset="0"/>
                <a:ea typeface="NSimSun" panose="02010609030101010101" pitchFamily="49" charset="-122"/>
                <a:cs typeface="Lucida Sans" panose="020B0602030504020204" pitchFamily="34" charset="77"/>
              </a:rPr>
              <a:t>façon</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compréhensible</a:t>
            </a:r>
            <a:r>
              <a:rPr lang="fr-FR" sz="1800" kern="150" dirty="0">
                <a:effectLst/>
                <a:latin typeface="Times" pitchFamily="2" charset="0"/>
                <a:ea typeface="NSimSun" panose="02010609030101010101" pitchFamily="49" charset="-122"/>
                <a:cs typeface="Lucida Sans" panose="020B0602030504020204" pitchFamily="34" charset="77"/>
              </a:rPr>
              <a:t> par tous tout en effectuant une </a:t>
            </a:r>
            <a:r>
              <a:rPr lang="fr-FR" sz="1800" kern="150" dirty="0" err="1">
                <a:effectLst/>
                <a:latin typeface="Times" pitchFamily="2" charset="0"/>
                <a:ea typeface="NSimSun" panose="02010609030101010101" pitchFamily="49" charset="-122"/>
                <a:cs typeface="Lucida Sans" panose="020B0602030504020204" pitchFamily="34" charset="77"/>
              </a:rPr>
              <a:t>régulation</a:t>
            </a:r>
            <a:r>
              <a:rPr lang="fr-FR" sz="1800" kern="150" dirty="0">
                <a:effectLst/>
                <a:latin typeface="Times" pitchFamily="2" charset="0"/>
                <a:ea typeface="NSimSun" panose="02010609030101010101" pitchFamily="49" charset="-122"/>
                <a:cs typeface="Lucida Sans" panose="020B0602030504020204" pitchFamily="34" charset="77"/>
              </a:rPr>
              <a:t> pour s’assurer que la </a:t>
            </a:r>
            <a:r>
              <a:rPr lang="fr-FR" sz="1800" kern="150" dirty="0" err="1">
                <a:effectLst/>
                <a:latin typeface="Times" pitchFamily="2" charset="0"/>
                <a:ea typeface="NSimSun" panose="02010609030101010101" pitchFamily="49" charset="-122"/>
                <a:cs typeface="Lucida Sans" panose="020B0602030504020204" pitchFamily="34" charset="77"/>
              </a:rPr>
              <a:t>réponse</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apportée</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répond</a:t>
            </a:r>
            <a:r>
              <a:rPr lang="fr-FR" sz="1800" kern="150" dirty="0">
                <a:effectLst/>
                <a:latin typeface="Times" pitchFamily="2" charset="0"/>
                <a:ea typeface="NSimSun" panose="02010609030101010101" pitchFamily="49" charset="-122"/>
                <a:cs typeface="Lucida Sans" panose="020B0602030504020204" pitchFamily="34" charset="77"/>
              </a:rPr>
              <a:t> bien à la question </a:t>
            </a:r>
            <a:r>
              <a:rPr lang="fr-FR" sz="1800" kern="150" dirty="0" err="1">
                <a:effectLst/>
                <a:latin typeface="Times" pitchFamily="2" charset="0"/>
                <a:ea typeface="NSimSun" panose="02010609030101010101" pitchFamily="49" charset="-122"/>
                <a:cs typeface="Lucida Sans" panose="020B0602030504020204" pitchFamily="34" charset="77"/>
              </a:rPr>
              <a:t>posée</a:t>
            </a:r>
            <a:r>
              <a:rPr lang="fr-FR" sz="1800" kern="150" dirty="0">
                <a:effectLst/>
                <a:latin typeface="Times" pitchFamily="2" charset="0"/>
                <a:ea typeface="NSimSun" panose="02010609030101010101" pitchFamily="49" charset="-122"/>
                <a:cs typeface="Lucida Sans" panose="020B0602030504020204" pitchFamily="34" charset="77"/>
              </a:rPr>
              <a:t> et que cette </a:t>
            </a:r>
            <a:r>
              <a:rPr lang="fr-FR" sz="1800" kern="150" dirty="0" err="1">
                <a:effectLst/>
                <a:latin typeface="Times" pitchFamily="2" charset="0"/>
                <a:ea typeface="NSimSun" panose="02010609030101010101" pitchFamily="49" charset="-122"/>
                <a:cs typeface="Lucida Sans" panose="020B0602030504020204" pitchFamily="34" charset="77"/>
              </a:rPr>
              <a:t>réponse</a:t>
            </a:r>
            <a:r>
              <a:rPr lang="fr-FR" sz="1800" kern="150" dirty="0">
                <a:effectLst/>
                <a:latin typeface="Times" pitchFamily="2" charset="0"/>
                <a:ea typeface="NSimSun" panose="02010609030101010101" pitchFamily="49" charset="-122"/>
                <a:cs typeface="Lucida Sans" panose="020B0602030504020204" pitchFamily="34" charset="77"/>
              </a:rPr>
              <a:t> est </a:t>
            </a:r>
            <a:r>
              <a:rPr lang="fr-FR" sz="1800" kern="150" dirty="0" err="1">
                <a:effectLst/>
                <a:latin typeface="Times" pitchFamily="2" charset="0"/>
                <a:ea typeface="NSimSun" panose="02010609030101010101" pitchFamily="49" charset="-122"/>
                <a:cs typeface="Lucida Sans" panose="020B0602030504020204" pitchFamily="34" charset="77"/>
              </a:rPr>
              <a:t>cohérente</a:t>
            </a:r>
            <a:r>
              <a:rPr lang="fr-FR" sz="1800" kern="150" dirty="0">
                <a:effectLst/>
                <a:latin typeface="Times" pitchFamily="2" charset="0"/>
                <a:ea typeface="NSimSun" panose="02010609030101010101" pitchFamily="49" charset="-122"/>
                <a:cs typeface="Lucida Sans" panose="020B0602030504020204" pitchFamily="34" charset="77"/>
              </a:rPr>
              <a:t> avec le contexte du </a:t>
            </a:r>
            <a:r>
              <a:rPr lang="fr-FR" sz="1800" kern="150" dirty="0" err="1">
                <a:effectLst/>
                <a:latin typeface="Times" pitchFamily="2" charset="0"/>
                <a:ea typeface="NSimSun" panose="02010609030101010101" pitchFamily="49" charset="-122"/>
                <a:cs typeface="Lucida Sans" panose="020B0602030504020204" pitchFamily="34" charset="77"/>
              </a:rPr>
              <a:t>problème</a:t>
            </a:r>
            <a:r>
              <a:rPr lang="fr-FR" sz="1800" kern="150" dirty="0">
                <a:effectLst/>
                <a:latin typeface="Times" pitchFamily="2" charset="0"/>
                <a:ea typeface="NSimSun" panose="02010609030101010101" pitchFamily="49" charset="-122"/>
                <a:cs typeface="Lucida Sans" panose="020B0602030504020204" pitchFamily="34" charset="77"/>
              </a:rPr>
              <a:t>.</a:t>
            </a:r>
            <a:endParaRPr lang="fr-FR" sz="1800" kern="150" dirty="0">
              <a:effectLst/>
              <a:latin typeface="Liberation Serif"/>
              <a:ea typeface="NSimSun" panose="02010609030101010101" pitchFamily="49" charset="-122"/>
              <a:cs typeface="Lucida Sans" panose="020B0602030504020204" pitchFamily="34" charset="77"/>
            </a:endParaRPr>
          </a:p>
        </p:txBody>
      </p:sp>
    </p:spTree>
    <p:extLst>
      <p:ext uri="{BB962C8B-B14F-4D97-AF65-F5344CB8AC3E}">
        <p14:creationId xmlns:p14="http://schemas.microsoft.com/office/powerpoint/2010/main" val="105134987"/>
      </p:ext>
    </p:extLst>
  </p:cSld>
  <p:clrMapOvr>
    <a:masterClrMapping/>
  </p:clrMapOvr>
</p:sld>
</file>

<file path=ppt/theme/theme1.xml><?xml version="1.0" encoding="utf-8"?>
<a:theme xmlns:a="http://schemas.openxmlformats.org/drawingml/2006/main" name="Cadrag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{5AF64D10-D0AC-F641-9E2A-8F1F33B47B5E}tf10001119</Template>
  <TotalTime>307</TotalTime>
  <Words>2178</Words>
  <Application>Microsoft Office PowerPoint</Application>
  <PresentationFormat>Grand écran</PresentationFormat>
  <Paragraphs>155</Paragraphs>
  <Slides>16</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16</vt:i4>
      </vt:variant>
    </vt:vector>
  </HeadingPairs>
  <TitlesOfParts>
    <vt:vector size="27" baseType="lpstr">
      <vt:lpstr>NSimSun</vt:lpstr>
      <vt:lpstr>.Apple Color Emoji UI</vt:lpstr>
      <vt:lpstr>Chalkboard</vt:lpstr>
      <vt:lpstr>Chivo</vt:lpstr>
      <vt:lpstr>Franklin Gothic Book</vt:lpstr>
      <vt:lpstr>Liberation Serif</vt:lpstr>
      <vt:lpstr>Marker Felt Thin</vt:lpstr>
      <vt:lpstr>Symbol</vt:lpstr>
      <vt:lpstr>Times</vt:lpstr>
      <vt:lpstr>Wingdings</vt:lpstr>
      <vt:lpstr>Cadrage</vt:lpstr>
      <vt:lpstr>LA RESOLUTION DE PROBLEMES MATHEMATIQUES AU COURS MOYEN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RESOLUTION DE PROBLEMES MATHEMATIQUES AU COURS MOYEN</dc:title>
  <dc:creator>Microsoft Office User</dc:creator>
  <cp:lastModifiedBy>Hélène Corbeau</cp:lastModifiedBy>
  <cp:revision>20</cp:revision>
  <dcterms:created xsi:type="dcterms:W3CDTF">2022-01-27T18:38:16Z</dcterms:created>
  <dcterms:modified xsi:type="dcterms:W3CDTF">2024-04-02T08:11:59Z</dcterms:modified>
</cp:coreProperties>
</file>