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673" r:id="rId13"/>
    <p:sldMasterId id="2147483674" r:id="rId14"/>
    <p:sldMasterId id="2147483675" r:id="rId15"/>
    <p:sldMasterId id="2147483676" r:id="rId16"/>
    <p:sldMasterId id="2147483677" r:id="rId17"/>
    <p:sldMasterId id="2147483678" r:id="rId18"/>
    <p:sldMasterId id="2147483679" r:id="rId19"/>
    <p:sldMasterId id="2147483680" r:id="rId20"/>
  </p:sldMasterIdLst>
  <p:notesMasterIdLst>
    <p:notesMasterId r:id="rId21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</p:sldIdLst>
  <p:sldSz cy="6858000" cx="12192000"/>
  <p:notesSz cx="6858000" cy="9945675"/>
  <p:embeddedFontLst>
    <p:embeddedFont>
      <p:font typeface="Lobster"/>
      <p:regular r:id="rId37"/>
    </p:embeddedFont>
    <p:embeddedFont>
      <p:font typeface="Century Gothic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italic.fntdata"/><Relationship Id="rId20" Type="http://schemas.openxmlformats.org/officeDocument/2006/relationships/slideMaster" Target="slideMasters/slideMaster17.xml"/><Relationship Id="rId41" Type="http://schemas.openxmlformats.org/officeDocument/2006/relationships/font" Target="fonts/CenturyGothic-boldItalic.fntdata"/><Relationship Id="rId22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24" Type="http://schemas.openxmlformats.org/officeDocument/2006/relationships/slide" Target="slides/slide3.xml"/><Relationship Id="rId23" Type="http://schemas.openxmlformats.org/officeDocument/2006/relationships/slide" Target="slides/slide2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5.xml"/><Relationship Id="rId25" Type="http://schemas.openxmlformats.org/officeDocument/2006/relationships/slide" Target="slides/slide4.xml"/><Relationship Id="rId28" Type="http://schemas.openxmlformats.org/officeDocument/2006/relationships/slide" Target="slides/slide7.xml"/><Relationship Id="rId27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0.xml"/><Relationship Id="rId30" Type="http://schemas.openxmlformats.org/officeDocument/2006/relationships/slide" Target="slides/slide9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1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4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3.xml"/><Relationship Id="rId15" Type="http://schemas.openxmlformats.org/officeDocument/2006/relationships/slideMaster" Target="slideMasters/slideMaster12.xml"/><Relationship Id="rId37" Type="http://schemas.openxmlformats.org/officeDocument/2006/relationships/font" Target="fonts/Lobster-regular.fntdata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15.xml"/><Relationship Id="rId17" Type="http://schemas.openxmlformats.org/officeDocument/2006/relationships/slideMaster" Target="slideMasters/slideMaster14.xml"/><Relationship Id="rId39" Type="http://schemas.openxmlformats.org/officeDocument/2006/relationships/font" Target="fonts/CenturyGothic-bold.fntdata"/><Relationship Id="rId16" Type="http://schemas.openxmlformats.org/officeDocument/2006/relationships/slideMaster" Target="slideMasters/slideMaster13.xml"/><Relationship Id="rId38" Type="http://schemas.openxmlformats.org/officeDocument/2006/relationships/font" Target="fonts/CenturyGothic-regular.fntdata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d195cbf056_1_0:notes"/>
          <p:cNvSpPr/>
          <p:nvPr>
            <p:ph idx="2" type="sldImg"/>
          </p:nvPr>
        </p:nvSpPr>
        <p:spPr>
          <a:xfrm>
            <a:off x="114300" y="746125"/>
            <a:ext cx="6629400" cy="37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d195cbf056_1_0:notes"/>
          <p:cNvSpPr txBox="1"/>
          <p:nvPr>
            <p:ph idx="1" type="body"/>
          </p:nvPr>
        </p:nvSpPr>
        <p:spPr>
          <a:xfrm>
            <a:off x="685800" y="4724400"/>
            <a:ext cx="5486400" cy="447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gd195cbf056_1_0:notes"/>
          <p:cNvSpPr txBox="1"/>
          <p:nvPr>
            <p:ph idx="12" type="sldNum"/>
          </p:nvPr>
        </p:nvSpPr>
        <p:spPr>
          <a:xfrm>
            <a:off x="3884612" y="9447212"/>
            <a:ext cx="29718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9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0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67" name="Google Shape;767;p10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10:notes"/>
          <p:cNvSpPr txBox="1"/>
          <p:nvPr/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ru-RU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1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1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2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12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3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13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14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4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23" name="Google Shape;723;p5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Визитная карточка</a:t>
            </a:r>
            <a:endParaRPr/>
          </a:p>
        </p:txBody>
      </p:sp>
      <p:sp>
        <p:nvSpPr>
          <p:cNvPr id="724" name="Google Shape;724;p5:notes"/>
          <p:cNvSpPr txBox="1"/>
          <p:nvPr/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ru-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6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29" name="Google Shape;729;p6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-RU"/>
              <a:t>Сигизмунд II Август</a:t>
            </a:r>
            <a:endParaRPr/>
          </a:p>
        </p:txBody>
      </p:sp>
      <p:sp>
        <p:nvSpPr>
          <p:cNvPr id="730" name="Google Shape;730;p6:notes"/>
          <p:cNvSpPr txBox="1"/>
          <p:nvPr/>
        </p:nvSpPr>
        <p:spPr>
          <a:xfrm>
            <a:off x="3884612" y="9447212"/>
            <a:ext cx="29718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ru-RU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7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7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8:notes"/>
          <p:cNvSpPr txBox="1"/>
          <p:nvPr>
            <p:ph idx="1" type="body"/>
          </p:nvPr>
        </p:nvSpPr>
        <p:spPr>
          <a:xfrm>
            <a:off x="685800" y="4724400"/>
            <a:ext cx="5486400" cy="4475162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8:notes"/>
          <p:cNvSpPr/>
          <p:nvPr>
            <p:ph idx="2" type="sldImg"/>
          </p:nvPr>
        </p:nvSpPr>
        <p:spPr>
          <a:xfrm>
            <a:off x="114300" y="746125"/>
            <a:ext cx="6629400" cy="37290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6" name="Google Shape;46;p2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7" name="Google Shape;47;p2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2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42" name="Google Shape;442;p21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21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21"/>
          <p:cNvSpPr txBox="1"/>
          <p:nvPr>
            <p:ph idx="12" type="sldNum"/>
          </p:nvPr>
        </p:nvSpPr>
        <p:spPr>
          <a:xfrm>
            <a:off x="531812" y="324485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23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84" name="Google Shape;484;p23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5" name="Google Shape;485;p23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23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23"/>
          <p:cNvSpPr txBox="1"/>
          <p:nvPr>
            <p:ph idx="12" type="sldNum"/>
          </p:nvPr>
        </p:nvSpPr>
        <p:spPr>
          <a:xfrm>
            <a:off x="531812" y="324485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5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25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5" name="Google Shape;525;p25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25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7" name="Google Shape;527;p25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7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27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67" name="Google Shape;567;p27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68" name="Google Shape;568;p27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27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27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29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08" name="Google Shape;608;p29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09" name="Google Shape;609;p29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0" name="Google Shape;610;p29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29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1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31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49" name="Google Shape;649;p31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31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31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3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33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689" name="Google Shape;689;p33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33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1" name="Google Shape;691;p33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7" name="Google Shape;87;p4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4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2" type="sldNum"/>
          </p:nvPr>
        </p:nvSpPr>
        <p:spPr>
          <a:xfrm>
            <a:off x="531812" y="4529137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8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5" name="Google Shape;165;p8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8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8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1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38" name="Google Shape;238;p11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1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1"/>
          <p:cNvSpPr txBox="1"/>
          <p:nvPr>
            <p:ph idx="12" type="sldNum"/>
          </p:nvPr>
        </p:nvSpPr>
        <p:spPr>
          <a:xfrm>
            <a:off x="531812" y="324485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3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13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79" name="Google Shape;279;p13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13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281" name="Google Shape;281;p13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3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3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15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5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5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7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360" name="Google Shape;360;p17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61" name="Google Shape;361;p17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7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17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9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19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02" name="Google Shape;402;p19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19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19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5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9.xml"/><Relationship Id="rId3" Type="http://schemas.openxmlformats.org/officeDocument/2006/relationships/theme" Target="../theme/theme18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0.xml"/><Relationship Id="rId3" Type="http://schemas.openxmlformats.org/officeDocument/2006/relationships/theme" Target="../theme/theme4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13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14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7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11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9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6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1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theme" Target="../theme/theme17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1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3" Type="http://schemas.openxmlformats.org/officeDocument/2006/relationships/theme" Target="../theme/theme3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1" name="Google Shape;11;p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24" name="Google Shape;24;p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1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" name="Google Shape;39;p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1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8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366" name="Google Shape;366;p1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18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379" name="Google Shape;379;p18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18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8"/>
          <p:cNvSpPr/>
          <p:nvPr/>
        </p:nvSpPr>
        <p:spPr>
          <a:xfrm flipH="1" rot="10800000">
            <a:off x="-4762" y="491172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8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4" name="Google Shape;394;p1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5" name="Google Shape;395;p18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18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8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20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407" name="Google Shape;407;p2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9" name="Google Shape;419;p20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420" name="Google Shape;420;p2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" name="Google Shape;432;p20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 flipH="1" rot="10800000">
            <a:off x="-4762" y="31781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5" name="Google Shape;435;p2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6" name="Google Shape;436;p20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20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20"/>
          <p:cNvSpPr txBox="1"/>
          <p:nvPr>
            <p:ph idx="12" type="sldNum"/>
          </p:nvPr>
        </p:nvSpPr>
        <p:spPr>
          <a:xfrm>
            <a:off x="531812" y="324485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22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447" name="Google Shape;447;p2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22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460" name="Google Shape;460;p22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22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2"/>
          <p:cNvSpPr/>
          <p:nvPr/>
        </p:nvSpPr>
        <p:spPr>
          <a:xfrm flipH="1" rot="10800000">
            <a:off x="-4762" y="31781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2"/>
          <p:cNvSpPr txBox="1"/>
          <p:nvPr/>
        </p:nvSpPr>
        <p:spPr>
          <a:xfrm>
            <a:off x="2466975" y="647700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ru-RU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475" name="Google Shape;475;p22"/>
          <p:cNvSpPr txBox="1"/>
          <p:nvPr/>
        </p:nvSpPr>
        <p:spPr>
          <a:xfrm>
            <a:off x="1111408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ru-RU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476" name="Google Shape;476;p22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7" name="Google Shape;477;p2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78" name="Google Shape;478;p22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22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22"/>
          <p:cNvSpPr txBox="1"/>
          <p:nvPr>
            <p:ph idx="12" type="sldNum"/>
          </p:nvPr>
        </p:nvSpPr>
        <p:spPr>
          <a:xfrm>
            <a:off x="531812" y="324485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" name="Google Shape;489;p24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490" name="Google Shape;490;p2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24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503" name="Google Shape;503;p24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24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4"/>
          <p:cNvSpPr/>
          <p:nvPr/>
        </p:nvSpPr>
        <p:spPr>
          <a:xfrm flipH="1" rot="10800000">
            <a:off x="-4762" y="491172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4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8" name="Google Shape;518;p2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9" name="Google Shape;519;p24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0" name="Google Shape;520;p24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1" name="Google Shape;521;p24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30" name="Google Shape;530;p26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6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6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6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6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543" name="Google Shape;543;p26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6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6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6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26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 flipH="1" rot="10800000">
            <a:off x="-4762" y="491172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 txBox="1"/>
          <p:nvPr/>
        </p:nvSpPr>
        <p:spPr>
          <a:xfrm>
            <a:off x="2466975" y="647700"/>
            <a:ext cx="609600" cy="585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ru-RU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558" name="Google Shape;558;p26"/>
          <p:cNvSpPr txBox="1"/>
          <p:nvPr/>
        </p:nvSpPr>
        <p:spPr>
          <a:xfrm>
            <a:off x="11114087" y="290512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Arial"/>
              <a:buNone/>
            </a:pPr>
            <a:r>
              <a:rPr b="0" i="0" lang="ru-RU" sz="8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559" name="Google Shape;559;p26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0" name="Google Shape;560;p26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1" name="Google Shape;561;p26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2" name="Google Shape;562;p26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3" name="Google Shape;563;p26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28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73" name="Google Shape;573;p28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8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8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8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8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8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8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8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8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8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5" name="Google Shape;585;p28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586" name="Google Shape;586;p28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28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8"/>
          <p:cNvSpPr/>
          <p:nvPr/>
        </p:nvSpPr>
        <p:spPr>
          <a:xfrm flipH="1" rot="10800000">
            <a:off x="-4762" y="491172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8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1" name="Google Shape;601;p28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2" name="Google Shape;602;p28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3" name="Google Shape;603;p28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Google Shape;604;p28"/>
          <p:cNvSpPr txBox="1"/>
          <p:nvPr>
            <p:ph idx="12" type="sldNum"/>
          </p:nvPr>
        </p:nvSpPr>
        <p:spPr>
          <a:xfrm>
            <a:off x="531812" y="4983162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30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14" name="Google Shape;614;p3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6" name="Google Shape;626;p30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627" name="Google Shape;627;p3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" name="Google Shape;639;p30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0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0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2" name="Google Shape;642;p3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43" name="Google Shape;643;p30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4" name="Google Shape;644;p30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Google Shape;645;p30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" name="Google Shape;653;p32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654" name="Google Shape;654;p3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32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667" name="Google Shape;667;p32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9" name="Google Shape;679;p32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32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32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2" name="Google Shape;682;p3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3" name="Google Shape;683;p32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4" name="Google Shape;684;p32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5" name="Google Shape;685;p32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3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52" name="Google Shape;52;p3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65" name="Google Shape;65;p3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0" y="4324350"/>
            <a:ext cx="1744662" cy="777875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0" name="Google Shape;80;p3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3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3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531812" y="4529137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5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92" name="Google Shape;92;p5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5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105" name="Google Shape;105;p5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" name="Google Shape;117;p5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Google Shape;120;p5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1" name="Google Shape;121;p5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5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5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7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30" name="Google Shape;130;p7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7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143" name="Google Shape;143;p7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7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8" name="Google Shape;158;p7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9" name="Google Shape;159;p7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7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7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9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70" name="Google Shape;170;p9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9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183" name="Google Shape;183;p9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7" name="Google Shape;197;p9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8" name="Google Shape;198;p9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9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0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03" name="Google Shape;203;p10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0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0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216" name="Google Shape;216;p10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0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0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8" name="Google Shape;228;p10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0"/>
          <p:cNvSpPr/>
          <p:nvPr/>
        </p:nvSpPr>
        <p:spPr>
          <a:xfrm flipH="1" rot="10800000">
            <a:off x="-4762" y="31781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0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1" name="Google Shape;231;p10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2" name="Google Shape;232;p10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10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10"/>
          <p:cNvSpPr txBox="1"/>
          <p:nvPr>
            <p:ph idx="12" type="sldNum"/>
          </p:nvPr>
        </p:nvSpPr>
        <p:spPr>
          <a:xfrm>
            <a:off x="531812" y="324485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2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43" name="Google Shape;243;p12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2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2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2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2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2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2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2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2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2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2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" name="Google Shape;255;p12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256" name="Google Shape;256;p12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12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" name="Google Shape;271;p12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2" name="Google Shape;272;p12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12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2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4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286" name="Google Shape;286;p14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4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299" name="Google Shape;299;p14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14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4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4" name="Google Shape;314;p14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5" name="Google Shape;315;p14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4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14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16"/>
          <p:cNvGrpSpPr/>
          <p:nvPr/>
        </p:nvGrpSpPr>
        <p:grpSpPr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325" name="Google Shape;325;p16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19607"/>
              </a:scheme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6"/>
          <p:cNvGrpSpPr/>
          <p:nvPr/>
        </p:nvGrpSpPr>
        <p:grpSpPr>
          <a:xfrm>
            <a:off x="26988" y="0"/>
            <a:ext cx="2357437" cy="6853237"/>
            <a:chOff x="6627813" y="194833"/>
            <a:chExt cx="1952625" cy="5678918"/>
          </a:xfrm>
        </p:grpSpPr>
        <p:sp>
          <p:nvSpPr>
            <p:cNvPr id="338" name="Google Shape;338;p16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16"/>
          <p:cNvSpPr/>
          <p:nvPr/>
        </p:nvSpPr>
        <p:spPr>
          <a:xfrm>
            <a:off x="0" y="0"/>
            <a:ext cx="182562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6"/>
          <p:cNvSpPr/>
          <p:nvPr/>
        </p:nvSpPr>
        <p:spPr>
          <a:xfrm flipH="1" rot="10800000">
            <a:off x="-4762" y="714375"/>
            <a:ext cx="1589087" cy="508000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6"/>
          <p:cNvSpPr txBox="1"/>
          <p:nvPr>
            <p:ph type="title"/>
          </p:nvPr>
        </p:nvSpPr>
        <p:spPr>
          <a:xfrm>
            <a:off x="2592387" y="623887"/>
            <a:ext cx="8912225" cy="1281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3" name="Google Shape;353;p16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54" name="Google Shape;354;p16"/>
          <p:cNvSpPr txBox="1"/>
          <p:nvPr>
            <p:ph idx="10" type="dt"/>
          </p:nvPr>
        </p:nvSpPr>
        <p:spPr>
          <a:xfrm>
            <a:off x="10361612" y="6130925"/>
            <a:ext cx="11461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16"/>
          <p:cNvSpPr txBox="1"/>
          <p:nvPr>
            <p:ph idx="11" type="ftr"/>
          </p:nvPr>
        </p:nvSpPr>
        <p:spPr>
          <a:xfrm>
            <a:off x="2589212" y="6135687"/>
            <a:ext cx="7620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6" name="Google Shape;356;p16"/>
          <p:cNvSpPr txBox="1"/>
          <p:nvPr>
            <p:ph idx="12" type="sldNum"/>
          </p:nvPr>
        </p:nvSpPr>
        <p:spPr>
          <a:xfrm>
            <a:off x="531812" y="787400"/>
            <a:ext cx="7794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000"/>
              <a:buFont typeface="Arial"/>
              <a:buNone/>
              <a:defRPr b="0" i="0" sz="2000" u="none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4"/>
          <p:cNvSpPr txBox="1"/>
          <p:nvPr/>
        </p:nvSpPr>
        <p:spPr>
          <a:xfrm>
            <a:off x="1122025" y="1083350"/>
            <a:ext cx="10630200" cy="44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3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7 классе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“ Сельское хозяйство”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3"/>
          <p:cNvSpPr txBox="1"/>
          <p:nvPr/>
        </p:nvSpPr>
        <p:spPr>
          <a:xfrm>
            <a:off x="1416050" y="935037"/>
            <a:ext cx="10512425" cy="5694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Подъем сельского хозяйства и повышению его прибыльности.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Увеличились площади посевов за счет разработки лесов под пашню;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государстве стала активно развиваться внутренняя торговля;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 к более совершенной агротехнике, закрепилось трехполье, повысилась урожайность;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обработки почвы стали массово использоваться плуг и конная упряжка;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 от подымной подати к поземельной;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b="1" i="0" lang="ru-RU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Крестьяне были окончательно приписаны к своим земельным наделам;</a:t>
            </a:r>
            <a:endParaRPr/>
          </a:p>
        </p:txBody>
      </p:sp>
      <p:sp>
        <p:nvSpPr>
          <p:cNvPr id="764" name="Google Shape;764;p43"/>
          <p:cNvSpPr/>
          <p:nvPr/>
        </p:nvSpPr>
        <p:spPr>
          <a:xfrm>
            <a:off x="1775520" y="11905"/>
            <a:ext cx="771634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Результаты реформы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4"/>
          <p:cNvSpPr txBox="1"/>
          <p:nvPr/>
        </p:nvSpPr>
        <p:spPr>
          <a:xfrm>
            <a:off x="3249252" y="11677"/>
            <a:ext cx="5727068" cy="830997"/>
          </a:xfrm>
          <a:prstGeom prst="rect">
            <a:avLst/>
          </a:prstGeom>
          <a:gradFill>
            <a:gsLst>
              <a:gs pos="0">
                <a:srgbClr val="9CB163"/>
              </a:gs>
              <a:gs pos="100000">
                <a:srgbClr val="879D46"/>
              </a:gs>
            </a:gsLst>
            <a:lin ang="54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b="0" i="0" lang="ru-RU" sz="4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Волочная помера</a:t>
            </a:r>
            <a:endParaRPr b="0" i="0" sz="4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71" name="Google Shape;771;p44"/>
          <p:cNvCxnSpPr/>
          <p:nvPr/>
        </p:nvCxnSpPr>
        <p:spPr>
          <a:xfrm flipH="1">
            <a:off x="2682875" y="842962"/>
            <a:ext cx="3241675" cy="623887"/>
          </a:xfrm>
          <a:prstGeom prst="straightConnector1">
            <a:avLst/>
          </a:prstGeom>
          <a:noFill/>
          <a:ln cap="rnd" cmpd="sng" w="22225">
            <a:solidFill>
              <a:srgbClr val="728653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772" name="Google Shape;772;p44"/>
          <p:cNvCxnSpPr/>
          <p:nvPr/>
        </p:nvCxnSpPr>
        <p:spPr>
          <a:xfrm>
            <a:off x="5924550" y="842962"/>
            <a:ext cx="3549650" cy="639762"/>
          </a:xfrm>
          <a:prstGeom prst="straightConnector1">
            <a:avLst/>
          </a:prstGeom>
          <a:noFill/>
          <a:ln cap="rnd" cmpd="sng" w="22225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773" name="Google Shape;773;p44"/>
          <p:cNvCxnSpPr/>
          <p:nvPr/>
        </p:nvCxnSpPr>
        <p:spPr>
          <a:xfrm flipH="1">
            <a:off x="5087937" y="842962"/>
            <a:ext cx="836612" cy="320675"/>
          </a:xfrm>
          <a:prstGeom prst="straightConnector1">
            <a:avLst/>
          </a:prstGeom>
          <a:noFill/>
          <a:ln cap="rnd" cmpd="sng" w="22225">
            <a:solidFill>
              <a:srgbClr val="9F835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cxnSp>
        <p:nvCxnSpPr>
          <p:cNvPr id="774" name="Google Shape;774;p44"/>
          <p:cNvCxnSpPr/>
          <p:nvPr/>
        </p:nvCxnSpPr>
        <p:spPr>
          <a:xfrm>
            <a:off x="5924550" y="842962"/>
            <a:ext cx="963612" cy="320675"/>
          </a:xfrm>
          <a:prstGeom prst="straightConnector1">
            <a:avLst/>
          </a:prstGeom>
          <a:noFill/>
          <a:ln cap="rnd" cmpd="sng" w="22225">
            <a:solidFill>
              <a:schemeClr val="dk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sp>
        <p:nvSpPr>
          <p:cNvPr id="775" name="Google Shape;775;p44"/>
          <p:cNvSpPr/>
          <p:nvPr/>
        </p:nvSpPr>
        <p:spPr>
          <a:xfrm>
            <a:off x="1524000" y="1476375"/>
            <a:ext cx="2195512" cy="987425"/>
          </a:xfrm>
          <a:prstGeom prst="roundRect">
            <a:avLst>
              <a:gd fmla="val 16667" name="adj"/>
            </a:avLst>
          </a:prstGeom>
          <a:solidFill>
            <a:srgbClr val="B4BCAA"/>
          </a:solidFill>
          <a:ln cap="rnd" cmpd="sng" w="9525">
            <a:solidFill>
              <a:srgbClr val="6D80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b="1" i="0" lang="ru-RU" sz="2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Тяглые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b="1" i="0" lang="ru-RU" sz="2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крестьяне</a:t>
            </a:r>
            <a:endParaRPr/>
          </a:p>
        </p:txBody>
      </p:sp>
      <p:sp>
        <p:nvSpPr>
          <p:cNvPr id="776" name="Google Shape;776;p44"/>
          <p:cNvSpPr/>
          <p:nvPr/>
        </p:nvSpPr>
        <p:spPr>
          <a:xfrm>
            <a:off x="3846512" y="1216025"/>
            <a:ext cx="1933575" cy="987425"/>
          </a:xfrm>
          <a:prstGeom prst="roundRect">
            <a:avLst>
              <a:gd fmla="val 16667" name="adj"/>
            </a:avLst>
          </a:prstGeom>
          <a:solidFill>
            <a:srgbClr val="C8BBAA"/>
          </a:solidFill>
          <a:ln cap="rnd" cmpd="sng" w="9525">
            <a:solidFill>
              <a:srgbClr val="987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b="1" i="0" lang="ru-RU" sz="2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Осадные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b="1" i="0" lang="ru-RU" sz="2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крестьяне</a:t>
            </a:r>
            <a:endParaRPr/>
          </a:p>
        </p:txBody>
      </p:sp>
      <p:sp>
        <p:nvSpPr>
          <p:cNvPr id="777" name="Google Shape;777;p44"/>
          <p:cNvSpPr/>
          <p:nvPr/>
        </p:nvSpPr>
        <p:spPr>
          <a:xfrm>
            <a:off x="5840412" y="1176337"/>
            <a:ext cx="2438400" cy="1192212"/>
          </a:xfrm>
          <a:prstGeom prst="roundRect">
            <a:avLst>
              <a:gd fmla="val 16667" name="adj"/>
            </a:avLst>
          </a:prstGeom>
          <a:solidFill>
            <a:srgbClr val="9B9B9B"/>
          </a:solidFill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Крестьяне-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слуги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entury Gothic"/>
              <a:buNone/>
            </a:pPr>
            <a:r>
              <a:rPr b="1" i="0" lang="ru-RU" sz="1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(лично свободные)</a:t>
            </a:r>
            <a:endParaRPr/>
          </a:p>
        </p:txBody>
      </p:sp>
      <p:sp>
        <p:nvSpPr>
          <p:cNvPr id="778" name="Google Shape;778;p44"/>
          <p:cNvSpPr/>
          <p:nvPr/>
        </p:nvSpPr>
        <p:spPr>
          <a:xfrm>
            <a:off x="8339137" y="1482725"/>
            <a:ext cx="2268537" cy="987425"/>
          </a:xfrm>
          <a:prstGeom prst="roundRect">
            <a:avLst>
              <a:gd fmla="val 16667" name="adj"/>
            </a:avLst>
          </a:prstGeom>
          <a:solidFill>
            <a:srgbClr val="EBBBA3"/>
          </a:solidFill>
          <a:ln cap="rnd" cmpd="sng" w="9525">
            <a:solidFill>
              <a:srgbClr val="D4781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b="1" i="0" lang="ru-RU" sz="2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Крестьяне-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entury Gothic"/>
              <a:buNone/>
            </a:pPr>
            <a:r>
              <a:rPr b="1" i="0" lang="ru-RU" sz="26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данники</a:t>
            </a:r>
            <a:endParaRPr/>
          </a:p>
        </p:txBody>
      </p:sp>
      <p:sp>
        <p:nvSpPr>
          <p:cNvPr id="779" name="Google Shape;779;p44"/>
          <p:cNvSpPr/>
          <p:nvPr/>
        </p:nvSpPr>
        <p:spPr>
          <a:xfrm>
            <a:off x="1517650" y="2682875"/>
            <a:ext cx="2197100" cy="3908425"/>
          </a:xfrm>
          <a:prstGeom prst="roundRect">
            <a:avLst>
              <a:gd fmla="val 16667" name="adj"/>
            </a:avLst>
          </a:prstGeom>
          <a:solidFill>
            <a:srgbClr val="B4BCAA"/>
          </a:solidFill>
          <a:ln cap="rnd" cmpd="sng" w="9525">
            <a:solidFill>
              <a:srgbClr val="6D80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99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Барщина, толоки, гвалты, чинш, дякло.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дня в неделю барщины,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 6 до 21 гроша чинша,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дякло: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бочки овса,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воз сена,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гусь, 2 курицы,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яиц.</a:t>
            </a:r>
            <a:endParaRPr/>
          </a:p>
        </p:txBody>
      </p:sp>
      <p:sp>
        <p:nvSpPr>
          <p:cNvPr id="780" name="Google Shape;780;p44"/>
          <p:cNvSpPr/>
          <p:nvPr/>
        </p:nvSpPr>
        <p:spPr>
          <a:xfrm>
            <a:off x="3776662" y="2719387"/>
            <a:ext cx="2111375" cy="3871912"/>
          </a:xfrm>
          <a:prstGeom prst="roundRect">
            <a:avLst>
              <a:gd fmla="val 16667" name="adj"/>
            </a:avLst>
          </a:prstGeom>
          <a:solidFill>
            <a:srgbClr val="C8BBAA"/>
          </a:solidFill>
          <a:ln cap="rnd" cmpd="sng" w="9525">
            <a:solidFill>
              <a:srgbClr val="987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99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Чинш, толоки, дякло: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106 грошей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хорошей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земли,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66 грошей-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 очень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плохой,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год,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дякло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том же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размере, что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тяглые.</a:t>
            </a:r>
            <a:endParaRPr/>
          </a:p>
        </p:txBody>
      </p:sp>
      <p:sp>
        <p:nvSpPr>
          <p:cNvPr id="781" name="Google Shape;781;p44"/>
          <p:cNvSpPr/>
          <p:nvPr/>
        </p:nvSpPr>
        <p:spPr>
          <a:xfrm>
            <a:off x="5945187" y="2428875"/>
            <a:ext cx="2333625" cy="4162425"/>
          </a:xfrm>
          <a:prstGeom prst="roundRect">
            <a:avLst>
              <a:gd fmla="val 16667" name="adj"/>
            </a:avLst>
          </a:prstGeom>
          <a:solidFill>
            <a:srgbClr val="9B9B9B"/>
          </a:solidFill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Делились на: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Военных крестьян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(бояре панцирные, путные,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служки),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прислугу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(повара, пивовары),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промысловики,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деревенские ремесленники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b="1" i="0" lang="ru-RU" sz="1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(служба, чинш).</a:t>
            </a:r>
            <a:endParaRPr/>
          </a:p>
        </p:txBody>
      </p:sp>
      <p:sp>
        <p:nvSpPr>
          <p:cNvPr id="782" name="Google Shape;782;p44"/>
          <p:cNvSpPr/>
          <p:nvPr/>
        </p:nvSpPr>
        <p:spPr>
          <a:xfrm>
            <a:off x="8362950" y="4097337"/>
            <a:ext cx="2268537" cy="2465387"/>
          </a:xfrm>
          <a:prstGeom prst="roundRect">
            <a:avLst>
              <a:gd fmla="val 16667" name="adj"/>
            </a:avLst>
          </a:prstGeom>
          <a:solidFill>
            <a:srgbClr val="EBBBA3"/>
          </a:solidFill>
          <a:ln cap="rnd" cmpd="sng" w="9525">
            <a:solidFill>
              <a:srgbClr val="D4781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0033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99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Гвалты, толоки, дякло: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воз сена, две бочки овса, гусь, две курицы,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яиц.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1950" y="115887"/>
            <a:ext cx="9864725" cy="59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45"/>
          <p:cNvSpPr txBox="1"/>
          <p:nvPr/>
        </p:nvSpPr>
        <p:spPr>
          <a:xfrm>
            <a:off x="1671637" y="6043612"/>
            <a:ext cx="9793287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ru-RU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Подсчитайте сколько приблизительно грошей нужно было заплатить крестьянину вместо натуральных податей?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46"/>
          <p:cNvSpPr/>
          <p:nvPr/>
        </p:nvSpPr>
        <p:spPr>
          <a:xfrm>
            <a:off x="1526828" y="0"/>
            <a:ext cx="80975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5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FF9E57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/>
          </a:p>
        </p:txBody>
      </p:sp>
      <p:sp>
        <p:nvSpPr>
          <p:cNvPr id="794" name="Google Shape;794;p46"/>
          <p:cNvSpPr/>
          <p:nvPr/>
        </p:nvSpPr>
        <p:spPr>
          <a:xfrm>
            <a:off x="1604402" y="923330"/>
            <a:ext cx="8019991" cy="59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Как вы думаете,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что станет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результатом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таких изменений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в положении крестьян?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23614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48"/>
          <p:cNvSpPr txBox="1"/>
          <p:nvPr/>
        </p:nvSpPr>
        <p:spPr>
          <a:xfrm>
            <a:off x="1200150" y="1582737"/>
            <a:ext cx="10799762" cy="37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первой половине XVII в. ВКЛ стало одним из основных поставщиков хлеба в страны Западной Европы.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Увеличение доходов государственной казны и землевладельцев способствовало укреплению экономики страны.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Основной формой хозяйства стала фольварочно-барщинная система.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Она просуществовала на белорусских землях до конца XIX в.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в стране активно развивались торговля и товарно-денежные отношения.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i="0" lang="ru-RU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свою очередь, это способствовало развитию культуры, образования, военного дела.</a:t>
            </a:r>
            <a:endParaRPr/>
          </a:p>
        </p:txBody>
      </p:sp>
      <p:sp>
        <p:nvSpPr>
          <p:cNvPr id="805" name="Google Shape;805;p48"/>
          <p:cNvSpPr/>
          <p:nvPr/>
        </p:nvSpPr>
        <p:spPr>
          <a:xfrm>
            <a:off x="2855640" y="116632"/>
            <a:ext cx="707379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CDC2"/>
              </a:buClr>
              <a:buSzPts val="5400"/>
              <a:buFont typeface="Arial"/>
              <a:buNone/>
            </a:pPr>
            <a:r>
              <a:rPr b="1" i="0" lang="ru-RU" sz="5400" u="none" cap="none" strike="noStrike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Основные выводы:</a:t>
            </a:r>
            <a:endParaRPr>
              <a:solidFill>
                <a:schemeClr val="accen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7"/>
          <p:cNvSpPr/>
          <p:nvPr/>
        </p:nvSpPr>
        <p:spPr>
          <a:xfrm>
            <a:off x="3357816" y="0"/>
            <a:ext cx="48871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Arial"/>
              <a:buNone/>
            </a:pPr>
            <a:r>
              <a:rPr i="0" lang="ru-RU" sz="5400" u="none" cap="none" strike="noStrike">
                <a:solidFill>
                  <a:schemeClr val="accent1"/>
                </a:solidFill>
                <a:latin typeface="Lobster"/>
                <a:ea typeface="Lobster"/>
                <a:cs typeface="Lobster"/>
                <a:sym typeface="Lobster"/>
              </a:rPr>
              <a:t>ВСПОМНИТЕ!</a:t>
            </a:r>
            <a:endParaRPr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713" name="Google Shape;713;p37"/>
          <p:cNvSpPr txBox="1"/>
          <p:nvPr/>
        </p:nvSpPr>
        <p:spPr>
          <a:xfrm>
            <a:off x="1562700" y="1026936"/>
            <a:ext cx="101166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Назовите основные занятия крестьян РП?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Каковы были вспомогательные промыслы?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орудия труда использовались для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обработки земли?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4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называется тип хозяйства,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господствовавший в средневековье?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5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Какой новый тип хозяйства формируется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в XV веке ? 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6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было вызвано появление фольварков?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 startAt="6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чём было преимущество фольварочно-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барщинной системы перед натуральным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хозяйством?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87" y="0"/>
            <a:ext cx="11985625" cy="6846887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38"/>
          <p:cNvSpPr txBox="1"/>
          <p:nvPr/>
        </p:nvSpPr>
        <p:spPr>
          <a:xfrm>
            <a:off x="334962" y="-15875"/>
            <a:ext cx="6608762" cy="585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240C"/>
              </a:buClr>
              <a:buSzPts val="3200"/>
              <a:buFont typeface="Arial"/>
              <a:buNone/>
            </a:pPr>
            <a:r>
              <a:rPr b="0" i="0" lang="ru-RU" sz="3200" u="none">
                <a:solidFill>
                  <a:srgbClr val="7C240C"/>
                </a:solidFill>
                <a:latin typeface="Arial"/>
                <a:ea typeface="Arial"/>
                <a:cs typeface="Arial"/>
                <a:sym typeface="Arial"/>
              </a:rPr>
              <a:t>Предпосылки аграрной реформы.</a:t>
            </a:r>
            <a:endParaRPr/>
          </a:p>
        </p:txBody>
      </p:sp>
      <p:sp>
        <p:nvSpPr>
          <p:cNvPr id="720" name="Google Shape;720;p38"/>
          <p:cNvSpPr txBox="1"/>
          <p:nvPr/>
        </p:nvSpPr>
        <p:spPr>
          <a:xfrm>
            <a:off x="334962" y="476250"/>
            <a:ext cx="10082212" cy="212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городов внутри страны;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Рост населения в странах Западной Европы;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Увеличение спроса на зерно;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Стремление шляхты увеличить свои доходы;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Поиск новых форм хозяйствования;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b="1" i="0" lang="ru-RU" sz="2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Переход от натурального к товарному хозяйству.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0"/>
          <p:cNvSpPr txBox="1"/>
          <p:nvPr>
            <p:ph idx="1" type="body"/>
          </p:nvPr>
        </p:nvSpPr>
        <p:spPr>
          <a:xfrm>
            <a:off x="2243137" y="260350"/>
            <a:ext cx="72390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</a:pPr>
            <a:r>
              <a:rPr b="0" i="0" lang="ru-RU" sz="1700" u="none" cap="none" strike="noStrike">
                <a:solidFill>
                  <a:srgbClr val="40404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ru-RU" sz="3000" u="none" cap="none" strike="noStrike">
                <a:solidFill>
                  <a:srgbClr val="99003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Основное содержание реформы</a:t>
            </a:r>
            <a:endParaRPr/>
          </a:p>
        </p:txBody>
      </p:sp>
      <p:sp>
        <p:nvSpPr>
          <p:cNvPr id="733" name="Google Shape;733;p40"/>
          <p:cNvSpPr txBox="1"/>
          <p:nvPr/>
        </p:nvSpPr>
        <p:spPr>
          <a:xfrm>
            <a:off x="2640012" y="6488112"/>
            <a:ext cx="15700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0" i="0" lang="ru-RU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Бона Сфорца</a:t>
            </a:r>
            <a:endParaRPr/>
          </a:p>
        </p:txBody>
      </p:sp>
      <p:sp>
        <p:nvSpPr>
          <p:cNvPr id="734" name="Google Shape;734;p40"/>
          <p:cNvSpPr txBox="1"/>
          <p:nvPr/>
        </p:nvSpPr>
        <p:spPr>
          <a:xfrm>
            <a:off x="7175500" y="6488112"/>
            <a:ext cx="2279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rPr b="0" i="0" lang="ru-RU" sz="1800" u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Сигизмунд II Август</a:t>
            </a:r>
            <a:endParaRPr/>
          </a:p>
        </p:txBody>
      </p:sp>
      <p:sp>
        <p:nvSpPr>
          <p:cNvPr id="735" name="Google Shape;735;p40"/>
          <p:cNvSpPr/>
          <p:nvPr/>
        </p:nvSpPr>
        <p:spPr>
          <a:xfrm>
            <a:off x="1677170" y="980728"/>
            <a:ext cx="8811319" cy="5016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-упорядочение крестьянского землепользования и повинностей;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-ведение волоки (21,36 га) в качестве земельной меры и единицы налогооблажения крестьян;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4000"/>
              <a:buFont typeface="Arial"/>
              <a:buNone/>
            </a:pPr>
            <a:r>
              <a:rPr b="1" i="0" lang="ru-RU" sz="4000" u="none" cap="none" strike="noStrike">
                <a:solidFill>
                  <a:srgbClr val="236147"/>
                </a:solidFill>
                <a:latin typeface="Arial"/>
                <a:ea typeface="Arial"/>
                <a:cs typeface="Arial"/>
                <a:sym typeface="Arial"/>
              </a:rPr>
              <a:t>-распространение фольварков; </a:t>
            </a:r>
            <a:endParaRPr/>
          </a:p>
        </p:txBody>
      </p:sp>
      <p:pic>
        <p:nvPicPr>
          <p:cNvPr id="736" name="Google Shape;7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1337" y="836612"/>
            <a:ext cx="4013200" cy="56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9500" y="836612"/>
            <a:ext cx="3998912" cy="56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41"/>
          <p:cNvSpPr/>
          <p:nvPr/>
        </p:nvSpPr>
        <p:spPr>
          <a:xfrm>
            <a:off x="1544464" y="9387"/>
            <a:ext cx="10168160" cy="1464231"/>
          </a:xfrm>
          <a:prstGeom prst="roundRect">
            <a:avLst>
              <a:gd fmla="val 16667" name="adj"/>
            </a:avLst>
          </a:prstGeom>
          <a:solidFill>
            <a:srgbClr val="B2BAA7"/>
          </a:solidFill>
          <a:ln cap="rnd" cmpd="sng" w="9525">
            <a:solidFill>
              <a:srgbClr val="6C7F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4000"/>
              <a:buFont typeface="Century Gothic"/>
              <a:buNone/>
            </a:pPr>
            <a:r>
              <a:rPr b="1" i="0" lang="ru-RU" sz="4000" u="none" cap="none" strike="noStrike">
                <a:solidFill>
                  <a:srgbClr val="2361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 разделе земель на волоки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147"/>
              </a:buClr>
              <a:buSzPts val="4000"/>
              <a:buFont typeface="Century Gothic"/>
              <a:buNone/>
            </a:pPr>
            <a:r>
              <a:rPr b="1" i="0" lang="ru-RU" sz="4000" u="none" cap="none" strike="noStrike">
                <a:solidFill>
                  <a:srgbClr val="23614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учитывалось качество земли:</a:t>
            </a:r>
            <a:endParaRPr/>
          </a:p>
        </p:txBody>
      </p:sp>
      <p:cxnSp>
        <p:nvCxnSpPr>
          <p:cNvPr id="743" name="Google Shape;743;p41"/>
          <p:cNvCxnSpPr/>
          <p:nvPr/>
        </p:nvCxnSpPr>
        <p:spPr>
          <a:xfrm flipH="1">
            <a:off x="3071812" y="1473200"/>
            <a:ext cx="3556000" cy="496887"/>
          </a:xfrm>
          <a:prstGeom prst="straightConnector1">
            <a:avLst/>
          </a:prstGeom>
          <a:noFill/>
          <a:ln cap="rnd" cmpd="sng" w="22225">
            <a:solidFill>
              <a:srgbClr val="92AA4C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sp>
        <p:nvSpPr>
          <p:cNvPr id="744" name="Google Shape;744;p41"/>
          <p:cNvSpPr/>
          <p:nvPr/>
        </p:nvSpPr>
        <p:spPr>
          <a:xfrm>
            <a:off x="1343025" y="1989137"/>
            <a:ext cx="2097087" cy="2009775"/>
          </a:xfrm>
          <a:prstGeom prst="roundRect">
            <a:avLst>
              <a:gd fmla="val 16667" name="adj"/>
            </a:avLst>
          </a:prstGeom>
          <a:solidFill>
            <a:srgbClr val="EBBBA3"/>
          </a:solidFill>
          <a:ln cap="rnd" cmpd="sng" w="9525">
            <a:solidFill>
              <a:srgbClr val="D4781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Плохие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очень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плохие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земли</a:t>
            </a:r>
            <a:endParaRPr/>
          </a:p>
        </p:txBody>
      </p:sp>
      <p:cxnSp>
        <p:nvCxnSpPr>
          <p:cNvPr id="745" name="Google Shape;745;p41"/>
          <p:cNvCxnSpPr/>
          <p:nvPr/>
        </p:nvCxnSpPr>
        <p:spPr>
          <a:xfrm>
            <a:off x="2392362" y="3998912"/>
            <a:ext cx="0" cy="798512"/>
          </a:xfrm>
          <a:prstGeom prst="straightConnector1">
            <a:avLst/>
          </a:prstGeom>
          <a:noFill/>
          <a:ln cap="rnd" cmpd="sng" w="22225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sp>
        <p:nvSpPr>
          <p:cNvPr id="746" name="Google Shape;746;p41"/>
          <p:cNvSpPr/>
          <p:nvPr/>
        </p:nvSpPr>
        <p:spPr>
          <a:xfrm>
            <a:off x="846137" y="4868862"/>
            <a:ext cx="3001962" cy="17367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58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Размер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увеличивался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 46 моргов</a:t>
            </a:r>
            <a:endParaRPr/>
          </a:p>
        </p:txBody>
      </p:sp>
      <p:cxnSp>
        <p:nvCxnSpPr>
          <p:cNvPr id="747" name="Google Shape;747;p41"/>
          <p:cNvCxnSpPr/>
          <p:nvPr/>
        </p:nvCxnSpPr>
        <p:spPr>
          <a:xfrm>
            <a:off x="6627812" y="1473200"/>
            <a:ext cx="2852737" cy="473075"/>
          </a:xfrm>
          <a:prstGeom prst="straightConnector1">
            <a:avLst/>
          </a:prstGeom>
          <a:noFill/>
          <a:ln cap="rnd" cmpd="sng" w="22225">
            <a:solidFill>
              <a:schemeClr val="accent2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sp>
        <p:nvSpPr>
          <p:cNvPr id="748" name="Google Shape;748;p41"/>
          <p:cNvSpPr/>
          <p:nvPr/>
        </p:nvSpPr>
        <p:spPr>
          <a:xfrm>
            <a:off x="8558212" y="1989137"/>
            <a:ext cx="2168525" cy="1531937"/>
          </a:xfrm>
          <a:prstGeom prst="roundRect">
            <a:avLst>
              <a:gd fmla="val 16667" name="adj"/>
            </a:avLst>
          </a:prstGeom>
          <a:solidFill>
            <a:srgbClr val="C8BBAA"/>
          </a:solidFill>
          <a:ln cap="rnd" cmpd="sng" w="9525">
            <a:solidFill>
              <a:srgbClr val="987D4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Самые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лучшие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entury Gothic"/>
              <a:buNone/>
            </a:pPr>
            <a:r>
              <a:rPr b="1" i="0" lang="ru-RU" sz="28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земли</a:t>
            </a:r>
            <a:endParaRPr/>
          </a:p>
        </p:txBody>
      </p:sp>
      <p:cxnSp>
        <p:nvCxnSpPr>
          <p:cNvPr id="749" name="Google Shape;749;p41"/>
          <p:cNvCxnSpPr/>
          <p:nvPr/>
        </p:nvCxnSpPr>
        <p:spPr>
          <a:xfrm>
            <a:off x="9625012" y="3521075"/>
            <a:ext cx="0" cy="628650"/>
          </a:xfrm>
          <a:prstGeom prst="straightConnector1">
            <a:avLst/>
          </a:prstGeom>
          <a:noFill/>
          <a:ln cap="rnd" cmpd="sng" w="22225">
            <a:solidFill>
              <a:srgbClr val="6AAC9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sp>
        <p:nvSpPr>
          <p:cNvPr id="750" name="Google Shape;750;p41"/>
          <p:cNvSpPr/>
          <p:nvPr/>
        </p:nvSpPr>
        <p:spPr>
          <a:xfrm>
            <a:off x="7769225" y="4221162"/>
            <a:ext cx="4291012" cy="255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rnd" cmpd="sng" w="15875">
            <a:solidFill>
              <a:srgbClr val="72865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Отводились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под фольварки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 расчёта-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одна фольварочная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волока =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b="1" i="0" lang="ru-RU" sz="2400" u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семи крестьянским</a:t>
            </a:r>
            <a:endParaRPr/>
          </a:p>
        </p:txBody>
      </p:sp>
      <p:cxnSp>
        <p:nvCxnSpPr>
          <p:cNvPr id="751" name="Google Shape;751;p41"/>
          <p:cNvCxnSpPr/>
          <p:nvPr/>
        </p:nvCxnSpPr>
        <p:spPr>
          <a:xfrm flipH="1">
            <a:off x="5656262" y="1473200"/>
            <a:ext cx="971550" cy="496887"/>
          </a:xfrm>
          <a:prstGeom prst="straightConnector1">
            <a:avLst/>
          </a:prstGeom>
          <a:noFill/>
          <a:ln cap="rnd" cmpd="sng" w="22225">
            <a:solidFill>
              <a:srgbClr val="9F8351"/>
            </a:solidFill>
            <a:prstDash val="solid"/>
            <a:miter lim="800000"/>
            <a:headEnd len="med" w="med" type="none"/>
            <a:tailEnd len="med" w="med" type="stealth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</p:cxnSp>
      <p:sp>
        <p:nvSpPr>
          <p:cNvPr id="752" name="Google Shape;752;p41"/>
          <p:cNvSpPr/>
          <p:nvPr/>
        </p:nvSpPr>
        <p:spPr>
          <a:xfrm>
            <a:off x="3740150" y="1970087"/>
            <a:ext cx="4587875" cy="214471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89067"/>
              </a:gs>
              <a:gs pos="100000">
                <a:srgbClr val="947A4B"/>
              </a:gs>
            </a:gsLst>
            <a:lin ang="5400000" scaled="0"/>
          </a:gradFill>
          <a:ln cap="rnd" cmpd="sng" w="9525">
            <a:solidFill>
              <a:srgbClr val="987D4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5400">
              <a:srgbClr val="000000">
                <a:alpha val="2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среднем в XVI-XVIIв.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 крестьянскую семью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приходилось 10,7 га,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 если трудоспособных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семье было много,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b="1" i="0" lang="ru-RU" sz="200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то выделялась целая волока.</a:t>
            </a:r>
            <a:endParaRPr/>
          </a:p>
        </p:txBody>
      </p:sp>
      <p:sp>
        <p:nvSpPr>
          <p:cNvPr id="753" name="Google Shape;753;p41"/>
          <p:cNvSpPr txBox="1"/>
          <p:nvPr/>
        </p:nvSpPr>
        <p:spPr>
          <a:xfrm>
            <a:off x="4149725" y="4735512"/>
            <a:ext cx="3319462" cy="147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Морг - устаревшая единица измерения площади земли в в Речи Посполитой, равная около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ru-RU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0.56 гектара.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5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4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3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1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2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2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1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9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8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0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3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6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5_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