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orsiva"/>
      <p:regular r:id="rId18"/>
      <p:bold r:id="rId19"/>
      <p:italic r:id="rId20"/>
      <p:boldItalic r:id="rId21"/>
    </p:embeddedFon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italic.fntdata"/><Relationship Id="rId11" Type="http://schemas.openxmlformats.org/officeDocument/2006/relationships/slide" Target="slides/slide5.xml"/><Relationship Id="rId22" Type="http://schemas.openxmlformats.org/officeDocument/2006/relationships/font" Target="fonts/Lobster-regular.fntdata"/><Relationship Id="rId10" Type="http://schemas.openxmlformats.org/officeDocument/2006/relationships/slide" Target="slides/slide4.xml"/><Relationship Id="rId21" Type="http://schemas.openxmlformats.org/officeDocument/2006/relationships/font" Target="fonts/Corsiv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rsiv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rsi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890250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4890250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80b7bf7a3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f80b7bf7a3_2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80b7bf7a3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f80b7bf7a3_2_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0b7bf7a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f80b7bf7a3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80b7bf7a3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f80b7bf7a3_2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80b7bf7a3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80b7bf7a3_2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80b7bf7a3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f80b7bf7a3_2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80b7bf7a3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f80b7bf7a3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0b7bf7a3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f80b7bf7a3_2_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80b7bf7a3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f80b7bf7a3_2_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57de4e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957de4e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1" sz="37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937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683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65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937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683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65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65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65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191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3937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indent="-3683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  <a:defRPr b="0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Франция в XIX — начале XX в.</a:t>
            </a:r>
            <a:r>
              <a:rPr b="1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/>
          <p:nvPr/>
        </p:nvSpPr>
        <p:spPr>
          <a:xfrm>
            <a:off x="650327" y="782233"/>
            <a:ext cx="8042740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колониальной империи;</a:t>
            </a:r>
            <a:endParaRPr sz="1100"/>
          </a:p>
          <a:p>
            <a:pPr indent="-31115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возврат Эльзаса и Лотарингии, присоединенных к Германии в результате франко-прусской войны.</a:t>
            </a:r>
            <a:endParaRPr sz="1100"/>
          </a:p>
        </p:txBody>
      </p:sp>
      <p:sp>
        <p:nvSpPr>
          <p:cNvPr id="187" name="Google Shape;187;p34"/>
          <p:cNvSpPr/>
          <p:nvPr/>
        </p:nvSpPr>
        <p:spPr>
          <a:xfrm>
            <a:off x="247873" y="2320961"/>
            <a:ext cx="8574491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1881 г. французские войска вторглись в Тунис, и превращение его в колонию. </a:t>
            </a:r>
            <a:endParaRPr sz="1100"/>
          </a:p>
          <a:p>
            <a:pPr indent="-31115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Оккупация Марокко накануне Первой мировой войны и установила над ним протектората; </a:t>
            </a:r>
            <a:endParaRPr sz="1100"/>
          </a:p>
          <a:p>
            <a:pPr indent="-31115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Захват огромных территорий в Западной Африке, Сенегала, Дагомеи, части Судана, Мавритании;</a:t>
            </a:r>
            <a:endParaRPr sz="1100"/>
          </a:p>
        </p:txBody>
      </p:sp>
      <p:sp>
        <p:nvSpPr>
          <p:cNvPr id="188" name="Google Shape;188;p34"/>
          <p:cNvSpPr/>
          <p:nvPr/>
        </p:nvSpPr>
        <p:spPr>
          <a:xfrm>
            <a:off x="251519" y="4029912"/>
            <a:ext cx="8707429" cy="9217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обострение противоречий с Англией и Германией.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активное участие в создании военно-политического блока, направленного против Германии и ее союзников. </a:t>
            </a:r>
            <a:endParaRPr sz="1100"/>
          </a:p>
        </p:txBody>
      </p:sp>
      <p:sp>
        <p:nvSpPr>
          <p:cNvPr id="189" name="Google Shape;189;p34"/>
          <p:cNvSpPr/>
          <p:nvPr/>
        </p:nvSpPr>
        <p:spPr>
          <a:xfrm>
            <a:off x="7610075" y="3192025"/>
            <a:ext cx="10083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олонии Франции в ХIX и XX веках - особенности колониальной политики, режим  и список - Помощник для школьников Спринт-Олимпик.ру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8900"/>
            <a:ext cx="9144000" cy="44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1095425" y="0"/>
            <a:ext cx="739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Lobster"/>
                <a:ea typeface="Lobster"/>
                <a:cs typeface="Lobster"/>
                <a:sym typeface="Lobster"/>
              </a:rPr>
              <a:t>Колонии Франции к началу ХХ века</a:t>
            </a:r>
            <a:endParaRPr b="1" sz="36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0" y="-128550"/>
            <a:ext cx="9100405" cy="767101"/>
          </a:xfrm>
          <a:prstGeom prst="rect">
            <a:avLst/>
          </a:prstGeom>
          <a:noFill/>
          <a:ln>
            <a:noFill/>
          </a:ln>
        </p:spPr>
        <p:txBody>
          <a:bodyPr anchorCtr="0" anchor="t" bIns="42200" lIns="84400" spcFirstLastPara="1" rIns="84400" wrap="square" tIns="42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Экономическое и политическое развитие</a:t>
            </a:r>
            <a:endParaRPr b="1" i="0" sz="4400" u="none" cap="none" strike="noStrike">
              <a:solidFill>
                <a:srgbClr val="00206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243116" y="519522"/>
            <a:ext cx="8773897" cy="10921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Сравнить развитие Франции и Великобритании и выяснить особенности экономического и политического развития Франции во второй половине XIX-начале ХХв.  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110178" y="1604802"/>
            <a:ext cx="8906836" cy="3478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Прогресс был более медленным;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тяжёлой промышленности идёт с отставанием;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Уголь завозился из-за границы;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производству шёлковых тканей Франция превзошла все европейские страны;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Сырьё, уголь, машины и оборудование ввозятся из Великобритании и Германии;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0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экспорт-предметы массового потребления и предметы роскоши;</a:t>
            </a:r>
            <a:endParaRPr sz="1100"/>
          </a:p>
          <a:p>
            <a:pPr indent="-317500" lvl="0" marL="3175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AutoNum type="arabicPeriod"/>
            </a:pPr>
            <a:r>
              <a:rPr b="1" i="0" lang="ru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Ведущую роль в экономике продолжает играть сельское хозяйство.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68799" l="0" r="0" t="0"/>
          <a:stretch/>
        </p:blipFill>
        <p:spPr>
          <a:xfrm>
            <a:off x="0" y="0"/>
            <a:ext cx="9144000" cy="16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185051" y="1329612"/>
            <a:ext cx="8840367" cy="3372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Причина революции:  </a:t>
            </a:r>
            <a:r>
              <a:rPr b="0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приход к власти в 1824г. Карла Х  и стремление его вернуть прежние порядки.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Повод: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осуществление королём в июле 1830г. государственного переворота (подписание указа о роспуске палаты депутатов, отмене свободы печати и свободного издания газет).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заставить короля отменить указ.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рабочие, ремесленники, мелкие лавочники, студенты.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Итоги: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революция победила;  королём становится Луи Филипп Орлеанский;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Восстановлена монархия: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власть короля ограничена;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Полномочия парламента расширены;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Реальная власть в руках финансовой буржуазии.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100002" y="1243375"/>
            <a:ext cx="88404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Причина революции: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недовольство режимом июльской монархии средних слоёв буржуазии, интеллигенции и наёмных рабочих.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Повод:</a:t>
            </a: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подавление восстаний 1831 и 1834г.в Лионе.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ликвидация монархии и провозглашение республики.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средние слои буржуазии, интеллигенция, наёмные рабочие.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Итоги:    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победа революции;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Провозглашение Второй республики (установление буржуазно-демократического режима);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Предоставление всеобщего избирательного права всем мужчинам достигшим 21 г;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Отмена дворянских титулов;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Декрет о свободе печати и политических собраний.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514300" y="3906375"/>
            <a:ext cx="8426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Но:</a:t>
            </a: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решена проблема безработицы;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Восстание в Париже подавлено;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Демократические преобразования приостановлены;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Декабрь 1848г.-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провозглашение президентом  Луи Наполеона Бонапарта.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303600" y="1319700"/>
            <a:ext cx="8840400" cy="27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Причина революции: </a:t>
            </a:r>
            <a:r>
              <a:rPr b="1" lang="ru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декабря 1852г.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провозглашение Луи Наполеона себя императором- Наполеоном III; восстановление Второй империи.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Огромные военные расходы;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Либеральная буржуазия и интеллигенция считают власть </a:t>
            </a:r>
            <a:r>
              <a:rPr b="1" lang="ru" sz="15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незаконной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самого Наполеона </a:t>
            </a:r>
            <a:r>
              <a:rPr b="1" lang="ru" sz="15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узурпатором</a:t>
            </a:r>
            <a:r>
              <a:rPr lang="ru" sz="15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ru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Повод:</a:t>
            </a: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 Франции во франко-прусской войне; потеря Эльзаса и Лотарингии;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восстановление республиканского строя.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народные массы, патриотически настроенные слои интеллигенции и буржуазии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Итоги: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ликвидация монархии;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провозглашение Третьей республики;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endParaRPr sz="1100"/>
          </a:p>
        </p:txBody>
      </p:sp>
      <p:sp>
        <p:nvSpPr>
          <p:cNvPr id="174" name="Google Shape;174;p32"/>
          <p:cNvSpPr/>
          <p:nvPr/>
        </p:nvSpPr>
        <p:spPr>
          <a:xfrm>
            <a:off x="5259575" y="3286325"/>
            <a:ext cx="1574400" cy="185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349800" y="594875"/>
            <a:ext cx="8444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Причины революции: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конфликт между правительством третьей республики и рабочими, частью интеллигенции, мелкой буржуазией.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Повод: 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попытка крупных собственников разоружить отряды рабочих и арестовать их руководителей ночью </a:t>
            </a:r>
            <a:r>
              <a:rPr b="1" lang="ru" sz="1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марта 1871г.</a:t>
            </a:r>
            <a:endParaRPr b="1" sz="17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Цель: 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установление новой власти-Коммуны и перестройка всего общества в интересах низших классов.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Участники: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рабочие, интеллигенция, мелкая буржуазия.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парижской Коммуны: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власть в Париже перешла в руки ЦК национальной гвардии. а </a:t>
            </a: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марта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избранной населением Коммуне (первый опыт государственного управления пролетариата).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Законодательную и исполнительную власть исполнял Совет Коммуны. Его служащие избирались.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 предприятий передана рабочим коллективам; сокращён рабочий день;отменены долги по квартплате; бедняки переселялись в дома богачей.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Итоги: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 Парижской Коммуны из-за военного превосходства правительственных сил и допущенных ошибок.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пролетарская революция. Окончательная ликвидация монархии во Франции.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