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8865404e4_2_7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8865404e4_2_7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8865404e4_2_15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18865404e4_2_158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8865404e4_2_15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18865404e4_2_15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8865404e4_2_16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18865404e4_2_16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8865404e4_2_16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18865404e4_2_162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8865404e4_2_18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18865404e4_2_18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8865404e4_2_19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18865404e4_2_193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8865404e4_2_20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18865404e4_2_20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8865404e4_2_20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118865404e4_2_20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865404e4_2_8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18865404e4_2_82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8865404e4_2_8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18865404e4_2_8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8865404e4_2_9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18865404e4_2_92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8865404e4_2_9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18865404e4_2_9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8865404e4_2_11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18865404e4_2_113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8865404e4_2_12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18865404e4_2_12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8865404e4_2_13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18865404e4_2_138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8865404e4_2_14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18865404e4_2_14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2701925" y="1597820"/>
            <a:ext cx="48006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/>
            </a:lvl1pPr>
            <a:lvl2pPr lvl="1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lvl="2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lvl="4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lvl="5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lvl="6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lvl="7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lvl="8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693989" y="1200151"/>
            <a:ext cx="6326187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693988" y="1200151"/>
            <a:ext cx="30861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5932489" y="1200151"/>
            <a:ext cx="3087687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SzPts val="2100"/>
              <a:buFont typeface="Arial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4159846" y="-265707"/>
            <a:ext cx="3394472" cy="6326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6035278" y="1609726"/>
            <a:ext cx="4388644" cy="1581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95985" y="103983"/>
            <a:ext cx="4388644" cy="45926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703513" y="205978"/>
            <a:ext cx="63166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693989" y="1200151"/>
            <a:ext cx="6326187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slide" Target="/ppt/slides/slide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" Target="/ppt/slides/slide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10.xml"/><Relationship Id="rId4" Type="http://schemas.openxmlformats.org/officeDocument/2006/relationships/slide" Target="/ppt/slides/slide10.xml"/><Relationship Id="rId9" Type="http://schemas.openxmlformats.org/officeDocument/2006/relationships/slide" Target="/ppt/slides/slide13.xml"/><Relationship Id="rId5" Type="http://schemas.openxmlformats.org/officeDocument/2006/relationships/slide" Target="/ppt/slides/slide11.xml"/><Relationship Id="rId6" Type="http://schemas.openxmlformats.org/officeDocument/2006/relationships/slide" Target="/ppt/slides/slide11.xml"/><Relationship Id="rId7" Type="http://schemas.openxmlformats.org/officeDocument/2006/relationships/slide" Target="/ppt/slides/slide12.xml"/><Relationship Id="rId8" Type="http://schemas.openxmlformats.org/officeDocument/2006/relationships/slide" Target="/ppt/slides/slide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2572372" y="303498"/>
            <a:ext cx="382701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1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521550" y="1869672"/>
            <a:ext cx="8194792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305526" y="3057804"/>
            <a:ext cx="8360702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Урок истории Беларуси в 6 классе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 урока : «Население и религии в ВКЛ»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14" y="87474"/>
            <a:ext cx="8802978" cy="505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>
            <a:hlinkClick action="ppaction://hlinkshowjump?jump=previousslide"/>
          </p:cNvPr>
          <p:cNvSpPr/>
          <p:nvPr/>
        </p:nvSpPr>
        <p:spPr>
          <a:xfrm>
            <a:off x="8514438" y="4623978"/>
            <a:ext cx="565788" cy="4577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3591" y="60000"/>
                </a:lnTo>
                <a:lnTo>
                  <a:pt x="32693" y="60000"/>
                </a:lnTo>
                <a:lnTo>
                  <a:pt x="32693" y="105000"/>
                </a:lnTo>
                <a:lnTo>
                  <a:pt x="87307" y="105000"/>
                </a:lnTo>
                <a:lnTo>
                  <a:pt x="87307" y="60000"/>
                </a:lnTo>
                <a:lnTo>
                  <a:pt x="96409" y="60000"/>
                </a:lnTo>
                <a:lnTo>
                  <a:pt x="82756" y="43125"/>
                </a:lnTo>
                <a:lnTo>
                  <a:pt x="82756" y="20625"/>
                </a:lnTo>
                <a:lnTo>
                  <a:pt x="73653" y="20625"/>
                </a:lnTo>
                <a:lnTo>
                  <a:pt x="73653" y="31875"/>
                </a:lnTo>
                <a:close/>
              </a:path>
              <a:path extrusionOk="0" fill="darkenLess" h="120000" w="120000">
                <a:moveTo>
                  <a:pt x="82756" y="43125"/>
                </a:moveTo>
                <a:lnTo>
                  <a:pt x="82756" y="20625"/>
                </a:lnTo>
                <a:lnTo>
                  <a:pt x="73653" y="20625"/>
                </a:lnTo>
                <a:lnTo>
                  <a:pt x="73653" y="31875"/>
                </a:lnTo>
                <a:close/>
                <a:moveTo>
                  <a:pt x="32693" y="60000"/>
                </a:moveTo>
                <a:lnTo>
                  <a:pt x="32693" y="105000"/>
                </a:lnTo>
                <a:lnTo>
                  <a:pt x="55449" y="105000"/>
                </a:lnTo>
                <a:lnTo>
                  <a:pt x="55449" y="82500"/>
                </a:lnTo>
                <a:lnTo>
                  <a:pt x="64551" y="82500"/>
                </a:lnTo>
                <a:lnTo>
                  <a:pt x="64551" y="105000"/>
                </a:lnTo>
                <a:lnTo>
                  <a:pt x="87307" y="105000"/>
                </a:lnTo>
                <a:lnTo>
                  <a:pt x="87307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3591" y="60000"/>
                </a:lnTo>
                <a:lnTo>
                  <a:pt x="96409" y="60000"/>
                </a:lnTo>
                <a:close/>
                <a:moveTo>
                  <a:pt x="55449" y="82500"/>
                </a:moveTo>
                <a:lnTo>
                  <a:pt x="64551" y="82500"/>
                </a:lnTo>
                <a:lnTo>
                  <a:pt x="64551" y="105000"/>
                </a:lnTo>
                <a:lnTo>
                  <a:pt x="55449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653" y="31875"/>
                </a:lnTo>
                <a:lnTo>
                  <a:pt x="73653" y="20625"/>
                </a:lnTo>
                <a:lnTo>
                  <a:pt x="82756" y="20625"/>
                </a:lnTo>
                <a:lnTo>
                  <a:pt x="82756" y="43125"/>
                </a:lnTo>
                <a:lnTo>
                  <a:pt x="96409" y="60000"/>
                </a:lnTo>
                <a:lnTo>
                  <a:pt x="87307" y="60000"/>
                </a:lnTo>
                <a:lnTo>
                  <a:pt x="87307" y="105000"/>
                </a:lnTo>
                <a:lnTo>
                  <a:pt x="32693" y="105000"/>
                </a:lnTo>
                <a:lnTo>
                  <a:pt x="32693" y="60000"/>
                </a:lnTo>
                <a:lnTo>
                  <a:pt x="23591" y="60000"/>
                </a:lnTo>
                <a:close/>
                <a:moveTo>
                  <a:pt x="73653" y="31875"/>
                </a:moveTo>
                <a:lnTo>
                  <a:pt x="82756" y="43125"/>
                </a:lnTo>
                <a:moveTo>
                  <a:pt x="87307" y="60000"/>
                </a:moveTo>
                <a:lnTo>
                  <a:pt x="32693" y="60000"/>
                </a:lnTo>
                <a:moveTo>
                  <a:pt x="55449" y="105000"/>
                </a:moveTo>
                <a:lnTo>
                  <a:pt x="55449" y="82500"/>
                </a:lnTo>
                <a:lnTo>
                  <a:pt x="64551" y="82500"/>
                </a:lnTo>
                <a:lnTo>
                  <a:pt x="64551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/>
          <p:nvPr/>
        </p:nvSpPr>
        <p:spPr>
          <a:xfrm>
            <a:off x="3005825" y="21525"/>
            <a:ext cx="3733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sz="4100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251520" y="682910"/>
            <a:ext cx="6923579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такой митрополит?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Что такое митрополия?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В состав какой митрополии входила православная церковь?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Кто возглавлял русскую православную церковь?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Кто такие епископы?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Что такое епархия?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1547664" y="2517744"/>
            <a:ext cx="7506834" cy="2285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Митрополия</a:t>
            </a: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территория или город, возглавляемые митрополитом.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Митрополит</a:t>
            </a: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высший почетный титул некоторых епископов в православной и католической церкви, управляющих крупными епархиями.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Епископ</a:t>
            </a: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священнослужитель третьей (высшей) степени священства.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Епархия</a:t>
            </a: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административно-территориальная единица во главе с епископом.</a:t>
            </a:r>
            <a:endParaRPr sz="1100"/>
          </a:p>
        </p:txBody>
      </p:sp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12" y="195414"/>
            <a:ext cx="1440415" cy="135311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>
            <a:hlinkClick action="ppaction://hlinksldjump" r:id="rId4"/>
          </p:cNvPr>
          <p:cNvSpPr/>
          <p:nvPr/>
        </p:nvSpPr>
        <p:spPr>
          <a:xfrm>
            <a:off x="8586956" y="4666092"/>
            <a:ext cx="467544" cy="46906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146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4854"/>
                </a:lnTo>
                <a:lnTo>
                  <a:pt x="93750" y="104854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80"/>
                </a:lnTo>
                <a:lnTo>
                  <a:pt x="88125" y="20753"/>
                </a:lnTo>
                <a:lnTo>
                  <a:pt x="76875" y="20753"/>
                </a:lnTo>
                <a:lnTo>
                  <a:pt x="76875" y="31966"/>
                </a:lnTo>
                <a:close/>
              </a:path>
              <a:path extrusionOk="0" fill="darkenLess" h="120000" w="120000">
                <a:moveTo>
                  <a:pt x="88125" y="43180"/>
                </a:moveTo>
                <a:lnTo>
                  <a:pt x="88125" y="20753"/>
                </a:lnTo>
                <a:lnTo>
                  <a:pt x="76875" y="20753"/>
                </a:lnTo>
                <a:lnTo>
                  <a:pt x="76875" y="31966"/>
                </a:lnTo>
                <a:close/>
                <a:moveTo>
                  <a:pt x="26250" y="60000"/>
                </a:moveTo>
                <a:lnTo>
                  <a:pt x="26250" y="104854"/>
                </a:lnTo>
                <a:lnTo>
                  <a:pt x="54375" y="104854"/>
                </a:lnTo>
                <a:lnTo>
                  <a:pt x="54375" y="82427"/>
                </a:lnTo>
                <a:lnTo>
                  <a:pt x="65625" y="82427"/>
                </a:lnTo>
                <a:lnTo>
                  <a:pt x="65625" y="104854"/>
                </a:lnTo>
                <a:lnTo>
                  <a:pt x="93750" y="104854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15146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427"/>
                </a:moveTo>
                <a:lnTo>
                  <a:pt x="65625" y="82427"/>
                </a:lnTo>
                <a:lnTo>
                  <a:pt x="65625" y="104854"/>
                </a:lnTo>
                <a:lnTo>
                  <a:pt x="54375" y="104854"/>
                </a:lnTo>
                <a:close/>
              </a:path>
              <a:path extrusionOk="0" fill="none" h="120000" w="120000">
                <a:moveTo>
                  <a:pt x="60000" y="15146"/>
                </a:moveTo>
                <a:lnTo>
                  <a:pt x="76875" y="31966"/>
                </a:lnTo>
                <a:lnTo>
                  <a:pt x="76875" y="20753"/>
                </a:lnTo>
                <a:lnTo>
                  <a:pt x="88125" y="20753"/>
                </a:lnTo>
                <a:lnTo>
                  <a:pt x="88125" y="43180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4854"/>
                </a:lnTo>
                <a:lnTo>
                  <a:pt x="26250" y="104854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966"/>
                </a:moveTo>
                <a:lnTo>
                  <a:pt x="88125" y="43180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4854"/>
                </a:moveTo>
                <a:lnTo>
                  <a:pt x="54375" y="82427"/>
                </a:lnTo>
                <a:lnTo>
                  <a:pt x="65625" y="82427"/>
                </a:lnTo>
                <a:lnTo>
                  <a:pt x="65625" y="104854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9" y="141480"/>
            <a:ext cx="6587457" cy="4806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/>
          <p:nvPr/>
        </p:nvSpPr>
        <p:spPr>
          <a:xfrm>
            <a:off x="6590656" y="1551525"/>
            <a:ext cx="2463842" cy="33932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какой части территории ВКЛ в большей степени распространилось католичество. Подумайте, каким по вероисповеданию было население, чья территория обозначена желтым цветом.</a:t>
            </a:r>
            <a:endParaRPr sz="1100"/>
          </a:p>
        </p:txBody>
      </p:sp>
      <p:pic>
        <p:nvPicPr>
          <p:cNvPr id="230" name="Google Shape;23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2300" y="130796"/>
            <a:ext cx="1440415" cy="135311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>
            <a:hlinkClick action="ppaction://hlinksldjump" r:id="rId5"/>
          </p:cNvPr>
          <p:cNvSpPr/>
          <p:nvPr/>
        </p:nvSpPr>
        <p:spPr>
          <a:xfrm>
            <a:off x="8615987" y="4657446"/>
            <a:ext cx="528013" cy="48605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8576" y="60000"/>
                </a:lnTo>
                <a:lnTo>
                  <a:pt x="28932" y="60000"/>
                </a:lnTo>
                <a:lnTo>
                  <a:pt x="28932" y="105000"/>
                </a:lnTo>
                <a:lnTo>
                  <a:pt x="91068" y="105000"/>
                </a:lnTo>
                <a:lnTo>
                  <a:pt x="91068" y="60000"/>
                </a:lnTo>
                <a:lnTo>
                  <a:pt x="101424" y="60000"/>
                </a:lnTo>
                <a:lnTo>
                  <a:pt x="85890" y="43125"/>
                </a:lnTo>
                <a:lnTo>
                  <a:pt x="85890" y="20625"/>
                </a:lnTo>
                <a:lnTo>
                  <a:pt x="75534" y="20625"/>
                </a:lnTo>
                <a:lnTo>
                  <a:pt x="75534" y="31875"/>
                </a:lnTo>
                <a:close/>
              </a:path>
              <a:path extrusionOk="0" fill="darkenLess" h="120000" w="120000">
                <a:moveTo>
                  <a:pt x="85890" y="43125"/>
                </a:moveTo>
                <a:lnTo>
                  <a:pt x="85890" y="20625"/>
                </a:lnTo>
                <a:lnTo>
                  <a:pt x="75534" y="20625"/>
                </a:lnTo>
                <a:lnTo>
                  <a:pt x="75534" y="31875"/>
                </a:lnTo>
                <a:close/>
                <a:moveTo>
                  <a:pt x="28932" y="60000"/>
                </a:moveTo>
                <a:lnTo>
                  <a:pt x="28932" y="105000"/>
                </a:lnTo>
                <a:lnTo>
                  <a:pt x="54822" y="105000"/>
                </a:lnTo>
                <a:lnTo>
                  <a:pt x="54822" y="82500"/>
                </a:lnTo>
                <a:lnTo>
                  <a:pt x="65178" y="82500"/>
                </a:lnTo>
                <a:lnTo>
                  <a:pt x="65178" y="105000"/>
                </a:lnTo>
                <a:lnTo>
                  <a:pt x="91068" y="105000"/>
                </a:lnTo>
                <a:lnTo>
                  <a:pt x="91068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8576" y="60000"/>
                </a:lnTo>
                <a:lnTo>
                  <a:pt x="101424" y="60000"/>
                </a:lnTo>
                <a:close/>
                <a:moveTo>
                  <a:pt x="54822" y="82500"/>
                </a:moveTo>
                <a:lnTo>
                  <a:pt x="65178" y="82500"/>
                </a:lnTo>
                <a:lnTo>
                  <a:pt x="65178" y="105000"/>
                </a:lnTo>
                <a:lnTo>
                  <a:pt x="54822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5534" y="31875"/>
                </a:lnTo>
                <a:lnTo>
                  <a:pt x="75534" y="20625"/>
                </a:lnTo>
                <a:lnTo>
                  <a:pt x="85890" y="20625"/>
                </a:lnTo>
                <a:lnTo>
                  <a:pt x="85890" y="43125"/>
                </a:lnTo>
                <a:lnTo>
                  <a:pt x="101424" y="60000"/>
                </a:lnTo>
                <a:lnTo>
                  <a:pt x="91068" y="60000"/>
                </a:lnTo>
                <a:lnTo>
                  <a:pt x="91068" y="105000"/>
                </a:lnTo>
                <a:lnTo>
                  <a:pt x="28932" y="105000"/>
                </a:lnTo>
                <a:lnTo>
                  <a:pt x="28932" y="60000"/>
                </a:lnTo>
                <a:lnTo>
                  <a:pt x="18576" y="60000"/>
                </a:lnTo>
                <a:close/>
                <a:moveTo>
                  <a:pt x="75534" y="31875"/>
                </a:moveTo>
                <a:lnTo>
                  <a:pt x="85890" y="43125"/>
                </a:lnTo>
                <a:moveTo>
                  <a:pt x="91068" y="60000"/>
                </a:moveTo>
                <a:lnTo>
                  <a:pt x="28932" y="60000"/>
                </a:lnTo>
                <a:moveTo>
                  <a:pt x="54822" y="105000"/>
                </a:moveTo>
                <a:lnTo>
                  <a:pt x="54822" y="82500"/>
                </a:lnTo>
                <a:lnTo>
                  <a:pt x="65178" y="82500"/>
                </a:lnTo>
                <a:lnTo>
                  <a:pt x="6517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/>
          <p:nvPr/>
        </p:nvSpPr>
        <p:spPr>
          <a:xfrm>
            <a:off x="143508" y="195486"/>
            <a:ext cx="891099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Гедимине </a:t>
            </a:r>
            <a:r>
              <a:rPr b="1" lang="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религиозная терпимость (талерантность) </a:t>
            </a: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стала одним из основных принципов в отношении «русских» земель.</a:t>
            </a:r>
            <a:endParaRPr sz="1100"/>
          </a:p>
        </p:txBody>
      </p:sp>
      <p:pic>
        <p:nvPicPr>
          <p:cNvPr id="237" name="Google Shape;237;p37"/>
          <p:cNvPicPr preferRelativeResize="0"/>
          <p:nvPr/>
        </p:nvPicPr>
        <p:blipFill rotWithShape="1">
          <a:blip r:embed="rId3">
            <a:alphaModFix/>
          </a:blip>
          <a:srcRect b="0" l="0" r="40937" t="0"/>
          <a:stretch/>
        </p:blipFill>
        <p:spPr>
          <a:xfrm>
            <a:off x="197514" y="897564"/>
            <a:ext cx="4424997" cy="40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/>
          <p:nvPr/>
        </p:nvSpPr>
        <p:spPr>
          <a:xfrm>
            <a:off x="4788024" y="918347"/>
            <a:ext cx="4104456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Религиозная терпимость (</a:t>
            </a:r>
            <a:r>
              <a:rPr b="1" lang="ru" sz="2100">
                <a:solidFill>
                  <a:srgbClr val="FF0000"/>
                </a:solidFill>
              </a:rPr>
              <a:t>толерантность</a:t>
            </a:r>
            <a:r>
              <a:rPr b="1" lang="ru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)- </a:t>
            </a:r>
            <a:r>
              <a:rPr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термин, обозначающий терпимость к иному мировоззрению, образу жизни, поведению и обычаям.</a:t>
            </a:r>
            <a:endParaRPr sz="1100"/>
          </a:p>
        </p:txBody>
      </p:sp>
      <p:sp>
        <p:nvSpPr>
          <p:cNvPr id="239" name="Google Shape;239;p37"/>
          <p:cNvSpPr/>
          <p:nvPr/>
        </p:nvSpPr>
        <p:spPr>
          <a:xfrm>
            <a:off x="4788024" y="4023813"/>
            <a:ext cx="4212468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Вспомните, какими способами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распространяли христианство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крестоносцы.</a:t>
            </a:r>
            <a:endParaRPr sz="1100"/>
          </a:p>
        </p:txBody>
      </p:sp>
      <p:pic>
        <p:nvPicPr>
          <p:cNvPr id="240" name="Google Shape;24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186" y="2636904"/>
            <a:ext cx="1440304" cy="135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/>
          <p:nvPr/>
        </p:nvSpPr>
        <p:spPr>
          <a:xfrm>
            <a:off x="899592" y="141480"/>
            <a:ext cx="7663589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Причины крещения Литвы в католичество</a:t>
            </a:r>
            <a:endParaRPr b="0" sz="3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9"/>
          <p:cNvSpPr txBox="1"/>
          <p:nvPr/>
        </p:nvSpPr>
        <p:spPr>
          <a:xfrm>
            <a:off x="413538" y="672395"/>
            <a:ext cx="8316924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Подписание Кревской унии в 1385г.;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Условия унии: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великий князь литовский Ягайло становился королём польским;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принимает католичество;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обязывается крестить по латинскому обряду языческие литовские земли;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9"/>
          <p:cNvSpPr txBox="1"/>
          <p:nvPr/>
        </p:nvSpPr>
        <p:spPr>
          <a:xfrm>
            <a:off x="3545886" y="2374004"/>
            <a:ext cx="3626810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Почему католичество?</a:t>
            </a:r>
            <a:endParaRPr b="1" sz="2400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9"/>
          <p:cNvSpPr/>
          <p:nvPr/>
        </p:nvSpPr>
        <p:spPr>
          <a:xfrm>
            <a:off x="2681790" y="3165816"/>
            <a:ext cx="6188753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Благодаря принятию католичества Ягайло смог объединить армии Польши и ВКЛ в войне против немецких рыцарей, что в итоге и привело к окончательной победе.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02" y="87474"/>
            <a:ext cx="5712184" cy="500202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0"/>
          <p:cNvSpPr/>
          <p:nvPr/>
        </p:nvSpPr>
        <p:spPr>
          <a:xfrm>
            <a:off x="5868144" y="1113588"/>
            <a:ext cx="3186354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права получили феодалы католического вероисповедания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согласно привилею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1387 г.?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вы думаете, с какой целью Ягайло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издал этот привилей?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28" y="1161406"/>
            <a:ext cx="3530818" cy="39059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/>
          <p:nvPr/>
        </p:nvSpPr>
        <p:spPr>
          <a:xfrm>
            <a:off x="3555014" y="3363550"/>
            <a:ext cx="1309087" cy="38308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8575">
            <a:solidFill>
              <a:srgbClr val="6600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аукшайты</a:t>
            </a:r>
            <a:endParaRPr b="1" sz="1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3743044" y="2716238"/>
            <a:ext cx="1206997" cy="383083"/>
          </a:xfrm>
          <a:prstGeom prst="roundRect">
            <a:avLst>
              <a:gd fmla="val 16667" name="adj"/>
            </a:avLst>
          </a:prstGeom>
          <a:solidFill>
            <a:srgbClr val="D0D0D0"/>
          </a:solidFill>
          <a:ln cap="flat" cmpd="sng" w="28575">
            <a:solidFill>
              <a:srgbClr val="6600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жемайты</a:t>
            </a:r>
            <a:endParaRPr b="1" sz="1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9"/>
          <p:cNvSpPr/>
          <p:nvPr/>
        </p:nvSpPr>
        <p:spPr>
          <a:xfrm>
            <a:off x="4950042" y="2261053"/>
            <a:ext cx="887470" cy="383083"/>
          </a:xfrm>
          <a:prstGeom prst="roundRect">
            <a:avLst>
              <a:gd fmla="val 16667" name="adj"/>
            </a:avLst>
          </a:prstGeom>
          <a:solidFill>
            <a:srgbClr val="9BFFF4"/>
          </a:solidFill>
          <a:ln cap="flat" cmpd="sng" w="28575">
            <a:solidFill>
              <a:srgbClr val="6600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курши</a:t>
            </a:r>
            <a:endParaRPr b="1" sz="1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9"/>
          <p:cNvSpPr/>
          <p:nvPr/>
        </p:nvSpPr>
        <p:spPr>
          <a:xfrm>
            <a:off x="5872534" y="1896442"/>
            <a:ext cx="1021724" cy="383083"/>
          </a:xfrm>
          <a:prstGeom prst="roundRect">
            <a:avLst>
              <a:gd fmla="val 16667" name="adj"/>
            </a:avLst>
          </a:prstGeom>
          <a:solidFill>
            <a:srgbClr val="9BD1FF"/>
          </a:solidFill>
          <a:ln cap="flat" cmpd="sng" w="28575">
            <a:solidFill>
              <a:srgbClr val="6600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пруссы</a:t>
            </a:r>
            <a:endParaRPr sz="1100"/>
          </a:p>
        </p:txBody>
      </p:sp>
      <p:sp>
        <p:nvSpPr>
          <p:cNvPr id="157" name="Google Shape;157;p29"/>
          <p:cNvSpPr/>
          <p:nvPr/>
        </p:nvSpPr>
        <p:spPr>
          <a:xfrm>
            <a:off x="6894258" y="1475421"/>
            <a:ext cx="932426" cy="383083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8575">
            <a:solidFill>
              <a:srgbClr val="6600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ятвяги</a:t>
            </a:r>
            <a:endParaRPr sz="1100"/>
          </a:p>
        </p:txBody>
      </p:sp>
      <p:sp>
        <p:nvSpPr>
          <p:cNvPr id="158" name="Google Shape;158;p29"/>
          <p:cNvSpPr/>
          <p:nvPr/>
        </p:nvSpPr>
        <p:spPr>
          <a:xfrm>
            <a:off x="7774189" y="1025795"/>
            <a:ext cx="1127276" cy="383083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8575">
            <a:solidFill>
              <a:srgbClr val="6600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латгалы</a:t>
            </a:r>
            <a:endParaRPr b="1" sz="1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3540607" y="3764889"/>
            <a:ext cx="5544192" cy="1302485"/>
          </a:xfrm>
          <a:prstGeom prst="roundRect">
            <a:avLst>
              <a:gd fmla="val 16667" name="adj"/>
            </a:avLst>
          </a:prstGeom>
          <a:solidFill>
            <a:srgbClr val="69FEEF"/>
          </a:solidFill>
          <a:ln cap="flat" cmpd="sng" w="28575">
            <a:solidFill>
              <a:srgbClr val="6600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 XIII-XIV- на основе объединения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этих племён складывалась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литовская народность.</a:t>
            </a:r>
            <a:r>
              <a:rPr b="1" lang="ru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cxnSp>
        <p:nvCxnSpPr>
          <p:cNvPr id="160" name="Google Shape;160;p29"/>
          <p:cNvCxnSpPr>
            <a:stCxn id="159" idx="0"/>
            <a:endCxn id="153" idx="3"/>
          </p:cNvCxnSpPr>
          <p:nvPr/>
        </p:nvCxnSpPr>
        <p:spPr>
          <a:xfrm rot="10800000">
            <a:off x="4864003" y="3555189"/>
            <a:ext cx="1448700" cy="2097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61" name="Google Shape;161;p29"/>
          <p:cNvCxnSpPr>
            <a:stCxn id="159" idx="0"/>
            <a:endCxn id="154" idx="3"/>
          </p:cNvCxnSpPr>
          <p:nvPr/>
        </p:nvCxnSpPr>
        <p:spPr>
          <a:xfrm rot="10800000">
            <a:off x="4950103" y="2907789"/>
            <a:ext cx="1362600" cy="8571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/>
          <p:nvPr/>
        </p:nvSpPr>
        <p:spPr>
          <a:xfrm>
            <a:off x="1551853" y="0"/>
            <a:ext cx="612259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X-XI вв. славянские племена </a:t>
            </a:r>
            <a:endParaRPr sz="1100"/>
          </a:p>
        </p:txBody>
      </p:sp>
      <p:sp>
        <p:nvSpPr>
          <p:cNvPr id="167" name="Google Shape;167;p30"/>
          <p:cNvSpPr/>
          <p:nvPr/>
        </p:nvSpPr>
        <p:spPr>
          <a:xfrm>
            <a:off x="1625183" y="535767"/>
            <a:ext cx="1630790" cy="485239"/>
          </a:xfrm>
          <a:prstGeom prst="roundRect">
            <a:avLst>
              <a:gd fmla="val 16667" name="adj"/>
            </a:avLst>
          </a:prstGeom>
          <a:solidFill>
            <a:srgbClr val="56C9B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кривичей</a:t>
            </a:r>
            <a:endParaRPr sz="1100"/>
          </a:p>
        </p:txBody>
      </p:sp>
      <p:sp>
        <p:nvSpPr>
          <p:cNvPr id="168" name="Google Shape;168;p30"/>
          <p:cNvSpPr/>
          <p:nvPr/>
        </p:nvSpPr>
        <p:spPr>
          <a:xfrm>
            <a:off x="3607588" y="535767"/>
            <a:ext cx="1958164" cy="485239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дреговичей</a:t>
            </a:r>
            <a:endParaRPr sz="1100"/>
          </a:p>
        </p:txBody>
      </p:sp>
      <p:sp>
        <p:nvSpPr>
          <p:cNvPr id="169" name="Google Shape;169;p30"/>
          <p:cNvSpPr/>
          <p:nvPr/>
        </p:nvSpPr>
        <p:spPr>
          <a:xfrm>
            <a:off x="5911462" y="535767"/>
            <a:ext cx="1558146" cy="485239"/>
          </a:xfrm>
          <a:prstGeom prst="roundRect">
            <a:avLst>
              <a:gd fmla="val 16667" name="adj"/>
            </a:avLst>
          </a:prstGeom>
          <a:solidFill>
            <a:srgbClr val="9BD1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волынян</a:t>
            </a:r>
            <a:endParaRPr sz="1100"/>
          </a:p>
        </p:txBody>
      </p:sp>
      <p:cxnSp>
        <p:nvCxnSpPr>
          <p:cNvPr id="170" name="Google Shape;170;p30"/>
          <p:cNvCxnSpPr>
            <a:stCxn id="167" idx="2"/>
          </p:cNvCxnSpPr>
          <p:nvPr/>
        </p:nvCxnSpPr>
        <p:spPr>
          <a:xfrm>
            <a:off x="2440578" y="1021007"/>
            <a:ext cx="1327800" cy="3183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71" name="Google Shape;171;p30"/>
          <p:cNvCxnSpPr>
            <a:stCxn id="169" idx="2"/>
          </p:cNvCxnSpPr>
          <p:nvPr/>
        </p:nvCxnSpPr>
        <p:spPr>
          <a:xfrm flipH="1">
            <a:off x="4786436" y="1021007"/>
            <a:ext cx="1904100" cy="3183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72" name="Google Shape;172;p30"/>
          <p:cNvSpPr/>
          <p:nvPr/>
        </p:nvSpPr>
        <p:spPr>
          <a:xfrm>
            <a:off x="683568" y="1428210"/>
            <a:ext cx="5304248" cy="1711107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Колонизировали Верхнее Понёманье и основали свои города: Гродно, Новогрудок, Волковыск, Слоним.</a:t>
            </a:r>
            <a:endParaRPr sz="1100"/>
          </a:p>
        </p:txBody>
      </p:sp>
      <p:sp>
        <p:nvSpPr>
          <p:cNvPr id="173" name="Google Shape;173;p30"/>
          <p:cNvSpPr/>
          <p:nvPr/>
        </p:nvSpPr>
        <p:spPr>
          <a:xfrm>
            <a:off x="683568" y="3220145"/>
            <a:ext cx="5304248" cy="191541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 Верхнем Поднепровье, верховьях Западной Двины ещё раньше жили славяне- потомки </a:t>
            </a:r>
            <a:r>
              <a:rPr b="1" lang="ru" sz="2400">
                <a:solidFill>
                  <a:srgbClr val="0B211D"/>
                </a:solidFill>
                <a:latin typeface="Arial"/>
                <a:ea typeface="Arial"/>
                <a:cs typeface="Arial"/>
                <a:sym typeface="Arial"/>
              </a:rPr>
              <a:t>кривичей- полочан, дреговичей, радимичей.</a:t>
            </a:r>
            <a:endParaRPr sz="1100"/>
          </a:p>
        </p:txBody>
      </p:sp>
      <p:sp>
        <p:nvSpPr>
          <p:cNvPr id="174" name="Google Shape;174;p30"/>
          <p:cNvSpPr/>
          <p:nvPr/>
        </p:nvSpPr>
        <p:spPr>
          <a:xfrm>
            <a:off x="6101100" y="1628250"/>
            <a:ext cx="2898600" cy="3086400"/>
          </a:xfrm>
          <a:prstGeom prst="roundRect">
            <a:avLst>
              <a:gd fmla="val 16667" name="adj"/>
            </a:avLst>
          </a:prstGeom>
          <a:solidFill>
            <a:srgbClr val="E0E0E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IX-XIIIвв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B211D"/>
                </a:solidFill>
                <a:latin typeface="Arial"/>
                <a:ea typeface="Arial"/>
                <a:cs typeface="Arial"/>
                <a:sym typeface="Arial"/>
              </a:rPr>
              <a:t>эти  земли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B211D"/>
                </a:solidFill>
                <a:latin typeface="Arial"/>
                <a:ea typeface="Arial"/>
                <a:cs typeface="Arial"/>
                <a:sym typeface="Arial"/>
              </a:rPr>
              <a:t>вошли в состав</a:t>
            </a:r>
            <a:endParaRPr b="1" sz="1800">
              <a:solidFill>
                <a:srgbClr val="0B21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B211D"/>
                </a:solidFill>
                <a:latin typeface="Arial"/>
                <a:ea typeface="Arial"/>
                <a:cs typeface="Arial"/>
                <a:sym typeface="Arial"/>
              </a:rPr>
              <a:t>Государства-</a:t>
            </a:r>
            <a:endParaRPr b="1" sz="1800">
              <a:solidFill>
                <a:srgbClr val="0B21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B211D"/>
                </a:solidFill>
                <a:latin typeface="Arial"/>
                <a:ea typeface="Arial"/>
                <a:cs typeface="Arial"/>
                <a:sym typeface="Arial"/>
              </a:rPr>
              <a:t> Древняя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B211D"/>
                </a:solidFill>
                <a:latin typeface="Arial"/>
                <a:ea typeface="Arial"/>
                <a:cs typeface="Arial"/>
                <a:sym typeface="Arial"/>
              </a:rPr>
              <a:t>Русь, где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B211D"/>
                </a:solidFill>
                <a:latin typeface="Arial"/>
                <a:ea typeface="Arial"/>
                <a:cs typeface="Arial"/>
                <a:sym typeface="Arial"/>
              </a:rPr>
              <a:t>сформировалась</a:t>
            </a:r>
            <a:endParaRPr b="1" sz="1800">
              <a:solidFill>
                <a:srgbClr val="0B21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Восточно-славянская </a:t>
            </a:r>
            <a:endParaRPr b="1" sz="1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общность</a:t>
            </a:r>
            <a:endParaRPr sz="1100"/>
          </a:p>
        </p:txBody>
      </p:sp>
      <p:cxnSp>
        <p:nvCxnSpPr>
          <p:cNvPr id="175" name="Google Shape;175;p30"/>
          <p:cNvCxnSpPr/>
          <p:nvPr/>
        </p:nvCxnSpPr>
        <p:spPr>
          <a:xfrm rot="5400000">
            <a:off x="4250529" y="1178709"/>
            <a:ext cx="321471" cy="1191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/>
          <p:nvPr/>
        </p:nvSpPr>
        <p:spPr>
          <a:xfrm>
            <a:off x="1143001" y="0"/>
            <a:ext cx="6858000" cy="485240"/>
          </a:xfrm>
          <a:prstGeom prst="roundRect">
            <a:avLst>
              <a:gd fmla="val 16667" name="adj"/>
            </a:avLst>
          </a:prstGeom>
          <a:solidFill>
            <a:srgbClr val="E0E0E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XIIв.- период феодальной </a:t>
            </a:r>
            <a:r>
              <a:rPr b="1" lang="ru" sz="23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раздробленности</a:t>
            </a: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181" name="Google Shape;181;p31"/>
          <p:cNvSpPr/>
          <p:nvPr/>
        </p:nvSpPr>
        <p:spPr>
          <a:xfrm>
            <a:off x="3929058" y="535767"/>
            <a:ext cx="1113573" cy="48220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1"/>
          <p:cNvSpPr/>
          <p:nvPr/>
        </p:nvSpPr>
        <p:spPr>
          <a:xfrm>
            <a:off x="1645579" y="1071552"/>
            <a:ext cx="5935135" cy="4852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44A6"/>
                </a:solidFill>
                <a:latin typeface="Arial"/>
                <a:ea typeface="Arial"/>
                <a:cs typeface="Arial"/>
                <a:sym typeface="Arial"/>
              </a:rPr>
              <a:t>Выделяется белорусская народность</a:t>
            </a:r>
            <a:endParaRPr sz="1100"/>
          </a:p>
        </p:txBody>
      </p:sp>
      <p:sp>
        <p:nvSpPr>
          <p:cNvPr id="183" name="Google Shape;183;p31"/>
          <p:cNvSpPr/>
          <p:nvPr/>
        </p:nvSpPr>
        <p:spPr>
          <a:xfrm>
            <a:off x="3875480" y="1607337"/>
            <a:ext cx="1059995" cy="4286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1"/>
          <p:cNvSpPr/>
          <p:nvPr/>
        </p:nvSpPr>
        <p:spPr>
          <a:xfrm>
            <a:off x="2268125" y="2089543"/>
            <a:ext cx="4444936" cy="485240"/>
          </a:xfrm>
          <a:prstGeom prst="roundRect">
            <a:avLst>
              <a:gd fmla="val 16667" name="adj"/>
            </a:avLst>
          </a:prstGeom>
          <a:solidFill>
            <a:srgbClr val="9BD1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Вторая половина XIII-XIVвв.</a:t>
            </a:r>
            <a:endParaRPr sz="1100"/>
          </a:p>
        </p:txBody>
      </p:sp>
      <p:sp>
        <p:nvSpPr>
          <p:cNvPr id="185" name="Google Shape;185;p31"/>
          <p:cNvSpPr/>
          <p:nvPr/>
        </p:nvSpPr>
        <p:spPr>
          <a:xfrm>
            <a:off x="1946654" y="3107536"/>
            <a:ext cx="5208205" cy="438581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B211D"/>
                </a:solidFill>
                <a:latin typeface="Arial"/>
                <a:ea typeface="Arial"/>
                <a:cs typeface="Arial"/>
                <a:sym typeface="Arial"/>
              </a:rPr>
              <a:t>Белорусские земли вошли в ВКЛ</a:t>
            </a:r>
            <a:endParaRPr sz="1100"/>
          </a:p>
        </p:txBody>
      </p:sp>
      <p:sp>
        <p:nvSpPr>
          <p:cNvPr id="186" name="Google Shape;186;p31"/>
          <p:cNvSpPr/>
          <p:nvPr/>
        </p:nvSpPr>
        <p:spPr>
          <a:xfrm>
            <a:off x="3875480" y="2625328"/>
            <a:ext cx="1017992" cy="4286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3982637" y="3589742"/>
            <a:ext cx="1125149" cy="4286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1518026" y="4071948"/>
            <a:ext cx="6301734" cy="893862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XIVв.- к ВКЛ присоединены Киевщина</a:t>
            </a:r>
            <a:endParaRPr b="1" sz="2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и другие земли Среднего Поднепровья.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/>
          <p:nvPr/>
        </p:nvSpPr>
        <p:spPr>
          <a:xfrm>
            <a:off x="1143000" y="0"/>
            <a:ext cx="6858000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1C524A"/>
                </a:solidFill>
                <a:latin typeface="Arial"/>
                <a:ea typeface="Arial"/>
                <a:cs typeface="Arial"/>
                <a:sym typeface="Arial"/>
              </a:rPr>
              <a:t>Многоконфессиональность</a:t>
            </a:r>
            <a:endParaRPr b="1" sz="3800">
              <a:solidFill>
                <a:srgbClr val="1C52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1C524A"/>
                </a:solidFill>
                <a:latin typeface="Arial"/>
                <a:ea typeface="Arial"/>
                <a:cs typeface="Arial"/>
                <a:sym typeface="Arial"/>
              </a:rPr>
              <a:t>ВКЛ</a:t>
            </a:r>
            <a:endParaRPr sz="1100"/>
          </a:p>
        </p:txBody>
      </p:sp>
      <p:sp>
        <p:nvSpPr>
          <p:cNvPr id="199" name="Google Shape;199;p33"/>
          <p:cNvSpPr/>
          <p:nvPr/>
        </p:nvSpPr>
        <p:spPr>
          <a:xfrm>
            <a:off x="1250133" y="1285866"/>
            <a:ext cx="1709338" cy="893862"/>
          </a:xfrm>
          <a:prstGeom prst="roundRect">
            <a:avLst>
              <a:gd fmla="val 16667" name="adj"/>
            </a:avLst>
          </a:prstGeom>
          <a:solidFill>
            <a:srgbClr val="E0E0E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3"/>
              </a:rPr>
              <a:t>Балты-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4"/>
              </a:rPr>
              <a:t>язычники</a:t>
            </a:r>
            <a:endParaRPr b="1" sz="2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3286116" y="1285866"/>
            <a:ext cx="2467439" cy="893862"/>
          </a:xfrm>
          <a:prstGeom prst="roundRect">
            <a:avLst>
              <a:gd fmla="val 16667" name="adj"/>
            </a:avLst>
          </a:prstGeom>
          <a:solidFill>
            <a:srgbClr val="9BFFF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5"/>
              </a:rPr>
              <a:t>Славяне-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6"/>
              </a:rPr>
              <a:t>православные</a:t>
            </a:r>
            <a:endParaRPr b="1" sz="2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6023888" y="1285866"/>
            <a:ext cx="1698802" cy="893862"/>
          </a:xfrm>
          <a:prstGeom prst="roundRect">
            <a:avLst>
              <a:gd fmla="val 16667" name="adj"/>
            </a:avLst>
          </a:prstGeom>
          <a:solidFill>
            <a:srgbClr val="E0E0E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7"/>
              </a:rPr>
              <a:t>Литовцы-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8"/>
              </a:rPr>
              <a:t>католики</a:t>
            </a:r>
            <a:endParaRPr b="1" sz="2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1625183" y="2196701"/>
            <a:ext cx="857256" cy="4286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1143000" y="2678907"/>
            <a:ext cx="2129253" cy="211973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Множество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Богов: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Девос,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Перкунас</a:t>
            </a:r>
            <a:endParaRPr b="1" sz="2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и др.</a:t>
            </a:r>
            <a:endParaRPr sz="1100"/>
          </a:p>
        </p:txBody>
      </p:sp>
      <p:sp>
        <p:nvSpPr>
          <p:cNvPr id="204" name="Google Shape;204;p33"/>
          <p:cNvSpPr/>
          <p:nvPr/>
        </p:nvSpPr>
        <p:spPr>
          <a:xfrm>
            <a:off x="4089794" y="2196701"/>
            <a:ext cx="857256" cy="4286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3331798" y="2678907"/>
            <a:ext cx="2540870" cy="2119730"/>
          </a:xfrm>
          <a:prstGeom prst="roundRect">
            <a:avLst>
              <a:gd fmla="val 16667" name="adj"/>
            </a:avLst>
          </a:prstGeom>
          <a:solidFill>
            <a:srgbClr val="69FEE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1316г.-создана</a:t>
            </a:r>
            <a:endParaRPr b="1" sz="2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своя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Митрополия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с центром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 Новогрудке</a:t>
            </a:r>
            <a:endParaRPr b="1" sz="2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6500826" y="2196701"/>
            <a:ext cx="738524" cy="4286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5996063" y="2678908"/>
            <a:ext cx="1880622" cy="2082671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1387г.-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Крещение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Литовцев,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Привилей</a:t>
            </a:r>
            <a:endParaRPr b="1" sz="2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Ягайло</a:t>
            </a:r>
            <a:endParaRPr sz="1100"/>
          </a:p>
        </p:txBody>
      </p:sp>
      <p:sp>
        <p:nvSpPr>
          <p:cNvPr id="208" name="Google Shape;208;p33">
            <a:hlinkClick action="ppaction://hlinksldjump" r:id="rId9"/>
          </p:cNvPr>
          <p:cNvSpPr/>
          <p:nvPr/>
        </p:nvSpPr>
        <p:spPr>
          <a:xfrm>
            <a:off x="8244408" y="4299942"/>
            <a:ext cx="781812" cy="7818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extrusionOk="0" fill="darkenLess" h="120000" w="12000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03BA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0039_slide">
  <a:themeElements>
    <a:clrScheme name="Тема Office 2">
      <a:dk1>
        <a:srgbClr val="000000"/>
      </a:dk1>
      <a:lt1>
        <a:srgbClr val="A0E1D9"/>
      </a:lt1>
      <a:dk2>
        <a:srgbClr val="000000"/>
      </a:dk2>
      <a:lt2>
        <a:srgbClr val="B2B2B2"/>
      </a:lt2>
      <a:accent1>
        <a:srgbClr val="05FFE6"/>
      </a:accent1>
      <a:accent2>
        <a:srgbClr val="0590FF"/>
      </a:accent2>
      <a:accent3>
        <a:srgbClr val="CDEEE9"/>
      </a:accent3>
      <a:accent4>
        <a:srgbClr val="000000"/>
      </a:accent4>
      <a:accent5>
        <a:srgbClr val="AAFFF0"/>
      </a:accent5>
      <a:accent6>
        <a:srgbClr val="0482E7"/>
      </a:accent6>
      <a:hlink>
        <a:srgbClr val="466B00"/>
      </a:hlink>
      <a:folHlink>
        <a:srgbClr val="003C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