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333" r:id="rId5"/>
    <p:sldId id="335" r:id="rId6"/>
    <p:sldId id="337" r:id="rId7"/>
    <p:sldId id="339" r:id="rId8"/>
    <p:sldId id="341" r:id="rId9"/>
    <p:sldId id="343" r:id="rId10"/>
    <p:sldId id="344" r:id="rId11"/>
    <p:sldId id="346" r:id="rId12"/>
    <p:sldId id="348" r:id="rId13"/>
    <p:sldId id="350" r:id="rId14"/>
    <p:sldId id="352" r:id="rId15"/>
    <p:sldId id="354" r:id="rId16"/>
    <p:sldId id="356" r:id="rId17"/>
    <p:sldId id="358" r:id="rId18"/>
    <p:sldId id="360" r:id="rId19"/>
    <p:sldId id="362" r:id="rId20"/>
    <p:sldId id="364" r:id="rId21"/>
    <p:sldId id="366" r:id="rId22"/>
    <p:sldId id="368" r:id="rId23"/>
    <p:sldId id="370" r:id="rId24"/>
    <p:sldId id="372" r:id="rId25"/>
    <p:sldId id="3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7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8374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8443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8326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6496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8524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9559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3400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043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0904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5705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0597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FBCA9-54BA-496F-8B75-DDEB5D8640B6}" type="datetimeFigureOut">
              <a:rPr lang="ru-RU" smtClean="0"/>
              <a:pPr/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85FF-0071-49E1-963C-1F4EC27D5F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908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7560840" cy="14700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Беларусь в условиях польско-советской войны 1919-1920 гг. Итоги Рижского мира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34593"/>
            <a:ext cx="7592888" cy="1006575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История Беларуси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Билет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44358" y="3645024"/>
            <a:ext cx="1199642" cy="289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45807" y="3645023"/>
            <a:ext cx="1199642" cy="289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46164" y="3645024"/>
            <a:ext cx="1199642" cy="289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46521" y="3634356"/>
            <a:ext cx="1199642" cy="289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259632" y="6236543"/>
            <a:ext cx="7592888" cy="50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Ситник П.В.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116632"/>
            <a:ext cx="7592888" cy="503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Лицей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Ивацевичского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района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221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653136"/>
            <a:ext cx="7776864" cy="211809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занятой территории Беларуси польские власти ликвидировали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орга-ны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советского местного управления, возобновили помещичье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землевла-дение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установили свои порядки. Политические противники польской власти подвергались жестоким репрессиям. Богатства Беларуси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раскра-дывались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переправлялись в Польшу. В культурной жизни проводилась политика полонизации. Закрывались белорусские школы и учреждения культуры. Многие деятели белорусского национального движения, ряд учителей белорусских школ были арестованы и отправлены в польские тюрьмы.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Оккупационный режим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15616" y="2924944"/>
            <a:ext cx="27363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Группа польских офицеров.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32308"/>
            <a:ext cx="4969224" cy="3031227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653136"/>
            <a:ext cx="7776864" cy="211809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Некоторые руководители белорусского национального движения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пове-рили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пропаганде Ю.Пилсудского. Рада БНР во главе с Я.Лёсиком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обрати-лась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 Ю.Пилсудскому с письмом, в котором содержалась просьба 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пере-даче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ей власти в Беларуси. Председатель правительства БНР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А.Луцкевич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начал переговоры с руководством Польши о признании БНР. В сентябре 1919 г.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А.Луцкевич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 Варшаве согласился заключить унию Беларуси и Польши при условии признания польским сеймом независимости БНР. Но Ю.Пилсудский не принял этого предложения и приказал задержать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А.Луцкевича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Оккупационный режим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004048" y="1484784"/>
            <a:ext cx="14401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А.Луцкевич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" b="29106"/>
          <a:stretch/>
        </p:blipFill>
        <p:spPr bwMode="auto">
          <a:xfrm>
            <a:off x="6492778" y="1484784"/>
            <a:ext cx="2044648" cy="306183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6" t="7537" r="2593"/>
          <a:stretch/>
        </p:blipFill>
        <p:spPr bwMode="auto">
          <a:xfrm>
            <a:off x="1547664" y="1484784"/>
            <a:ext cx="1944215" cy="303495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563888" y="4149080"/>
            <a:ext cx="100811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Я.Лёсик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Белорусский народ не покорился оккупантам. Его борьбу возглавили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коммунисты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эсеры. В конце августа 1919 г. ЦК КП(б)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ЛиБ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создал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спе-циальный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политический орган Бюро по нелегальной работе, которое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за-нималось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формированием партизанских отрядов. В октябре 1919 г. ЦК БПС-Р (Белорусской партии социалистов-революционеров) призвал все политические партии создать общий фронт борьбы за освобождение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Бе-ларуси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5616" y="2708920"/>
            <a:ext cx="230425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Отряд белорусских партизан в тылу польских оккупантов. 1919-1920 гг.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5338093" cy="352981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Антибелорусская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позиция польского руководства и размах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антипольс-кой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борьбы вызвали раскол в структуре власти БНР. На сессии Рады БНР в декабре 1919 г. сторонникам польской ориентации Я.Лёсику 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А.Луц-кевичу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было выказано недоверие. Образовался новый президиум рады и новое правительство БНР во главе с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В.Ластовским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которые являлись противниками унии с Польшей. Но польские власти вскоре арестовали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В.Ластовского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и заявили, что не собираются признавать БНР.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31840" y="2996952"/>
            <a:ext cx="158417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В.Ластовский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2991783" cy="352839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Сторонники унии с Польшей образовали Наивысшую раду под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руковод-ством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Я.Середы. Эта рада была марионеточной в польской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оккупацион-ной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администрации. В марте 1920 г. она заключила договор с польским правительством, в котором дала согласие на включение в состав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Поль-ши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бывших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Виленской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и Гродненской губерний.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923928" y="3212976"/>
            <a:ext cx="10081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Я.Середа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8" t="2125" r="2353" b="2796"/>
          <a:stretch/>
        </p:blipFill>
        <p:spPr bwMode="auto">
          <a:xfrm>
            <a:off x="4969878" y="1412776"/>
            <a:ext cx="3009934" cy="396044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6056" y="2204864"/>
            <a:ext cx="3888432" cy="45663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целях борьбы за освобождение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Беларуси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 польских оккупантов происходил процесс дальнейшего сближения коммунистов 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бело-русских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эсеров. В декабре 1919 г. в Смоленске прошла совместная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конференция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представителей этих партий. Был подписан договор о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создании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единого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антипольского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фронта борьбы. Был разработан план вооружённого восстания 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создан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Белорусской повстанческий комитет (БПК). В начале 1920 г.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коммунистическое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эсеровское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течения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партизанского движения объединились. Большую роль в этом объединении сыграла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Бело-русская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коммунистическая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органи-зация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(БКО) во главе с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В.Игнатов-ским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860032" y="1340768"/>
            <a:ext cx="165618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В.Игнатовский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3" t="1400" r="3044" b="1600"/>
          <a:stretch/>
        </p:blipFill>
        <p:spPr bwMode="auto">
          <a:xfrm>
            <a:off x="1331640" y="1412776"/>
            <a:ext cx="3528392" cy="524929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Белорусские партизаны разрушали коммуникации, взрывали польские военные эшелоны, проводили разведывательную работу в тылу врага. В январе 1920 г. в д.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Гатово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возле Минска состоялся первый съезд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парти-зан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а в апреле в д.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Михановичи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второй. На этих съездах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разрабатыва-лась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уточнялась тактика борьбы против польских оккупантов. В годы польской оккупации сохранялась Советская власть в «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Рудобельской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рес-публике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». Но в январе 1920 г. польские войска сожгли д.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Рудобелка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43608" y="2708920"/>
            <a:ext cx="28803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Памятник партизанам «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Рудобельской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республики» в п.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Октябрьский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752528" cy="356439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 время борьбы с польской интервенцией известным стало имя деда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Талаша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В 1919 г. в возрасте 75 лет Василий Исаакович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Талаш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организо-вал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возглавил партизанский отряд численностью около 300 человек. Отряд действовал на территории Белорусского Полесья. Эти события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стали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сюжетом для повести Я.Коласа «Трясина». В годы Великой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Отечес-твенной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войны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В.И.Талаш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принимал участие в борьбе с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немецко-фашис-тскими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захватчиками.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776" y="3212976"/>
            <a:ext cx="122413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В.И.Талаш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404" y="1556792"/>
            <a:ext cx="4611035" cy="3488831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Весной 1920 г., увеличив свою армию с помощью стран Антанты,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Поль-ша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опять развернула наступление и захватила Мозырь, Калинковичи и другие населённые пункты. Красная Армия получила пополнение с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Вос-точного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фронта. Главнокомандующим Западным фронтом был назначен М.Тухачевский, начальником политотдела А.Мясников. Наступление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Красной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Армии началось 14 мая 1920 г., но её войска были отброшены в конце мая за р. Березину.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55776" y="1340768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М.Тухачевский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499992" y="1484784"/>
            <a:ext cx="4253394" cy="3528392"/>
            <a:chOff x="4094648" y="965359"/>
            <a:chExt cx="4874762" cy="4047817"/>
          </a:xfrm>
        </p:grpSpPr>
        <p:grpSp>
          <p:nvGrpSpPr>
            <p:cNvPr id="16" name="Группа 11"/>
            <p:cNvGrpSpPr/>
            <p:nvPr/>
          </p:nvGrpSpPr>
          <p:grpSpPr>
            <a:xfrm>
              <a:off x="4094648" y="965359"/>
              <a:ext cx="4874762" cy="4047817"/>
              <a:chOff x="4094648" y="965359"/>
              <a:chExt cx="4874762" cy="4047817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74" t="10612"/>
              <a:stretch/>
            </p:blipFill>
            <p:spPr bwMode="auto">
              <a:xfrm>
                <a:off x="4094648" y="965359"/>
                <a:ext cx="4874762" cy="4047817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9" name="4-конечная звезда 18"/>
              <p:cNvSpPr/>
              <p:nvPr/>
            </p:nvSpPr>
            <p:spPr>
              <a:xfrm>
                <a:off x="6948264" y="4005064"/>
                <a:ext cx="288032" cy="288032"/>
              </a:xfrm>
              <a:prstGeom prst="star4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4-конечная звезда 16"/>
            <p:cNvSpPr/>
            <p:nvPr/>
          </p:nvSpPr>
          <p:spPr>
            <a:xfrm>
              <a:off x="6876256" y="4077072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8" b="4600"/>
          <a:stretch/>
        </p:blipFill>
        <p:spPr bwMode="auto">
          <a:xfrm>
            <a:off x="1259632" y="1412776"/>
            <a:ext cx="1204963" cy="1887577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3" t="2513" r="3515" b="2344"/>
          <a:stretch/>
        </p:blipFill>
        <p:spPr>
          <a:xfrm>
            <a:off x="2771800" y="2420888"/>
            <a:ext cx="1485210" cy="1887577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403648" y="3933056"/>
            <a:ext cx="129614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А.Мясников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187624" y="4437112"/>
            <a:ext cx="324036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Военные действия на польско-советском фронте весной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Новое наступление советских войск началось в середине июня 1920 г. на юге Беларуси. Были освобождены Мозырь, Речица и другие города. В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на-чале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июля началось наступление советских войск на Минском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направ-лении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11 июля был освобождён Минск, 19 июля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Гродно, а 1 августа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Брест. Дорога на Варшаву была открыта.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87624" y="3068960"/>
            <a:ext cx="29523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советских войск летом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4211960" y="1484784"/>
            <a:ext cx="4685442" cy="3960440"/>
            <a:chOff x="3563888" y="965359"/>
            <a:chExt cx="5405522" cy="448854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563888" y="965359"/>
              <a:ext cx="5405522" cy="448854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4-конечная звезда 25"/>
            <p:cNvSpPr/>
            <p:nvPr/>
          </p:nvSpPr>
          <p:spPr>
            <a:xfrm>
              <a:off x="7308304" y="4149080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4-конечная звезда 26"/>
            <p:cNvSpPr/>
            <p:nvPr/>
          </p:nvSpPr>
          <p:spPr>
            <a:xfrm>
              <a:off x="6665227" y="4437112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4-конечная звезда 27"/>
            <p:cNvSpPr/>
            <p:nvPr/>
          </p:nvSpPr>
          <p:spPr>
            <a:xfrm>
              <a:off x="5796136" y="2708920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4-конечная звезда 28"/>
            <p:cNvSpPr/>
            <p:nvPr/>
          </p:nvSpPr>
          <p:spPr>
            <a:xfrm>
              <a:off x="3779912" y="2852936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4-конечная звезда 29"/>
            <p:cNvSpPr/>
            <p:nvPr/>
          </p:nvSpPr>
          <p:spPr>
            <a:xfrm>
              <a:off x="3635896" y="4293096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 flipH="1" flipV="1">
              <a:off x="6084167" y="2830076"/>
              <a:ext cx="581059" cy="45719"/>
            </a:xfrm>
            <a:custGeom>
              <a:avLst/>
              <a:gdLst>
                <a:gd name="connsiteX0" fmla="*/ 497434 w 497434"/>
                <a:gd name="connsiteY0" fmla="*/ 36578 h 36578"/>
                <a:gd name="connsiteX1" fmla="*/ 460858 w 497434"/>
                <a:gd name="connsiteY1" fmla="*/ 21948 h 36578"/>
                <a:gd name="connsiteX2" fmla="*/ 438912 w 497434"/>
                <a:gd name="connsiteY2" fmla="*/ 14633 h 36578"/>
                <a:gd name="connsiteX3" fmla="*/ 277978 w 497434"/>
                <a:gd name="connsiteY3" fmla="*/ 7318 h 36578"/>
                <a:gd name="connsiteX4" fmla="*/ 0 w 497434"/>
                <a:gd name="connsiteY4" fmla="*/ 2 h 3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434" h="36578">
                  <a:moveTo>
                    <a:pt x="497434" y="36578"/>
                  </a:moveTo>
                  <a:cubicBezTo>
                    <a:pt x="485242" y="31701"/>
                    <a:pt x="473153" y="26559"/>
                    <a:pt x="460858" y="21948"/>
                  </a:cubicBezTo>
                  <a:cubicBezTo>
                    <a:pt x="453638" y="19241"/>
                    <a:pt x="446598" y="15248"/>
                    <a:pt x="438912" y="14633"/>
                  </a:cubicBezTo>
                  <a:cubicBezTo>
                    <a:pt x="385383" y="10351"/>
                    <a:pt x="331643" y="9270"/>
                    <a:pt x="277978" y="7318"/>
                  </a:cubicBezTo>
                  <a:cubicBezTo>
                    <a:pt x="66640" y="-367"/>
                    <a:pt x="110682" y="2"/>
                    <a:pt x="0" y="2"/>
                  </a:cubicBezTo>
                </a:path>
              </a:pathLst>
            </a:custGeom>
            <a:solidFill>
              <a:srgbClr val="C00000"/>
            </a:solidFill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116632"/>
            <a:ext cx="75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План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187624" y="1600200"/>
            <a:ext cx="77369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</a:t>
            </a: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Бела-руси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Оккупационный режим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Борьба с польскими интервентами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</a:t>
            </a: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польско-совет-ском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фронте в 1920 г.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Рижский мирный договор и его итоги для Беларуси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4102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869160"/>
            <a:ext cx="7776864" cy="190207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11 июля 1920 г. министр иностранных дел Англии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Д.Керзон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направил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советскому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правительству требование остановить наступление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совет-ских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войск по линии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Гродно-Яловка-Немиров-Брест-Литовск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и далее по территории Украины до Карпат. Эта линия должна была стать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восточ-ной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временной границей Польши. В исторической литературе она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полу-чила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название «линия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Керзона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». Но советское руководство решило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пе-ренести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боевые действия дальше на запад. Это была серьёзная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полити-ческая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ошибка.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411760" y="4437112"/>
            <a:ext cx="187220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«Линия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Керзона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355976" y="1412776"/>
            <a:ext cx="4416999" cy="3382010"/>
            <a:chOff x="3635896" y="875183"/>
            <a:chExt cx="5281095" cy="395807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538"/>
            <a:stretch/>
          </p:blipFill>
          <p:spPr bwMode="auto">
            <a:xfrm>
              <a:off x="3635896" y="875183"/>
              <a:ext cx="5281095" cy="3955504"/>
            </a:xfrm>
            <a:prstGeom prst="rect">
              <a:avLst/>
            </a:prstGeom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Полилиния 21"/>
            <p:cNvSpPr/>
            <p:nvPr/>
          </p:nvSpPr>
          <p:spPr>
            <a:xfrm>
              <a:off x="4376057" y="2986644"/>
              <a:ext cx="273248" cy="1846613"/>
            </a:xfrm>
            <a:custGeom>
              <a:avLst/>
              <a:gdLst>
                <a:gd name="connsiteX0" fmla="*/ 5938 w 273248"/>
                <a:gd name="connsiteY0" fmla="*/ 0 h 1846613"/>
                <a:gd name="connsiteX1" fmla="*/ 53439 w 273248"/>
                <a:gd name="connsiteY1" fmla="*/ 41564 h 1846613"/>
                <a:gd name="connsiteX2" fmla="*/ 77190 w 273248"/>
                <a:gd name="connsiteY2" fmla="*/ 47501 h 1846613"/>
                <a:gd name="connsiteX3" fmla="*/ 89065 w 273248"/>
                <a:gd name="connsiteY3" fmla="*/ 59377 h 1846613"/>
                <a:gd name="connsiteX4" fmla="*/ 112816 w 273248"/>
                <a:gd name="connsiteY4" fmla="*/ 77190 h 1846613"/>
                <a:gd name="connsiteX5" fmla="*/ 118753 w 273248"/>
                <a:gd name="connsiteY5" fmla="*/ 95003 h 1846613"/>
                <a:gd name="connsiteX6" fmla="*/ 154379 w 273248"/>
                <a:gd name="connsiteY6" fmla="*/ 118753 h 1846613"/>
                <a:gd name="connsiteX7" fmla="*/ 166255 w 273248"/>
                <a:gd name="connsiteY7" fmla="*/ 130629 h 1846613"/>
                <a:gd name="connsiteX8" fmla="*/ 172192 w 273248"/>
                <a:gd name="connsiteY8" fmla="*/ 184068 h 1846613"/>
                <a:gd name="connsiteX9" fmla="*/ 207818 w 273248"/>
                <a:gd name="connsiteY9" fmla="*/ 255320 h 1846613"/>
                <a:gd name="connsiteX10" fmla="*/ 219694 w 273248"/>
                <a:gd name="connsiteY10" fmla="*/ 267195 h 1846613"/>
                <a:gd name="connsiteX11" fmla="*/ 243444 w 273248"/>
                <a:gd name="connsiteY11" fmla="*/ 273133 h 1846613"/>
                <a:gd name="connsiteX12" fmla="*/ 261257 w 273248"/>
                <a:gd name="connsiteY12" fmla="*/ 279070 h 1846613"/>
                <a:gd name="connsiteX13" fmla="*/ 273133 w 273248"/>
                <a:gd name="connsiteY13" fmla="*/ 314696 h 1846613"/>
                <a:gd name="connsiteX14" fmla="*/ 261257 w 273248"/>
                <a:gd name="connsiteY14" fmla="*/ 391886 h 1846613"/>
                <a:gd name="connsiteX15" fmla="*/ 243444 w 273248"/>
                <a:gd name="connsiteY15" fmla="*/ 427512 h 1846613"/>
                <a:gd name="connsiteX16" fmla="*/ 231569 w 273248"/>
                <a:gd name="connsiteY16" fmla="*/ 451262 h 1846613"/>
                <a:gd name="connsiteX17" fmla="*/ 237507 w 273248"/>
                <a:gd name="connsiteY17" fmla="*/ 475013 h 1846613"/>
                <a:gd name="connsiteX18" fmla="*/ 249382 w 273248"/>
                <a:gd name="connsiteY18" fmla="*/ 522514 h 1846613"/>
                <a:gd name="connsiteX19" fmla="*/ 243444 w 273248"/>
                <a:gd name="connsiteY19" fmla="*/ 611579 h 1846613"/>
                <a:gd name="connsiteX20" fmla="*/ 231569 w 273248"/>
                <a:gd name="connsiteY20" fmla="*/ 647205 h 1846613"/>
                <a:gd name="connsiteX21" fmla="*/ 225631 w 273248"/>
                <a:gd name="connsiteY21" fmla="*/ 665018 h 1846613"/>
                <a:gd name="connsiteX22" fmla="*/ 231569 w 273248"/>
                <a:gd name="connsiteY22" fmla="*/ 718457 h 1846613"/>
                <a:gd name="connsiteX23" fmla="*/ 243444 w 273248"/>
                <a:gd name="connsiteY23" fmla="*/ 765959 h 1846613"/>
                <a:gd name="connsiteX24" fmla="*/ 249382 w 273248"/>
                <a:gd name="connsiteY24" fmla="*/ 837211 h 1846613"/>
                <a:gd name="connsiteX25" fmla="*/ 243444 w 273248"/>
                <a:gd name="connsiteY25" fmla="*/ 896587 h 1846613"/>
                <a:gd name="connsiteX26" fmla="*/ 237507 w 273248"/>
                <a:gd name="connsiteY26" fmla="*/ 914400 h 1846613"/>
                <a:gd name="connsiteX27" fmla="*/ 231569 w 273248"/>
                <a:gd name="connsiteY27" fmla="*/ 961901 h 1846613"/>
                <a:gd name="connsiteX28" fmla="*/ 207818 w 273248"/>
                <a:gd name="connsiteY28" fmla="*/ 985652 h 1846613"/>
                <a:gd name="connsiteX29" fmla="*/ 195943 w 273248"/>
                <a:gd name="connsiteY29" fmla="*/ 1003465 h 1846613"/>
                <a:gd name="connsiteX30" fmla="*/ 184068 w 273248"/>
                <a:gd name="connsiteY30" fmla="*/ 1027216 h 1846613"/>
                <a:gd name="connsiteX31" fmla="*/ 154379 w 273248"/>
                <a:gd name="connsiteY31" fmla="*/ 1033153 h 1846613"/>
                <a:gd name="connsiteX32" fmla="*/ 136566 w 273248"/>
                <a:gd name="connsiteY32" fmla="*/ 1039091 h 1846613"/>
                <a:gd name="connsiteX33" fmla="*/ 124691 w 273248"/>
                <a:gd name="connsiteY33" fmla="*/ 1074717 h 1846613"/>
                <a:gd name="connsiteX34" fmla="*/ 95003 w 273248"/>
                <a:gd name="connsiteY34" fmla="*/ 1098468 h 1846613"/>
                <a:gd name="connsiteX35" fmla="*/ 77190 w 273248"/>
                <a:gd name="connsiteY35" fmla="*/ 1110343 h 1846613"/>
                <a:gd name="connsiteX36" fmla="*/ 35626 w 273248"/>
                <a:gd name="connsiteY36" fmla="*/ 1145969 h 1846613"/>
                <a:gd name="connsiteX37" fmla="*/ 23751 w 273248"/>
                <a:gd name="connsiteY37" fmla="*/ 1163782 h 1846613"/>
                <a:gd name="connsiteX38" fmla="*/ 11875 w 273248"/>
                <a:gd name="connsiteY38" fmla="*/ 1175657 h 1846613"/>
                <a:gd name="connsiteX39" fmla="*/ 5938 w 273248"/>
                <a:gd name="connsiteY39" fmla="*/ 1199408 h 1846613"/>
                <a:gd name="connsiteX40" fmla="*/ 0 w 273248"/>
                <a:gd name="connsiteY40" fmla="*/ 1217221 h 1846613"/>
                <a:gd name="connsiteX41" fmla="*/ 11875 w 273248"/>
                <a:gd name="connsiteY41" fmla="*/ 1282535 h 1846613"/>
                <a:gd name="connsiteX42" fmla="*/ 23751 w 273248"/>
                <a:gd name="connsiteY42" fmla="*/ 1294411 h 1846613"/>
                <a:gd name="connsiteX43" fmla="*/ 59377 w 273248"/>
                <a:gd name="connsiteY43" fmla="*/ 1341912 h 1846613"/>
                <a:gd name="connsiteX44" fmla="*/ 95003 w 273248"/>
                <a:gd name="connsiteY44" fmla="*/ 1365662 h 1846613"/>
                <a:gd name="connsiteX45" fmla="*/ 142504 w 273248"/>
                <a:gd name="connsiteY45" fmla="*/ 1377538 h 1846613"/>
                <a:gd name="connsiteX46" fmla="*/ 160317 w 273248"/>
                <a:gd name="connsiteY46" fmla="*/ 1383475 h 1846613"/>
                <a:gd name="connsiteX47" fmla="*/ 184068 w 273248"/>
                <a:gd name="connsiteY47" fmla="*/ 1419101 h 1846613"/>
                <a:gd name="connsiteX48" fmla="*/ 195943 w 273248"/>
                <a:gd name="connsiteY48" fmla="*/ 1454727 h 1846613"/>
                <a:gd name="connsiteX49" fmla="*/ 178130 w 273248"/>
                <a:gd name="connsiteY49" fmla="*/ 1668483 h 1846613"/>
                <a:gd name="connsiteX50" fmla="*/ 166255 w 273248"/>
                <a:gd name="connsiteY50" fmla="*/ 1680359 h 1846613"/>
                <a:gd name="connsiteX51" fmla="*/ 166255 w 273248"/>
                <a:gd name="connsiteY51" fmla="*/ 1739735 h 1846613"/>
                <a:gd name="connsiteX52" fmla="*/ 184068 w 273248"/>
                <a:gd name="connsiteY52" fmla="*/ 1745673 h 1846613"/>
                <a:gd name="connsiteX53" fmla="*/ 195943 w 273248"/>
                <a:gd name="connsiteY53" fmla="*/ 1769424 h 1846613"/>
                <a:gd name="connsiteX54" fmla="*/ 213756 w 273248"/>
                <a:gd name="connsiteY54" fmla="*/ 1781299 h 1846613"/>
                <a:gd name="connsiteX55" fmla="*/ 195943 w 273248"/>
                <a:gd name="connsiteY55" fmla="*/ 1828800 h 1846613"/>
                <a:gd name="connsiteX56" fmla="*/ 190005 w 273248"/>
                <a:gd name="connsiteY56" fmla="*/ 1846613 h 184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73248" h="1846613">
                  <a:moveTo>
                    <a:pt x="5938" y="0"/>
                  </a:moveTo>
                  <a:cubicBezTo>
                    <a:pt x="16598" y="10660"/>
                    <a:pt x="36258" y="34201"/>
                    <a:pt x="53439" y="41564"/>
                  </a:cubicBezTo>
                  <a:cubicBezTo>
                    <a:pt x="60940" y="44779"/>
                    <a:pt x="69273" y="45522"/>
                    <a:pt x="77190" y="47501"/>
                  </a:cubicBezTo>
                  <a:cubicBezTo>
                    <a:pt x="81148" y="51460"/>
                    <a:pt x="84764" y="55793"/>
                    <a:pt x="89065" y="59377"/>
                  </a:cubicBezTo>
                  <a:cubicBezTo>
                    <a:pt x="96667" y="65712"/>
                    <a:pt x="106481" y="69587"/>
                    <a:pt x="112816" y="77190"/>
                  </a:cubicBezTo>
                  <a:cubicBezTo>
                    <a:pt x="116823" y="81998"/>
                    <a:pt x="114327" y="90577"/>
                    <a:pt x="118753" y="95003"/>
                  </a:cubicBezTo>
                  <a:cubicBezTo>
                    <a:pt x="128845" y="105095"/>
                    <a:pt x="144287" y="108661"/>
                    <a:pt x="154379" y="118753"/>
                  </a:cubicBezTo>
                  <a:lnTo>
                    <a:pt x="166255" y="130629"/>
                  </a:lnTo>
                  <a:cubicBezTo>
                    <a:pt x="168234" y="148442"/>
                    <a:pt x="168677" y="166493"/>
                    <a:pt x="172192" y="184068"/>
                  </a:cubicBezTo>
                  <a:cubicBezTo>
                    <a:pt x="179215" y="219184"/>
                    <a:pt x="187804" y="225298"/>
                    <a:pt x="207818" y="255320"/>
                  </a:cubicBezTo>
                  <a:cubicBezTo>
                    <a:pt x="210923" y="259978"/>
                    <a:pt x="214687" y="264691"/>
                    <a:pt x="219694" y="267195"/>
                  </a:cubicBezTo>
                  <a:cubicBezTo>
                    <a:pt x="226993" y="270844"/>
                    <a:pt x="235598" y="270891"/>
                    <a:pt x="243444" y="273133"/>
                  </a:cubicBezTo>
                  <a:cubicBezTo>
                    <a:pt x="249462" y="274852"/>
                    <a:pt x="255319" y="277091"/>
                    <a:pt x="261257" y="279070"/>
                  </a:cubicBezTo>
                  <a:cubicBezTo>
                    <a:pt x="265216" y="290945"/>
                    <a:pt x="274379" y="302240"/>
                    <a:pt x="273133" y="314696"/>
                  </a:cubicBezTo>
                  <a:cubicBezTo>
                    <a:pt x="263581" y="410214"/>
                    <a:pt x="274427" y="345790"/>
                    <a:pt x="261257" y="391886"/>
                  </a:cubicBezTo>
                  <a:cubicBezTo>
                    <a:pt x="252503" y="422528"/>
                    <a:pt x="262092" y="408865"/>
                    <a:pt x="243444" y="427512"/>
                  </a:cubicBezTo>
                  <a:cubicBezTo>
                    <a:pt x="239486" y="435429"/>
                    <a:pt x="232667" y="442479"/>
                    <a:pt x="231569" y="451262"/>
                  </a:cubicBezTo>
                  <a:cubicBezTo>
                    <a:pt x="230557" y="459360"/>
                    <a:pt x="235265" y="467166"/>
                    <a:pt x="237507" y="475013"/>
                  </a:cubicBezTo>
                  <a:cubicBezTo>
                    <a:pt x="249677" y="517611"/>
                    <a:pt x="237311" y="462162"/>
                    <a:pt x="249382" y="522514"/>
                  </a:cubicBezTo>
                  <a:cubicBezTo>
                    <a:pt x="247403" y="552202"/>
                    <a:pt x="247652" y="582124"/>
                    <a:pt x="243444" y="611579"/>
                  </a:cubicBezTo>
                  <a:cubicBezTo>
                    <a:pt x="241674" y="623971"/>
                    <a:pt x="235527" y="635330"/>
                    <a:pt x="231569" y="647205"/>
                  </a:cubicBezTo>
                  <a:lnTo>
                    <a:pt x="225631" y="665018"/>
                  </a:lnTo>
                  <a:cubicBezTo>
                    <a:pt x="227610" y="682831"/>
                    <a:pt x="228454" y="700807"/>
                    <a:pt x="231569" y="718457"/>
                  </a:cubicBezTo>
                  <a:cubicBezTo>
                    <a:pt x="234405" y="734530"/>
                    <a:pt x="241023" y="749818"/>
                    <a:pt x="243444" y="765959"/>
                  </a:cubicBezTo>
                  <a:cubicBezTo>
                    <a:pt x="246979" y="789528"/>
                    <a:pt x="247403" y="813460"/>
                    <a:pt x="249382" y="837211"/>
                  </a:cubicBezTo>
                  <a:cubicBezTo>
                    <a:pt x="247403" y="857003"/>
                    <a:pt x="246468" y="876928"/>
                    <a:pt x="243444" y="896587"/>
                  </a:cubicBezTo>
                  <a:cubicBezTo>
                    <a:pt x="242492" y="902773"/>
                    <a:pt x="238627" y="908242"/>
                    <a:pt x="237507" y="914400"/>
                  </a:cubicBezTo>
                  <a:cubicBezTo>
                    <a:pt x="234653" y="930100"/>
                    <a:pt x="237706" y="947172"/>
                    <a:pt x="231569" y="961901"/>
                  </a:cubicBezTo>
                  <a:cubicBezTo>
                    <a:pt x="227263" y="972236"/>
                    <a:pt x="214028" y="976336"/>
                    <a:pt x="207818" y="985652"/>
                  </a:cubicBezTo>
                  <a:cubicBezTo>
                    <a:pt x="203860" y="991590"/>
                    <a:pt x="199483" y="997269"/>
                    <a:pt x="195943" y="1003465"/>
                  </a:cubicBezTo>
                  <a:cubicBezTo>
                    <a:pt x="191552" y="1011150"/>
                    <a:pt x="191271" y="1022071"/>
                    <a:pt x="184068" y="1027216"/>
                  </a:cubicBezTo>
                  <a:cubicBezTo>
                    <a:pt x="175856" y="1033082"/>
                    <a:pt x="164170" y="1030705"/>
                    <a:pt x="154379" y="1033153"/>
                  </a:cubicBezTo>
                  <a:cubicBezTo>
                    <a:pt x="148307" y="1034671"/>
                    <a:pt x="142504" y="1037112"/>
                    <a:pt x="136566" y="1039091"/>
                  </a:cubicBezTo>
                  <a:cubicBezTo>
                    <a:pt x="132608" y="1050966"/>
                    <a:pt x="135106" y="1067774"/>
                    <a:pt x="124691" y="1074717"/>
                  </a:cubicBezTo>
                  <a:cubicBezTo>
                    <a:pt x="69865" y="1111267"/>
                    <a:pt x="137306" y="1064625"/>
                    <a:pt x="95003" y="1098468"/>
                  </a:cubicBezTo>
                  <a:cubicBezTo>
                    <a:pt x="89431" y="1102926"/>
                    <a:pt x="82608" y="1105699"/>
                    <a:pt x="77190" y="1110343"/>
                  </a:cubicBezTo>
                  <a:cubicBezTo>
                    <a:pt x="26796" y="1153538"/>
                    <a:pt x="76520" y="1118707"/>
                    <a:pt x="35626" y="1145969"/>
                  </a:cubicBezTo>
                  <a:cubicBezTo>
                    <a:pt x="31668" y="1151907"/>
                    <a:pt x="28209" y="1158210"/>
                    <a:pt x="23751" y="1163782"/>
                  </a:cubicBezTo>
                  <a:cubicBezTo>
                    <a:pt x="20254" y="1168153"/>
                    <a:pt x="14379" y="1170650"/>
                    <a:pt x="11875" y="1175657"/>
                  </a:cubicBezTo>
                  <a:cubicBezTo>
                    <a:pt x="8225" y="1182956"/>
                    <a:pt x="8180" y="1191561"/>
                    <a:pt x="5938" y="1199408"/>
                  </a:cubicBezTo>
                  <a:cubicBezTo>
                    <a:pt x="4219" y="1205426"/>
                    <a:pt x="1979" y="1211283"/>
                    <a:pt x="0" y="1217221"/>
                  </a:cubicBezTo>
                  <a:cubicBezTo>
                    <a:pt x="818" y="1223763"/>
                    <a:pt x="3205" y="1268085"/>
                    <a:pt x="11875" y="1282535"/>
                  </a:cubicBezTo>
                  <a:cubicBezTo>
                    <a:pt x="14755" y="1287336"/>
                    <a:pt x="20392" y="1289932"/>
                    <a:pt x="23751" y="1294411"/>
                  </a:cubicBezTo>
                  <a:cubicBezTo>
                    <a:pt x="34284" y="1308455"/>
                    <a:pt x="43811" y="1330238"/>
                    <a:pt x="59377" y="1341912"/>
                  </a:cubicBezTo>
                  <a:cubicBezTo>
                    <a:pt x="70795" y="1350475"/>
                    <a:pt x="83128" y="1357745"/>
                    <a:pt x="95003" y="1365662"/>
                  </a:cubicBezTo>
                  <a:cubicBezTo>
                    <a:pt x="108583" y="1374715"/>
                    <a:pt x="127020" y="1372377"/>
                    <a:pt x="142504" y="1377538"/>
                  </a:cubicBezTo>
                  <a:lnTo>
                    <a:pt x="160317" y="1383475"/>
                  </a:lnTo>
                  <a:cubicBezTo>
                    <a:pt x="186596" y="1400995"/>
                    <a:pt x="174483" y="1387150"/>
                    <a:pt x="184068" y="1419101"/>
                  </a:cubicBezTo>
                  <a:cubicBezTo>
                    <a:pt x="187665" y="1431091"/>
                    <a:pt x="195943" y="1454727"/>
                    <a:pt x="195943" y="1454727"/>
                  </a:cubicBezTo>
                  <a:cubicBezTo>
                    <a:pt x="193258" y="1543317"/>
                    <a:pt x="225872" y="1608803"/>
                    <a:pt x="178130" y="1668483"/>
                  </a:cubicBezTo>
                  <a:cubicBezTo>
                    <a:pt x="174633" y="1672855"/>
                    <a:pt x="170213" y="1676400"/>
                    <a:pt x="166255" y="1680359"/>
                  </a:cubicBezTo>
                  <a:cubicBezTo>
                    <a:pt x="163932" y="1694295"/>
                    <a:pt x="154037" y="1724463"/>
                    <a:pt x="166255" y="1739735"/>
                  </a:cubicBezTo>
                  <a:cubicBezTo>
                    <a:pt x="170165" y="1744622"/>
                    <a:pt x="178130" y="1743694"/>
                    <a:pt x="184068" y="1745673"/>
                  </a:cubicBezTo>
                  <a:cubicBezTo>
                    <a:pt x="188026" y="1753590"/>
                    <a:pt x="190277" y="1762624"/>
                    <a:pt x="195943" y="1769424"/>
                  </a:cubicBezTo>
                  <a:cubicBezTo>
                    <a:pt x="200511" y="1774906"/>
                    <a:pt x="211796" y="1774437"/>
                    <a:pt x="213756" y="1781299"/>
                  </a:cubicBezTo>
                  <a:cubicBezTo>
                    <a:pt x="220004" y="1803167"/>
                    <a:pt x="203809" y="1813067"/>
                    <a:pt x="195943" y="1828800"/>
                  </a:cubicBezTo>
                  <a:cubicBezTo>
                    <a:pt x="193144" y="1834398"/>
                    <a:pt x="190005" y="1846613"/>
                    <a:pt x="190005" y="1846613"/>
                  </a:cubicBezTo>
                </a:path>
              </a:pathLst>
            </a:custGeom>
            <a:ln w="57150">
              <a:solidFill>
                <a:schemeClr val="tx1">
                  <a:lumMod val="75000"/>
                </a:schemeClr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7"/>
            <a:ext cx="1933365" cy="252028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259632" y="4005064"/>
            <a:ext cx="187220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Д.Керзон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середине августа 1920 г. Красная Армия дошла до Варшавы. Но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Поль-ше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была оказана помощь со стороны Англии, Франции, Италии и США. Развернулось мощное национально-патриотическое движение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польско-го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народа в защиту своей родины. 16 августа 1920 г. польские войска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пе-решли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наступление. Красная Армия потерпела поражение. В августе-октябре 1920 г. польскими войсками опять была оккупирована вся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тер-ритория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Западной Беларуси.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699792" y="4581128"/>
            <a:ext cx="5040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Военные действия в конце августа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октябре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6" t="10677" r="43284" b="60206"/>
          <a:stretch/>
        </p:blipFill>
        <p:spPr bwMode="auto">
          <a:xfrm>
            <a:off x="1907704" y="1556792"/>
            <a:ext cx="6592456" cy="2910805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12 октября 1920 г. Советская Россия заключила с Польшей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прелиминар-ный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(предварительный) мирный договор. Но и после заключения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пере-мирия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польские войска продолжали наступать. 15 октября 1920 г. они захватили Минск, но 17 октября его покинули, поскольку по условиям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перемирия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столица Беларуси оставалась за советской стороной.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5616" y="2996952"/>
            <a:ext cx="244827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польских войск в середине октября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635896" y="1412776"/>
            <a:ext cx="5045482" cy="4056492"/>
            <a:chOff x="3563888" y="965359"/>
            <a:chExt cx="5405522" cy="448854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563888" y="965359"/>
              <a:ext cx="5405522" cy="448854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4-конечная звезда 15"/>
            <p:cNvSpPr/>
            <p:nvPr/>
          </p:nvSpPr>
          <p:spPr>
            <a:xfrm>
              <a:off x="5796136" y="2708920"/>
              <a:ext cx="288032" cy="288032"/>
            </a:xfrm>
            <a:prstGeom prst="star4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301208"/>
            <a:ext cx="7776864" cy="14700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Подписание мирного договора с Польшей привело к конфронтации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большевиков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 белорусскими эсерами, которые мечтали о создании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це-лостного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независимого белорусского государства. В 1920 г. по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Белару-си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прокатилась волна антибольшевистских восстаний. Наиболее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круп-ным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из них было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Слуцкое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восстание, которое возглавили эсеры 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кото-рое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поддержал своими вооружёнными силами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С.Булак-Балахович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Военные действия на польско-советском фронте в 1920 г.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267744" y="4797152"/>
            <a:ext cx="273630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Слуцкое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восстание 1920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50" t="28146" r="35250"/>
          <a:stretch/>
        </p:blipFill>
        <p:spPr bwMode="auto">
          <a:xfrm>
            <a:off x="5050172" y="1484784"/>
            <a:ext cx="3480035" cy="3701802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2088" y="1484785"/>
            <a:ext cx="2010095" cy="2952328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547664" y="4437112"/>
            <a:ext cx="201622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С.Булак-Балахович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733256"/>
            <a:ext cx="7776864" cy="103797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18 марта 1921 г. в Риге был подписан мирный договор между Советской Россией, Украиной и Польшей. Представителей Советской Беларуси, как и делегацию БНР, к переговорам в Риге не допустили. Интересы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Белару-си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рижских переговорах представляла делегация РСФСР.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Рижский мирный договор и его итоги для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15616" y="2996952"/>
            <a:ext cx="201622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Подписание Рижского мирного договора в 1921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642" y="1484784"/>
            <a:ext cx="5700634" cy="410445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 Рижскому мирному договору к Польше отходила территория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Запад-ной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Беларуси с площадью в 113 тыс. км² и населением около 4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млн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чело-век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Витебская и Гомельская губернии, западные уезды Смоленской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гу-бернии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оставались в составе РСФСР. За ССРБ сохранялось только 6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уез-дов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Минской губернии.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0"/>
            <a:ext cx="7592888" cy="980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Рижский мирный договор и его итоги для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411760" y="3284984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ССРБ в 1921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65" t="10881"/>
          <a:stretch/>
        </p:blipFill>
        <p:spPr bwMode="auto">
          <a:xfrm>
            <a:off x="4067944" y="1538672"/>
            <a:ext cx="4631104" cy="3906551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ноябре 1918 г. возродилось Польское государство. В начале 1919 г. польские руководящие круги при поддержке Франции и Англии стали на путь осуществления своих намерений присоединить земли Украины, Беларуси и Литвы к Польше и возродить Речь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Посполитую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 границах 1772 г.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188640"/>
            <a:ext cx="7592888" cy="720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87624" y="3068960"/>
            <a:ext cx="266429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Территориальные притязания Польши на белорусские земли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51920" y="1484784"/>
            <a:ext cx="4824536" cy="3960440"/>
            <a:chOff x="3101706" y="906008"/>
            <a:chExt cx="5944554" cy="451037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1615"/>
            <a:stretch/>
          </p:blipFill>
          <p:spPr bwMode="auto">
            <a:xfrm>
              <a:off x="3131840" y="906008"/>
              <a:ext cx="5914420" cy="447664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Полилиния 15"/>
            <p:cNvSpPr/>
            <p:nvPr/>
          </p:nvSpPr>
          <p:spPr>
            <a:xfrm>
              <a:off x="3101706" y="1757374"/>
              <a:ext cx="4080501" cy="3659005"/>
            </a:xfrm>
            <a:custGeom>
              <a:avLst/>
              <a:gdLst>
                <a:gd name="connsiteX0" fmla="*/ 23234 w 4080501"/>
                <a:gd name="connsiteY0" fmla="*/ 1696040 h 3659005"/>
                <a:gd name="connsiteX1" fmla="*/ 67622 w 4080501"/>
                <a:gd name="connsiteY1" fmla="*/ 1687162 h 3659005"/>
                <a:gd name="connsiteX2" fmla="*/ 94255 w 4080501"/>
                <a:gd name="connsiteY2" fmla="*/ 1669407 h 3659005"/>
                <a:gd name="connsiteX3" fmla="*/ 103133 w 4080501"/>
                <a:gd name="connsiteY3" fmla="*/ 1696040 h 3659005"/>
                <a:gd name="connsiteX4" fmla="*/ 94255 w 4080501"/>
                <a:gd name="connsiteY4" fmla="*/ 1802572 h 3659005"/>
                <a:gd name="connsiteX5" fmla="*/ 147521 w 4080501"/>
                <a:gd name="connsiteY5" fmla="*/ 1793694 h 3659005"/>
                <a:gd name="connsiteX6" fmla="*/ 165277 w 4080501"/>
                <a:gd name="connsiteY6" fmla="*/ 1767061 h 3659005"/>
                <a:gd name="connsiteX7" fmla="*/ 200787 w 4080501"/>
                <a:gd name="connsiteY7" fmla="*/ 1775939 h 3659005"/>
                <a:gd name="connsiteX8" fmla="*/ 245176 w 4080501"/>
                <a:gd name="connsiteY8" fmla="*/ 1767061 h 3659005"/>
                <a:gd name="connsiteX9" fmla="*/ 254053 w 4080501"/>
                <a:gd name="connsiteY9" fmla="*/ 1713795 h 3659005"/>
                <a:gd name="connsiteX10" fmla="*/ 289564 w 4080501"/>
                <a:gd name="connsiteY10" fmla="*/ 1722673 h 3659005"/>
                <a:gd name="connsiteX11" fmla="*/ 422729 w 4080501"/>
                <a:gd name="connsiteY11" fmla="*/ 1731550 h 3659005"/>
                <a:gd name="connsiteX12" fmla="*/ 591405 w 4080501"/>
                <a:gd name="connsiteY12" fmla="*/ 1696040 h 3659005"/>
                <a:gd name="connsiteX13" fmla="*/ 582527 w 4080501"/>
                <a:gd name="connsiteY13" fmla="*/ 1669407 h 3659005"/>
                <a:gd name="connsiteX14" fmla="*/ 662426 w 4080501"/>
                <a:gd name="connsiteY14" fmla="*/ 1642774 h 3659005"/>
                <a:gd name="connsiteX15" fmla="*/ 680181 w 4080501"/>
                <a:gd name="connsiteY15" fmla="*/ 1616141 h 3659005"/>
                <a:gd name="connsiteX16" fmla="*/ 733447 w 4080501"/>
                <a:gd name="connsiteY16" fmla="*/ 1589508 h 3659005"/>
                <a:gd name="connsiteX17" fmla="*/ 768958 w 4080501"/>
                <a:gd name="connsiteY17" fmla="*/ 1580630 h 3659005"/>
                <a:gd name="connsiteX18" fmla="*/ 795591 w 4080501"/>
                <a:gd name="connsiteY18" fmla="*/ 1553997 h 3659005"/>
                <a:gd name="connsiteX19" fmla="*/ 786713 w 4080501"/>
                <a:gd name="connsiteY19" fmla="*/ 1518486 h 3659005"/>
                <a:gd name="connsiteX20" fmla="*/ 751203 w 4080501"/>
                <a:gd name="connsiteY20" fmla="*/ 1429709 h 3659005"/>
                <a:gd name="connsiteX21" fmla="*/ 760080 w 4080501"/>
                <a:gd name="connsiteY21" fmla="*/ 1349810 h 3659005"/>
                <a:gd name="connsiteX22" fmla="*/ 804469 w 4080501"/>
                <a:gd name="connsiteY22" fmla="*/ 1305422 h 3659005"/>
                <a:gd name="connsiteX23" fmla="*/ 831102 w 4080501"/>
                <a:gd name="connsiteY23" fmla="*/ 1252156 h 3659005"/>
                <a:gd name="connsiteX24" fmla="*/ 848857 w 4080501"/>
                <a:gd name="connsiteY24" fmla="*/ 1225523 h 3659005"/>
                <a:gd name="connsiteX25" fmla="*/ 857735 w 4080501"/>
                <a:gd name="connsiteY25" fmla="*/ 1190012 h 3659005"/>
                <a:gd name="connsiteX26" fmla="*/ 875490 w 4080501"/>
                <a:gd name="connsiteY26" fmla="*/ 1163379 h 3659005"/>
                <a:gd name="connsiteX27" fmla="*/ 839979 w 4080501"/>
                <a:gd name="connsiteY27" fmla="*/ 1083480 h 3659005"/>
                <a:gd name="connsiteX28" fmla="*/ 786713 w 4080501"/>
                <a:gd name="connsiteY28" fmla="*/ 976948 h 3659005"/>
                <a:gd name="connsiteX29" fmla="*/ 760080 w 4080501"/>
                <a:gd name="connsiteY29" fmla="*/ 959193 h 3659005"/>
                <a:gd name="connsiteX30" fmla="*/ 680181 w 4080501"/>
                <a:gd name="connsiteY30" fmla="*/ 941438 h 3659005"/>
                <a:gd name="connsiteX31" fmla="*/ 653548 w 4080501"/>
                <a:gd name="connsiteY31" fmla="*/ 932560 h 3659005"/>
                <a:gd name="connsiteX32" fmla="*/ 618038 w 4080501"/>
                <a:gd name="connsiteY32" fmla="*/ 923682 h 3659005"/>
                <a:gd name="connsiteX33" fmla="*/ 600282 w 4080501"/>
                <a:gd name="connsiteY33" fmla="*/ 897049 h 3659005"/>
                <a:gd name="connsiteX34" fmla="*/ 538139 w 4080501"/>
                <a:gd name="connsiteY34" fmla="*/ 888172 h 3659005"/>
                <a:gd name="connsiteX35" fmla="*/ 493750 w 4080501"/>
                <a:gd name="connsiteY35" fmla="*/ 843783 h 3659005"/>
                <a:gd name="connsiteX36" fmla="*/ 467117 w 4080501"/>
                <a:gd name="connsiteY36" fmla="*/ 799395 h 3659005"/>
                <a:gd name="connsiteX37" fmla="*/ 360585 w 4080501"/>
                <a:gd name="connsiteY37" fmla="*/ 772762 h 3659005"/>
                <a:gd name="connsiteX38" fmla="*/ 333952 w 4080501"/>
                <a:gd name="connsiteY38" fmla="*/ 755007 h 3659005"/>
                <a:gd name="connsiteX39" fmla="*/ 316197 w 4080501"/>
                <a:gd name="connsiteY39" fmla="*/ 701741 h 3659005"/>
                <a:gd name="connsiteX40" fmla="*/ 289564 w 4080501"/>
                <a:gd name="connsiteY40" fmla="*/ 683985 h 3659005"/>
                <a:gd name="connsiteX41" fmla="*/ 218543 w 4080501"/>
                <a:gd name="connsiteY41" fmla="*/ 666230 h 3659005"/>
                <a:gd name="connsiteX42" fmla="*/ 191910 w 4080501"/>
                <a:gd name="connsiteY42" fmla="*/ 559698 h 3659005"/>
                <a:gd name="connsiteX43" fmla="*/ 156399 w 4080501"/>
                <a:gd name="connsiteY43" fmla="*/ 488676 h 3659005"/>
                <a:gd name="connsiteX44" fmla="*/ 138644 w 4080501"/>
                <a:gd name="connsiteY44" fmla="*/ 462043 h 3659005"/>
                <a:gd name="connsiteX45" fmla="*/ 112011 w 4080501"/>
                <a:gd name="connsiteY45" fmla="*/ 444288 h 3659005"/>
                <a:gd name="connsiteX46" fmla="*/ 58744 w 4080501"/>
                <a:gd name="connsiteY46" fmla="*/ 408777 h 3659005"/>
                <a:gd name="connsiteX47" fmla="*/ 67622 w 4080501"/>
                <a:gd name="connsiteY47" fmla="*/ 382144 h 3659005"/>
                <a:gd name="connsiteX48" fmla="*/ 49867 w 4080501"/>
                <a:gd name="connsiteY48" fmla="*/ 302245 h 3659005"/>
                <a:gd name="connsiteX49" fmla="*/ 76500 w 4080501"/>
                <a:gd name="connsiteY49" fmla="*/ 266735 h 3659005"/>
                <a:gd name="connsiteX50" fmla="*/ 94255 w 4080501"/>
                <a:gd name="connsiteY50" fmla="*/ 248979 h 3659005"/>
                <a:gd name="connsiteX51" fmla="*/ 112011 w 4080501"/>
                <a:gd name="connsiteY51" fmla="*/ 186836 h 3659005"/>
                <a:gd name="connsiteX52" fmla="*/ 147521 w 4080501"/>
                <a:gd name="connsiteY52" fmla="*/ 115814 h 3659005"/>
                <a:gd name="connsiteX53" fmla="*/ 174154 w 4080501"/>
                <a:gd name="connsiteY53" fmla="*/ 98059 h 3659005"/>
                <a:gd name="connsiteX54" fmla="*/ 209665 w 4080501"/>
                <a:gd name="connsiteY54" fmla="*/ 89181 h 3659005"/>
                <a:gd name="connsiteX55" fmla="*/ 236298 w 4080501"/>
                <a:gd name="connsiteY55" fmla="*/ 80304 h 3659005"/>
                <a:gd name="connsiteX56" fmla="*/ 351708 w 4080501"/>
                <a:gd name="connsiteY56" fmla="*/ 62548 h 3659005"/>
                <a:gd name="connsiteX57" fmla="*/ 378341 w 4080501"/>
                <a:gd name="connsiteY57" fmla="*/ 53671 h 3659005"/>
                <a:gd name="connsiteX58" fmla="*/ 422729 w 4080501"/>
                <a:gd name="connsiteY58" fmla="*/ 27038 h 3659005"/>
                <a:gd name="connsiteX59" fmla="*/ 564772 w 4080501"/>
                <a:gd name="connsiteY59" fmla="*/ 18160 h 3659005"/>
                <a:gd name="connsiteX60" fmla="*/ 751203 w 4080501"/>
                <a:gd name="connsiteY60" fmla="*/ 18160 h 3659005"/>
                <a:gd name="connsiteX61" fmla="*/ 760080 w 4080501"/>
                <a:gd name="connsiteY61" fmla="*/ 44793 h 3659005"/>
                <a:gd name="connsiteX62" fmla="*/ 857735 w 4080501"/>
                <a:gd name="connsiteY62" fmla="*/ 71426 h 3659005"/>
                <a:gd name="connsiteX63" fmla="*/ 884368 w 4080501"/>
                <a:gd name="connsiteY63" fmla="*/ 80304 h 3659005"/>
                <a:gd name="connsiteX64" fmla="*/ 999777 w 4080501"/>
                <a:gd name="connsiteY64" fmla="*/ 62548 h 3659005"/>
                <a:gd name="connsiteX65" fmla="*/ 1283863 w 4080501"/>
                <a:gd name="connsiteY65" fmla="*/ 71426 h 3659005"/>
                <a:gd name="connsiteX66" fmla="*/ 1319374 w 4080501"/>
                <a:gd name="connsiteY66" fmla="*/ 80304 h 3659005"/>
                <a:gd name="connsiteX67" fmla="*/ 1346007 w 4080501"/>
                <a:gd name="connsiteY67" fmla="*/ 98059 h 3659005"/>
                <a:gd name="connsiteX68" fmla="*/ 1434783 w 4080501"/>
                <a:gd name="connsiteY68" fmla="*/ 80304 h 3659005"/>
                <a:gd name="connsiteX69" fmla="*/ 1452539 w 4080501"/>
                <a:gd name="connsiteY69" fmla="*/ 62548 h 3659005"/>
                <a:gd name="connsiteX70" fmla="*/ 1479172 w 4080501"/>
                <a:gd name="connsiteY70" fmla="*/ 44793 h 3659005"/>
                <a:gd name="connsiteX71" fmla="*/ 1603459 w 4080501"/>
                <a:gd name="connsiteY71" fmla="*/ 18160 h 3659005"/>
                <a:gd name="connsiteX72" fmla="*/ 1630092 w 4080501"/>
                <a:gd name="connsiteY72" fmla="*/ 35915 h 3659005"/>
                <a:gd name="connsiteX73" fmla="*/ 1638970 w 4080501"/>
                <a:gd name="connsiteY73" fmla="*/ 62548 h 3659005"/>
                <a:gd name="connsiteX74" fmla="*/ 1647847 w 4080501"/>
                <a:gd name="connsiteY74" fmla="*/ 98059 h 3659005"/>
                <a:gd name="connsiteX75" fmla="*/ 1701113 w 4080501"/>
                <a:gd name="connsiteY75" fmla="*/ 133570 h 3659005"/>
                <a:gd name="connsiteX76" fmla="*/ 1745502 w 4080501"/>
                <a:gd name="connsiteY76" fmla="*/ 160203 h 3659005"/>
                <a:gd name="connsiteX77" fmla="*/ 1772135 w 4080501"/>
                <a:gd name="connsiteY77" fmla="*/ 177958 h 3659005"/>
                <a:gd name="connsiteX78" fmla="*/ 1798768 w 4080501"/>
                <a:gd name="connsiteY78" fmla="*/ 186836 h 3659005"/>
                <a:gd name="connsiteX79" fmla="*/ 1825401 w 4080501"/>
                <a:gd name="connsiteY79" fmla="*/ 204591 h 3659005"/>
                <a:gd name="connsiteX80" fmla="*/ 1852034 w 4080501"/>
                <a:gd name="connsiteY80" fmla="*/ 213469 h 3659005"/>
                <a:gd name="connsiteX81" fmla="*/ 1905300 w 4080501"/>
                <a:gd name="connsiteY81" fmla="*/ 257857 h 3659005"/>
                <a:gd name="connsiteX82" fmla="*/ 1931933 w 4080501"/>
                <a:gd name="connsiteY82" fmla="*/ 266735 h 3659005"/>
                <a:gd name="connsiteX83" fmla="*/ 1994077 w 4080501"/>
                <a:gd name="connsiteY83" fmla="*/ 257857 h 3659005"/>
                <a:gd name="connsiteX84" fmla="*/ 2020710 w 4080501"/>
                <a:gd name="connsiteY84" fmla="*/ 248979 h 3659005"/>
                <a:gd name="connsiteX85" fmla="*/ 2029587 w 4080501"/>
                <a:gd name="connsiteY85" fmla="*/ 222346 h 3659005"/>
                <a:gd name="connsiteX86" fmla="*/ 2073976 w 4080501"/>
                <a:gd name="connsiteY86" fmla="*/ 195713 h 3659005"/>
                <a:gd name="connsiteX87" fmla="*/ 2100609 w 4080501"/>
                <a:gd name="connsiteY87" fmla="*/ 177958 h 3659005"/>
                <a:gd name="connsiteX88" fmla="*/ 2118364 w 4080501"/>
                <a:gd name="connsiteY88" fmla="*/ 204591 h 3659005"/>
                <a:gd name="connsiteX89" fmla="*/ 2091731 w 4080501"/>
                <a:gd name="connsiteY89" fmla="*/ 213469 h 3659005"/>
                <a:gd name="connsiteX90" fmla="*/ 2082853 w 4080501"/>
                <a:gd name="connsiteY90" fmla="*/ 240102 h 3659005"/>
                <a:gd name="connsiteX91" fmla="*/ 2056220 w 4080501"/>
                <a:gd name="connsiteY91" fmla="*/ 257857 h 3659005"/>
                <a:gd name="connsiteX92" fmla="*/ 2056220 w 4080501"/>
                <a:gd name="connsiteY92" fmla="*/ 320001 h 3659005"/>
                <a:gd name="connsiteX93" fmla="*/ 2127242 w 4080501"/>
                <a:gd name="connsiteY93" fmla="*/ 399900 h 3659005"/>
                <a:gd name="connsiteX94" fmla="*/ 2162752 w 4080501"/>
                <a:gd name="connsiteY94" fmla="*/ 453166 h 3659005"/>
                <a:gd name="connsiteX95" fmla="*/ 2198263 w 4080501"/>
                <a:gd name="connsiteY95" fmla="*/ 497554 h 3659005"/>
                <a:gd name="connsiteX96" fmla="*/ 2207141 w 4080501"/>
                <a:gd name="connsiteY96" fmla="*/ 524187 h 3659005"/>
                <a:gd name="connsiteX97" fmla="*/ 2242651 w 4080501"/>
                <a:gd name="connsiteY97" fmla="*/ 568576 h 3659005"/>
                <a:gd name="connsiteX98" fmla="*/ 2278162 w 4080501"/>
                <a:gd name="connsiteY98" fmla="*/ 577453 h 3659005"/>
                <a:gd name="connsiteX99" fmla="*/ 2402449 w 4080501"/>
                <a:gd name="connsiteY99" fmla="*/ 568576 h 3659005"/>
                <a:gd name="connsiteX100" fmla="*/ 2420205 w 4080501"/>
                <a:gd name="connsiteY100" fmla="*/ 550820 h 3659005"/>
                <a:gd name="connsiteX101" fmla="*/ 2446838 w 4080501"/>
                <a:gd name="connsiteY101" fmla="*/ 533065 h 3659005"/>
                <a:gd name="connsiteX102" fmla="*/ 2464593 w 4080501"/>
                <a:gd name="connsiteY102" fmla="*/ 497554 h 3659005"/>
                <a:gd name="connsiteX103" fmla="*/ 2580003 w 4080501"/>
                <a:gd name="connsiteY103" fmla="*/ 497554 h 3659005"/>
                <a:gd name="connsiteX104" fmla="*/ 2606636 w 4080501"/>
                <a:gd name="connsiteY104" fmla="*/ 541943 h 3659005"/>
                <a:gd name="connsiteX105" fmla="*/ 2633269 w 4080501"/>
                <a:gd name="connsiteY105" fmla="*/ 550820 h 3659005"/>
                <a:gd name="connsiteX106" fmla="*/ 2677657 w 4080501"/>
                <a:gd name="connsiteY106" fmla="*/ 541943 h 3659005"/>
                <a:gd name="connsiteX107" fmla="*/ 2766434 w 4080501"/>
                <a:gd name="connsiteY107" fmla="*/ 524187 h 3659005"/>
                <a:gd name="connsiteX108" fmla="*/ 2819700 w 4080501"/>
                <a:gd name="connsiteY108" fmla="*/ 506432 h 3659005"/>
                <a:gd name="connsiteX109" fmla="*/ 2846333 w 4080501"/>
                <a:gd name="connsiteY109" fmla="*/ 497554 h 3659005"/>
                <a:gd name="connsiteX110" fmla="*/ 2864088 w 4080501"/>
                <a:gd name="connsiteY110" fmla="*/ 524187 h 3659005"/>
                <a:gd name="connsiteX111" fmla="*/ 2881844 w 4080501"/>
                <a:gd name="connsiteY111" fmla="*/ 621842 h 3659005"/>
                <a:gd name="connsiteX112" fmla="*/ 2935110 w 4080501"/>
                <a:gd name="connsiteY112" fmla="*/ 666230 h 3659005"/>
                <a:gd name="connsiteX113" fmla="*/ 2961743 w 4080501"/>
                <a:gd name="connsiteY113" fmla="*/ 675108 h 3659005"/>
                <a:gd name="connsiteX114" fmla="*/ 2997253 w 4080501"/>
                <a:gd name="connsiteY114" fmla="*/ 728374 h 3659005"/>
                <a:gd name="connsiteX115" fmla="*/ 3015009 w 4080501"/>
                <a:gd name="connsiteY115" fmla="*/ 746129 h 3659005"/>
                <a:gd name="connsiteX116" fmla="*/ 3032764 w 4080501"/>
                <a:gd name="connsiteY116" fmla="*/ 772762 h 3659005"/>
                <a:gd name="connsiteX117" fmla="*/ 3041642 w 4080501"/>
                <a:gd name="connsiteY117" fmla="*/ 808273 h 3659005"/>
                <a:gd name="connsiteX118" fmla="*/ 3059397 w 4080501"/>
                <a:gd name="connsiteY118" fmla="*/ 852661 h 3659005"/>
                <a:gd name="connsiteX119" fmla="*/ 3068275 w 4080501"/>
                <a:gd name="connsiteY119" fmla="*/ 897049 h 3659005"/>
                <a:gd name="connsiteX120" fmla="*/ 3077152 w 4080501"/>
                <a:gd name="connsiteY120" fmla="*/ 923682 h 3659005"/>
                <a:gd name="connsiteX121" fmla="*/ 3077152 w 4080501"/>
                <a:gd name="connsiteY121" fmla="*/ 1056847 h 3659005"/>
                <a:gd name="connsiteX122" fmla="*/ 3094908 w 4080501"/>
                <a:gd name="connsiteY122" fmla="*/ 1074603 h 3659005"/>
                <a:gd name="connsiteX123" fmla="*/ 3121541 w 4080501"/>
                <a:gd name="connsiteY123" fmla="*/ 1083480 h 3659005"/>
                <a:gd name="connsiteX124" fmla="*/ 3112663 w 4080501"/>
                <a:gd name="connsiteY124" fmla="*/ 1127869 h 3659005"/>
                <a:gd name="connsiteX125" fmla="*/ 3094908 w 4080501"/>
                <a:gd name="connsiteY125" fmla="*/ 1181135 h 3659005"/>
                <a:gd name="connsiteX126" fmla="*/ 3148174 w 4080501"/>
                <a:gd name="connsiteY126" fmla="*/ 1216645 h 3659005"/>
                <a:gd name="connsiteX127" fmla="*/ 3174807 w 4080501"/>
                <a:gd name="connsiteY127" fmla="*/ 1225523 h 3659005"/>
                <a:gd name="connsiteX128" fmla="*/ 3245828 w 4080501"/>
                <a:gd name="connsiteY128" fmla="*/ 1243278 h 3659005"/>
                <a:gd name="connsiteX129" fmla="*/ 3281339 w 4080501"/>
                <a:gd name="connsiteY129" fmla="*/ 1278789 h 3659005"/>
                <a:gd name="connsiteX130" fmla="*/ 3307972 w 4080501"/>
                <a:gd name="connsiteY130" fmla="*/ 1420832 h 3659005"/>
                <a:gd name="connsiteX131" fmla="*/ 3334605 w 4080501"/>
                <a:gd name="connsiteY131" fmla="*/ 1491853 h 3659005"/>
                <a:gd name="connsiteX132" fmla="*/ 3361238 w 4080501"/>
                <a:gd name="connsiteY132" fmla="*/ 1562875 h 3659005"/>
                <a:gd name="connsiteX133" fmla="*/ 3370115 w 4080501"/>
                <a:gd name="connsiteY133" fmla="*/ 1589508 h 3659005"/>
                <a:gd name="connsiteX134" fmla="*/ 3387871 w 4080501"/>
                <a:gd name="connsiteY134" fmla="*/ 1607263 h 3659005"/>
                <a:gd name="connsiteX135" fmla="*/ 3414504 w 4080501"/>
                <a:gd name="connsiteY135" fmla="*/ 1625018 h 3659005"/>
                <a:gd name="connsiteX136" fmla="*/ 3494403 w 4080501"/>
                <a:gd name="connsiteY136" fmla="*/ 1642774 h 3659005"/>
                <a:gd name="connsiteX137" fmla="*/ 3547669 w 4080501"/>
                <a:gd name="connsiteY137" fmla="*/ 1687162 h 3659005"/>
                <a:gd name="connsiteX138" fmla="*/ 3503280 w 4080501"/>
                <a:gd name="connsiteY138" fmla="*/ 1793694 h 3659005"/>
                <a:gd name="connsiteX139" fmla="*/ 3494403 w 4080501"/>
                <a:gd name="connsiteY139" fmla="*/ 1820327 h 3659005"/>
                <a:gd name="connsiteX140" fmla="*/ 3547669 w 4080501"/>
                <a:gd name="connsiteY140" fmla="*/ 1838082 h 3659005"/>
                <a:gd name="connsiteX141" fmla="*/ 3556546 w 4080501"/>
                <a:gd name="connsiteY141" fmla="*/ 1864715 h 3659005"/>
                <a:gd name="connsiteX142" fmla="*/ 3574302 w 4080501"/>
                <a:gd name="connsiteY142" fmla="*/ 1926859 h 3659005"/>
                <a:gd name="connsiteX143" fmla="*/ 3592057 w 4080501"/>
                <a:gd name="connsiteY143" fmla="*/ 1962370 h 3659005"/>
                <a:gd name="connsiteX144" fmla="*/ 3600935 w 4080501"/>
                <a:gd name="connsiteY144" fmla="*/ 1989003 h 3659005"/>
                <a:gd name="connsiteX145" fmla="*/ 3600935 w 4080501"/>
                <a:gd name="connsiteY145" fmla="*/ 2219822 h 3659005"/>
                <a:gd name="connsiteX146" fmla="*/ 3609812 w 4080501"/>
                <a:gd name="connsiteY146" fmla="*/ 2246455 h 3659005"/>
                <a:gd name="connsiteX147" fmla="*/ 3618690 w 4080501"/>
                <a:gd name="connsiteY147" fmla="*/ 2299721 h 3659005"/>
                <a:gd name="connsiteX148" fmla="*/ 3636445 w 4080501"/>
                <a:gd name="connsiteY148" fmla="*/ 2352987 h 3659005"/>
                <a:gd name="connsiteX149" fmla="*/ 3645323 w 4080501"/>
                <a:gd name="connsiteY149" fmla="*/ 2406253 h 3659005"/>
                <a:gd name="connsiteX150" fmla="*/ 3680834 w 4080501"/>
                <a:gd name="connsiteY150" fmla="*/ 2450642 h 3659005"/>
                <a:gd name="connsiteX151" fmla="*/ 3698589 w 4080501"/>
                <a:gd name="connsiteY151" fmla="*/ 2477275 h 3659005"/>
                <a:gd name="connsiteX152" fmla="*/ 3716344 w 4080501"/>
                <a:gd name="connsiteY152" fmla="*/ 2548296 h 3659005"/>
                <a:gd name="connsiteX153" fmla="*/ 3725222 w 4080501"/>
                <a:gd name="connsiteY153" fmla="*/ 2574929 h 3659005"/>
                <a:gd name="connsiteX154" fmla="*/ 3760733 w 4080501"/>
                <a:gd name="connsiteY154" fmla="*/ 2654828 h 3659005"/>
                <a:gd name="connsiteX155" fmla="*/ 3796244 w 4080501"/>
                <a:gd name="connsiteY155" fmla="*/ 2663706 h 3659005"/>
                <a:gd name="connsiteX156" fmla="*/ 3822877 w 4080501"/>
                <a:gd name="connsiteY156" fmla="*/ 2743605 h 3659005"/>
                <a:gd name="connsiteX157" fmla="*/ 3840632 w 4080501"/>
                <a:gd name="connsiteY157" fmla="*/ 2770238 h 3659005"/>
                <a:gd name="connsiteX158" fmla="*/ 3849510 w 4080501"/>
                <a:gd name="connsiteY158" fmla="*/ 2796871 h 3659005"/>
                <a:gd name="connsiteX159" fmla="*/ 3876143 w 4080501"/>
                <a:gd name="connsiteY159" fmla="*/ 2823504 h 3659005"/>
                <a:gd name="connsiteX160" fmla="*/ 3885020 w 4080501"/>
                <a:gd name="connsiteY160" fmla="*/ 2850137 h 3659005"/>
                <a:gd name="connsiteX161" fmla="*/ 3956042 w 4080501"/>
                <a:gd name="connsiteY161" fmla="*/ 2930036 h 3659005"/>
                <a:gd name="connsiteX162" fmla="*/ 3982675 w 4080501"/>
                <a:gd name="connsiteY162" fmla="*/ 2956669 h 3659005"/>
                <a:gd name="connsiteX163" fmla="*/ 4009308 w 4080501"/>
                <a:gd name="connsiteY163" fmla="*/ 3009935 h 3659005"/>
                <a:gd name="connsiteX164" fmla="*/ 4062574 w 4080501"/>
                <a:gd name="connsiteY164" fmla="*/ 3063201 h 3659005"/>
                <a:gd name="connsiteX165" fmla="*/ 4080329 w 4080501"/>
                <a:gd name="connsiteY165" fmla="*/ 3116467 h 3659005"/>
                <a:gd name="connsiteX166" fmla="*/ 4053696 w 4080501"/>
                <a:gd name="connsiteY166" fmla="*/ 3231876 h 3659005"/>
                <a:gd name="connsiteX167" fmla="*/ 4035941 w 4080501"/>
                <a:gd name="connsiteY167" fmla="*/ 3249632 h 3659005"/>
                <a:gd name="connsiteX168" fmla="*/ 4009308 w 4080501"/>
                <a:gd name="connsiteY168" fmla="*/ 3258509 h 3659005"/>
                <a:gd name="connsiteX169" fmla="*/ 3982675 w 4080501"/>
                <a:gd name="connsiteY169" fmla="*/ 3276265 h 3659005"/>
                <a:gd name="connsiteX170" fmla="*/ 4000430 w 4080501"/>
                <a:gd name="connsiteY170" fmla="*/ 3338409 h 3659005"/>
                <a:gd name="connsiteX171" fmla="*/ 3973797 w 4080501"/>
                <a:gd name="connsiteY171" fmla="*/ 3356164 h 3659005"/>
                <a:gd name="connsiteX172" fmla="*/ 3938286 w 4080501"/>
                <a:gd name="connsiteY172" fmla="*/ 3436063 h 3659005"/>
                <a:gd name="connsiteX173" fmla="*/ 3929409 w 4080501"/>
                <a:gd name="connsiteY173" fmla="*/ 3462696 h 3659005"/>
                <a:gd name="connsiteX174" fmla="*/ 3956042 w 4080501"/>
                <a:gd name="connsiteY174" fmla="*/ 3480451 h 3659005"/>
                <a:gd name="connsiteX175" fmla="*/ 3964919 w 4080501"/>
                <a:gd name="connsiteY175" fmla="*/ 3507084 h 3659005"/>
                <a:gd name="connsiteX176" fmla="*/ 3938286 w 4080501"/>
                <a:gd name="connsiteY176" fmla="*/ 3613616 h 3659005"/>
                <a:gd name="connsiteX177" fmla="*/ 3858387 w 4080501"/>
                <a:gd name="connsiteY177" fmla="*/ 3631372 h 3659005"/>
                <a:gd name="connsiteX178" fmla="*/ 3805121 w 4080501"/>
                <a:gd name="connsiteY178" fmla="*/ 3649127 h 3659005"/>
                <a:gd name="connsiteX179" fmla="*/ 3485525 w 4080501"/>
                <a:gd name="connsiteY179" fmla="*/ 3613616 h 3659005"/>
                <a:gd name="connsiteX180" fmla="*/ 3458892 w 4080501"/>
                <a:gd name="connsiteY180" fmla="*/ 3604739 h 3659005"/>
                <a:gd name="connsiteX181" fmla="*/ 3245828 w 4080501"/>
                <a:gd name="connsiteY181" fmla="*/ 3622494 h 3659005"/>
                <a:gd name="connsiteX182" fmla="*/ 2144997 w 4080501"/>
                <a:gd name="connsiteY182" fmla="*/ 3604739 h 3659005"/>
                <a:gd name="connsiteX183" fmla="*/ 2100609 w 4080501"/>
                <a:gd name="connsiteY183" fmla="*/ 3595861 h 3659005"/>
                <a:gd name="connsiteX184" fmla="*/ 1905300 w 4080501"/>
                <a:gd name="connsiteY184" fmla="*/ 3604739 h 3659005"/>
                <a:gd name="connsiteX185" fmla="*/ 1825401 w 4080501"/>
                <a:gd name="connsiteY185" fmla="*/ 3631372 h 3659005"/>
                <a:gd name="connsiteX186" fmla="*/ 1736624 w 4080501"/>
                <a:gd name="connsiteY186" fmla="*/ 3649127 h 3659005"/>
                <a:gd name="connsiteX187" fmla="*/ 1461416 w 4080501"/>
                <a:gd name="connsiteY187" fmla="*/ 3640249 h 3659005"/>
                <a:gd name="connsiteX188" fmla="*/ 1363762 w 4080501"/>
                <a:gd name="connsiteY188" fmla="*/ 3613616 h 3659005"/>
                <a:gd name="connsiteX189" fmla="*/ 1301618 w 4080501"/>
                <a:gd name="connsiteY189" fmla="*/ 3604739 h 3659005"/>
                <a:gd name="connsiteX190" fmla="*/ 1141820 w 4080501"/>
                <a:gd name="connsiteY190" fmla="*/ 3604739 h 3659005"/>
                <a:gd name="connsiteX191" fmla="*/ 1026411 w 4080501"/>
                <a:gd name="connsiteY191" fmla="*/ 3613616 h 3659005"/>
                <a:gd name="connsiteX192" fmla="*/ 191910 w 4080501"/>
                <a:gd name="connsiteY192" fmla="*/ 3613616 h 3659005"/>
                <a:gd name="connsiteX193" fmla="*/ 94255 w 4080501"/>
                <a:gd name="connsiteY193" fmla="*/ 3604739 h 3659005"/>
                <a:gd name="connsiteX194" fmla="*/ 32111 w 4080501"/>
                <a:gd name="connsiteY194" fmla="*/ 3560350 h 3659005"/>
                <a:gd name="connsiteX195" fmla="*/ 32111 w 4080501"/>
                <a:gd name="connsiteY195" fmla="*/ 3498207 h 3659005"/>
                <a:gd name="connsiteX196" fmla="*/ 49867 w 4080501"/>
                <a:gd name="connsiteY196" fmla="*/ 3480451 h 3659005"/>
                <a:gd name="connsiteX197" fmla="*/ 40989 w 4080501"/>
                <a:gd name="connsiteY197" fmla="*/ 3436063 h 3659005"/>
                <a:gd name="connsiteX198" fmla="*/ 23234 w 4080501"/>
                <a:gd name="connsiteY198" fmla="*/ 3409430 h 3659005"/>
                <a:gd name="connsiteX199" fmla="*/ 32111 w 4080501"/>
                <a:gd name="connsiteY199" fmla="*/ 3382797 h 3659005"/>
                <a:gd name="connsiteX200" fmla="*/ 23234 w 4080501"/>
                <a:gd name="connsiteY200" fmla="*/ 2921158 h 3659005"/>
                <a:gd name="connsiteX201" fmla="*/ 5478 w 4080501"/>
                <a:gd name="connsiteY201" fmla="*/ 2770238 h 3659005"/>
                <a:gd name="connsiteX202" fmla="*/ 14356 w 4080501"/>
                <a:gd name="connsiteY202" fmla="*/ 2468397 h 3659005"/>
                <a:gd name="connsiteX203" fmla="*/ 32111 w 4080501"/>
                <a:gd name="connsiteY203" fmla="*/ 2264210 h 3659005"/>
                <a:gd name="connsiteX204" fmla="*/ 23234 w 4080501"/>
                <a:gd name="connsiteY204" fmla="*/ 1696040 h 365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4080501" h="3659005">
                  <a:moveTo>
                    <a:pt x="23234" y="1696040"/>
                  </a:moveTo>
                  <a:cubicBezTo>
                    <a:pt x="29153" y="1599865"/>
                    <a:pt x="53494" y="1692460"/>
                    <a:pt x="67622" y="1687162"/>
                  </a:cubicBezTo>
                  <a:cubicBezTo>
                    <a:pt x="77612" y="1683416"/>
                    <a:pt x="83904" y="1666819"/>
                    <a:pt x="94255" y="1669407"/>
                  </a:cubicBezTo>
                  <a:cubicBezTo>
                    <a:pt x="103333" y="1671677"/>
                    <a:pt x="100174" y="1687162"/>
                    <a:pt x="103133" y="1696040"/>
                  </a:cubicBezTo>
                  <a:cubicBezTo>
                    <a:pt x="82416" y="1727114"/>
                    <a:pt x="54302" y="1756912"/>
                    <a:pt x="94255" y="1802572"/>
                  </a:cubicBezTo>
                  <a:cubicBezTo>
                    <a:pt x="106108" y="1816119"/>
                    <a:pt x="129766" y="1796653"/>
                    <a:pt x="147521" y="1793694"/>
                  </a:cubicBezTo>
                  <a:cubicBezTo>
                    <a:pt x="153440" y="1784816"/>
                    <a:pt x="155155" y="1770435"/>
                    <a:pt x="165277" y="1767061"/>
                  </a:cubicBezTo>
                  <a:cubicBezTo>
                    <a:pt x="176852" y="1763203"/>
                    <a:pt x="188586" y="1775939"/>
                    <a:pt x="200787" y="1775939"/>
                  </a:cubicBezTo>
                  <a:cubicBezTo>
                    <a:pt x="215876" y="1775939"/>
                    <a:pt x="230380" y="1770020"/>
                    <a:pt x="245176" y="1767061"/>
                  </a:cubicBezTo>
                  <a:cubicBezTo>
                    <a:pt x="248135" y="1749306"/>
                    <a:pt x="241325" y="1726523"/>
                    <a:pt x="254053" y="1713795"/>
                  </a:cubicBezTo>
                  <a:cubicBezTo>
                    <a:pt x="262681" y="1705167"/>
                    <a:pt x="277430" y="1721396"/>
                    <a:pt x="289564" y="1722673"/>
                  </a:cubicBezTo>
                  <a:cubicBezTo>
                    <a:pt x="333806" y="1727330"/>
                    <a:pt x="378341" y="1728591"/>
                    <a:pt x="422729" y="1731550"/>
                  </a:cubicBezTo>
                  <a:cubicBezTo>
                    <a:pt x="445081" y="1730308"/>
                    <a:pt x="591405" y="1771853"/>
                    <a:pt x="591405" y="1696040"/>
                  </a:cubicBezTo>
                  <a:cubicBezTo>
                    <a:pt x="591405" y="1686682"/>
                    <a:pt x="585486" y="1678285"/>
                    <a:pt x="582527" y="1669407"/>
                  </a:cubicBezTo>
                  <a:cubicBezTo>
                    <a:pt x="630370" y="1621562"/>
                    <a:pt x="553767" y="1691066"/>
                    <a:pt x="662426" y="1642774"/>
                  </a:cubicBezTo>
                  <a:cubicBezTo>
                    <a:pt x="672176" y="1638441"/>
                    <a:pt x="672637" y="1623686"/>
                    <a:pt x="680181" y="1616141"/>
                  </a:cubicBezTo>
                  <a:cubicBezTo>
                    <a:pt x="695746" y="1600576"/>
                    <a:pt x="713228" y="1595285"/>
                    <a:pt x="733447" y="1589508"/>
                  </a:cubicBezTo>
                  <a:cubicBezTo>
                    <a:pt x="745179" y="1586156"/>
                    <a:pt x="757121" y="1583589"/>
                    <a:pt x="768958" y="1580630"/>
                  </a:cubicBezTo>
                  <a:cubicBezTo>
                    <a:pt x="777836" y="1571752"/>
                    <a:pt x="792142" y="1566069"/>
                    <a:pt x="795591" y="1553997"/>
                  </a:cubicBezTo>
                  <a:cubicBezTo>
                    <a:pt x="798943" y="1542265"/>
                    <a:pt x="790219" y="1530173"/>
                    <a:pt x="786713" y="1518486"/>
                  </a:cubicBezTo>
                  <a:cubicBezTo>
                    <a:pt x="770258" y="1463634"/>
                    <a:pt x="773450" y="1474204"/>
                    <a:pt x="751203" y="1429709"/>
                  </a:cubicBezTo>
                  <a:cubicBezTo>
                    <a:pt x="754162" y="1403076"/>
                    <a:pt x="749524" y="1374440"/>
                    <a:pt x="760080" y="1349810"/>
                  </a:cubicBezTo>
                  <a:cubicBezTo>
                    <a:pt x="768323" y="1330577"/>
                    <a:pt x="789673" y="1320218"/>
                    <a:pt x="804469" y="1305422"/>
                  </a:cubicBezTo>
                  <a:cubicBezTo>
                    <a:pt x="829909" y="1279983"/>
                    <a:pt x="816663" y="1281035"/>
                    <a:pt x="831102" y="1252156"/>
                  </a:cubicBezTo>
                  <a:cubicBezTo>
                    <a:pt x="835874" y="1242613"/>
                    <a:pt x="842939" y="1234401"/>
                    <a:pt x="848857" y="1225523"/>
                  </a:cubicBezTo>
                  <a:cubicBezTo>
                    <a:pt x="851816" y="1213686"/>
                    <a:pt x="852929" y="1201227"/>
                    <a:pt x="857735" y="1190012"/>
                  </a:cubicBezTo>
                  <a:cubicBezTo>
                    <a:pt x="861938" y="1180205"/>
                    <a:pt x="875490" y="1174049"/>
                    <a:pt x="875490" y="1163379"/>
                  </a:cubicBezTo>
                  <a:cubicBezTo>
                    <a:pt x="875490" y="1091624"/>
                    <a:pt x="865177" y="1117077"/>
                    <a:pt x="839979" y="1083480"/>
                  </a:cubicBezTo>
                  <a:cubicBezTo>
                    <a:pt x="798677" y="1028411"/>
                    <a:pt x="807192" y="1038381"/>
                    <a:pt x="786713" y="976948"/>
                  </a:cubicBezTo>
                  <a:cubicBezTo>
                    <a:pt x="783339" y="966826"/>
                    <a:pt x="769623" y="963965"/>
                    <a:pt x="760080" y="959193"/>
                  </a:cubicBezTo>
                  <a:cubicBezTo>
                    <a:pt x="738223" y="948264"/>
                    <a:pt x="700644" y="944848"/>
                    <a:pt x="680181" y="941438"/>
                  </a:cubicBezTo>
                  <a:cubicBezTo>
                    <a:pt x="671303" y="938479"/>
                    <a:pt x="662546" y="935131"/>
                    <a:pt x="653548" y="932560"/>
                  </a:cubicBezTo>
                  <a:cubicBezTo>
                    <a:pt x="641816" y="929208"/>
                    <a:pt x="628190" y="930450"/>
                    <a:pt x="618038" y="923682"/>
                  </a:cubicBezTo>
                  <a:cubicBezTo>
                    <a:pt x="609160" y="917763"/>
                    <a:pt x="610032" y="901382"/>
                    <a:pt x="600282" y="897049"/>
                  </a:cubicBezTo>
                  <a:cubicBezTo>
                    <a:pt x="581161" y="888551"/>
                    <a:pt x="558853" y="891131"/>
                    <a:pt x="538139" y="888172"/>
                  </a:cubicBezTo>
                  <a:lnTo>
                    <a:pt x="493750" y="843783"/>
                  </a:lnTo>
                  <a:cubicBezTo>
                    <a:pt x="473618" y="823651"/>
                    <a:pt x="499190" y="810849"/>
                    <a:pt x="467117" y="799395"/>
                  </a:cubicBezTo>
                  <a:cubicBezTo>
                    <a:pt x="432646" y="787084"/>
                    <a:pt x="360585" y="772762"/>
                    <a:pt x="360585" y="772762"/>
                  </a:cubicBezTo>
                  <a:cubicBezTo>
                    <a:pt x="351707" y="766844"/>
                    <a:pt x="339607" y="764055"/>
                    <a:pt x="333952" y="755007"/>
                  </a:cubicBezTo>
                  <a:cubicBezTo>
                    <a:pt x="324033" y="739136"/>
                    <a:pt x="331769" y="712123"/>
                    <a:pt x="316197" y="701741"/>
                  </a:cubicBezTo>
                  <a:cubicBezTo>
                    <a:pt x="307319" y="695822"/>
                    <a:pt x="299107" y="688757"/>
                    <a:pt x="289564" y="683985"/>
                  </a:cubicBezTo>
                  <a:cubicBezTo>
                    <a:pt x="271369" y="674888"/>
                    <a:pt x="235419" y="669605"/>
                    <a:pt x="218543" y="666230"/>
                  </a:cubicBezTo>
                  <a:cubicBezTo>
                    <a:pt x="176814" y="624503"/>
                    <a:pt x="212078" y="667261"/>
                    <a:pt x="191910" y="559698"/>
                  </a:cubicBezTo>
                  <a:cubicBezTo>
                    <a:pt x="178924" y="490441"/>
                    <a:pt x="184071" y="523267"/>
                    <a:pt x="156399" y="488676"/>
                  </a:cubicBezTo>
                  <a:cubicBezTo>
                    <a:pt x="149734" y="480344"/>
                    <a:pt x="146189" y="469588"/>
                    <a:pt x="138644" y="462043"/>
                  </a:cubicBezTo>
                  <a:cubicBezTo>
                    <a:pt x="131099" y="454498"/>
                    <a:pt x="120343" y="450953"/>
                    <a:pt x="112011" y="444288"/>
                  </a:cubicBezTo>
                  <a:cubicBezTo>
                    <a:pt x="66821" y="408137"/>
                    <a:pt x="130322" y="444567"/>
                    <a:pt x="58744" y="408777"/>
                  </a:cubicBezTo>
                  <a:cubicBezTo>
                    <a:pt x="61703" y="399899"/>
                    <a:pt x="67622" y="391502"/>
                    <a:pt x="67622" y="382144"/>
                  </a:cubicBezTo>
                  <a:cubicBezTo>
                    <a:pt x="67622" y="350899"/>
                    <a:pt x="59021" y="329708"/>
                    <a:pt x="49867" y="302245"/>
                  </a:cubicBezTo>
                  <a:cubicBezTo>
                    <a:pt x="58745" y="290408"/>
                    <a:pt x="67028" y="278102"/>
                    <a:pt x="76500" y="266735"/>
                  </a:cubicBezTo>
                  <a:cubicBezTo>
                    <a:pt x="81858" y="260305"/>
                    <a:pt x="89949" y="256156"/>
                    <a:pt x="94255" y="248979"/>
                  </a:cubicBezTo>
                  <a:cubicBezTo>
                    <a:pt x="100222" y="239034"/>
                    <a:pt x="109689" y="194575"/>
                    <a:pt x="112011" y="186836"/>
                  </a:cubicBezTo>
                  <a:cubicBezTo>
                    <a:pt x="124257" y="146015"/>
                    <a:pt x="120180" y="137687"/>
                    <a:pt x="147521" y="115814"/>
                  </a:cubicBezTo>
                  <a:cubicBezTo>
                    <a:pt x="155852" y="109149"/>
                    <a:pt x="164347" y="102262"/>
                    <a:pt x="174154" y="98059"/>
                  </a:cubicBezTo>
                  <a:cubicBezTo>
                    <a:pt x="185369" y="93253"/>
                    <a:pt x="197933" y="92533"/>
                    <a:pt x="209665" y="89181"/>
                  </a:cubicBezTo>
                  <a:cubicBezTo>
                    <a:pt x="218663" y="86610"/>
                    <a:pt x="227100" y="82029"/>
                    <a:pt x="236298" y="80304"/>
                  </a:cubicBezTo>
                  <a:cubicBezTo>
                    <a:pt x="274554" y="73131"/>
                    <a:pt x="313238" y="68467"/>
                    <a:pt x="351708" y="62548"/>
                  </a:cubicBezTo>
                  <a:cubicBezTo>
                    <a:pt x="360586" y="59589"/>
                    <a:pt x="370317" y="58486"/>
                    <a:pt x="378341" y="53671"/>
                  </a:cubicBezTo>
                  <a:cubicBezTo>
                    <a:pt x="408166" y="35776"/>
                    <a:pt x="382059" y="31319"/>
                    <a:pt x="422729" y="27038"/>
                  </a:cubicBezTo>
                  <a:cubicBezTo>
                    <a:pt x="469908" y="22072"/>
                    <a:pt x="517424" y="21119"/>
                    <a:pt x="564772" y="18160"/>
                  </a:cubicBezTo>
                  <a:cubicBezTo>
                    <a:pt x="633561" y="-4771"/>
                    <a:pt x="630257" y="-7303"/>
                    <a:pt x="751203" y="18160"/>
                  </a:cubicBezTo>
                  <a:cubicBezTo>
                    <a:pt x="760360" y="20088"/>
                    <a:pt x="753463" y="38176"/>
                    <a:pt x="760080" y="44793"/>
                  </a:cubicBezTo>
                  <a:cubicBezTo>
                    <a:pt x="782674" y="67387"/>
                    <a:pt x="832507" y="67822"/>
                    <a:pt x="857735" y="71426"/>
                  </a:cubicBezTo>
                  <a:cubicBezTo>
                    <a:pt x="866613" y="74385"/>
                    <a:pt x="875010" y="80304"/>
                    <a:pt x="884368" y="80304"/>
                  </a:cubicBezTo>
                  <a:cubicBezTo>
                    <a:pt x="953029" y="80304"/>
                    <a:pt x="954190" y="77744"/>
                    <a:pt x="999777" y="62548"/>
                  </a:cubicBezTo>
                  <a:cubicBezTo>
                    <a:pt x="1094472" y="65507"/>
                    <a:pt x="1189267" y="66171"/>
                    <a:pt x="1283863" y="71426"/>
                  </a:cubicBezTo>
                  <a:cubicBezTo>
                    <a:pt x="1296046" y="72103"/>
                    <a:pt x="1308159" y="75498"/>
                    <a:pt x="1319374" y="80304"/>
                  </a:cubicBezTo>
                  <a:cubicBezTo>
                    <a:pt x="1329181" y="84507"/>
                    <a:pt x="1337129" y="92141"/>
                    <a:pt x="1346007" y="98059"/>
                  </a:cubicBezTo>
                  <a:cubicBezTo>
                    <a:pt x="1352690" y="96945"/>
                    <a:pt x="1421543" y="86924"/>
                    <a:pt x="1434783" y="80304"/>
                  </a:cubicBezTo>
                  <a:cubicBezTo>
                    <a:pt x="1442270" y="76561"/>
                    <a:pt x="1446003" y="67777"/>
                    <a:pt x="1452539" y="62548"/>
                  </a:cubicBezTo>
                  <a:cubicBezTo>
                    <a:pt x="1460871" y="55883"/>
                    <a:pt x="1469422" y="49126"/>
                    <a:pt x="1479172" y="44793"/>
                  </a:cubicBezTo>
                  <a:cubicBezTo>
                    <a:pt x="1528671" y="22794"/>
                    <a:pt x="1547521" y="25153"/>
                    <a:pt x="1603459" y="18160"/>
                  </a:cubicBezTo>
                  <a:cubicBezTo>
                    <a:pt x="1612337" y="24078"/>
                    <a:pt x="1623427" y="27584"/>
                    <a:pt x="1630092" y="35915"/>
                  </a:cubicBezTo>
                  <a:cubicBezTo>
                    <a:pt x="1635938" y="43222"/>
                    <a:pt x="1636399" y="53550"/>
                    <a:pt x="1638970" y="62548"/>
                  </a:cubicBezTo>
                  <a:cubicBezTo>
                    <a:pt x="1642322" y="74280"/>
                    <a:pt x="1639813" y="88877"/>
                    <a:pt x="1647847" y="98059"/>
                  </a:cubicBezTo>
                  <a:cubicBezTo>
                    <a:pt x="1661899" y="114119"/>
                    <a:pt x="1686023" y="118481"/>
                    <a:pt x="1701113" y="133570"/>
                  </a:cubicBezTo>
                  <a:cubicBezTo>
                    <a:pt x="1735794" y="168250"/>
                    <a:pt x="1699404" y="137154"/>
                    <a:pt x="1745502" y="160203"/>
                  </a:cubicBezTo>
                  <a:cubicBezTo>
                    <a:pt x="1755045" y="164975"/>
                    <a:pt x="1762592" y="173186"/>
                    <a:pt x="1772135" y="177958"/>
                  </a:cubicBezTo>
                  <a:cubicBezTo>
                    <a:pt x="1780505" y="182143"/>
                    <a:pt x="1790398" y="182651"/>
                    <a:pt x="1798768" y="186836"/>
                  </a:cubicBezTo>
                  <a:cubicBezTo>
                    <a:pt x="1808311" y="191608"/>
                    <a:pt x="1815858" y="199819"/>
                    <a:pt x="1825401" y="204591"/>
                  </a:cubicBezTo>
                  <a:cubicBezTo>
                    <a:pt x="1833771" y="208776"/>
                    <a:pt x="1843664" y="209284"/>
                    <a:pt x="1852034" y="213469"/>
                  </a:cubicBezTo>
                  <a:cubicBezTo>
                    <a:pt x="1910125" y="242515"/>
                    <a:pt x="1846398" y="218589"/>
                    <a:pt x="1905300" y="257857"/>
                  </a:cubicBezTo>
                  <a:cubicBezTo>
                    <a:pt x="1913086" y="263048"/>
                    <a:pt x="1923055" y="263776"/>
                    <a:pt x="1931933" y="266735"/>
                  </a:cubicBezTo>
                  <a:cubicBezTo>
                    <a:pt x="1952648" y="263776"/>
                    <a:pt x="1973558" y="261961"/>
                    <a:pt x="1994077" y="257857"/>
                  </a:cubicBezTo>
                  <a:cubicBezTo>
                    <a:pt x="2003253" y="256022"/>
                    <a:pt x="2014093" y="255596"/>
                    <a:pt x="2020710" y="248979"/>
                  </a:cubicBezTo>
                  <a:cubicBezTo>
                    <a:pt x="2027327" y="242362"/>
                    <a:pt x="2024772" y="230370"/>
                    <a:pt x="2029587" y="222346"/>
                  </a:cubicBezTo>
                  <a:cubicBezTo>
                    <a:pt x="2044449" y="197576"/>
                    <a:pt x="2050036" y="207683"/>
                    <a:pt x="2073976" y="195713"/>
                  </a:cubicBezTo>
                  <a:cubicBezTo>
                    <a:pt x="2083519" y="190941"/>
                    <a:pt x="2091731" y="183876"/>
                    <a:pt x="2100609" y="177958"/>
                  </a:cubicBezTo>
                  <a:cubicBezTo>
                    <a:pt x="2106527" y="186836"/>
                    <a:pt x="2120952" y="194240"/>
                    <a:pt x="2118364" y="204591"/>
                  </a:cubicBezTo>
                  <a:cubicBezTo>
                    <a:pt x="2116094" y="213669"/>
                    <a:pt x="2098348" y="206852"/>
                    <a:pt x="2091731" y="213469"/>
                  </a:cubicBezTo>
                  <a:cubicBezTo>
                    <a:pt x="2085114" y="220086"/>
                    <a:pt x="2088699" y="232795"/>
                    <a:pt x="2082853" y="240102"/>
                  </a:cubicBezTo>
                  <a:cubicBezTo>
                    <a:pt x="2076188" y="248433"/>
                    <a:pt x="2065098" y="251939"/>
                    <a:pt x="2056220" y="257857"/>
                  </a:cubicBezTo>
                  <a:cubicBezTo>
                    <a:pt x="2046157" y="288049"/>
                    <a:pt x="2041590" y="285864"/>
                    <a:pt x="2056220" y="320001"/>
                  </a:cubicBezTo>
                  <a:cubicBezTo>
                    <a:pt x="2068100" y="347722"/>
                    <a:pt x="2113038" y="385696"/>
                    <a:pt x="2127242" y="399900"/>
                  </a:cubicBezTo>
                  <a:cubicBezTo>
                    <a:pt x="2142331" y="414989"/>
                    <a:pt x="2147663" y="438077"/>
                    <a:pt x="2162752" y="453166"/>
                  </a:cubicBezTo>
                  <a:cubicBezTo>
                    <a:pt x="2179268" y="469682"/>
                    <a:pt x="2187063" y="475154"/>
                    <a:pt x="2198263" y="497554"/>
                  </a:cubicBezTo>
                  <a:cubicBezTo>
                    <a:pt x="2202448" y="505924"/>
                    <a:pt x="2202956" y="515817"/>
                    <a:pt x="2207141" y="524187"/>
                  </a:cubicBezTo>
                  <a:cubicBezTo>
                    <a:pt x="2211322" y="532549"/>
                    <a:pt x="2231642" y="563072"/>
                    <a:pt x="2242651" y="568576"/>
                  </a:cubicBezTo>
                  <a:cubicBezTo>
                    <a:pt x="2253564" y="574033"/>
                    <a:pt x="2266325" y="574494"/>
                    <a:pt x="2278162" y="577453"/>
                  </a:cubicBezTo>
                  <a:cubicBezTo>
                    <a:pt x="2319591" y="574494"/>
                    <a:pt x="2361626" y="576230"/>
                    <a:pt x="2402449" y="568576"/>
                  </a:cubicBezTo>
                  <a:cubicBezTo>
                    <a:pt x="2410676" y="567033"/>
                    <a:pt x="2413669" y="556049"/>
                    <a:pt x="2420205" y="550820"/>
                  </a:cubicBezTo>
                  <a:cubicBezTo>
                    <a:pt x="2428537" y="544155"/>
                    <a:pt x="2437960" y="538983"/>
                    <a:pt x="2446838" y="533065"/>
                  </a:cubicBezTo>
                  <a:cubicBezTo>
                    <a:pt x="2452756" y="521228"/>
                    <a:pt x="2453824" y="505246"/>
                    <a:pt x="2464593" y="497554"/>
                  </a:cubicBezTo>
                  <a:cubicBezTo>
                    <a:pt x="2490841" y="478805"/>
                    <a:pt x="2559682" y="495014"/>
                    <a:pt x="2580003" y="497554"/>
                  </a:cubicBezTo>
                  <a:cubicBezTo>
                    <a:pt x="2586986" y="518503"/>
                    <a:pt x="2586325" y="529757"/>
                    <a:pt x="2606636" y="541943"/>
                  </a:cubicBezTo>
                  <a:cubicBezTo>
                    <a:pt x="2614660" y="546758"/>
                    <a:pt x="2624391" y="547861"/>
                    <a:pt x="2633269" y="550820"/>
                  </a:cubicBezTo>
                  <a:lnTo>
                    <a:pt x="2677657" y="541943"/>
                  </a:lnTo>
                  <a:cubicBezTo>
                    <a:pt x="2718267" y="534559"/>
                    <a:pt x="2730197" y="535058"/>
                    <a:pt x="2766434" y="524187"/>
                  </a:cubicBezTo>
                  <a:cubicBezTo>
                    <a:pt x="2784360" y="518809"/>
                    <a:pt x="2801945" y="512350"/>
                    <a:pt x="2819700" y="506432"/>
                  </a:cubicBezTo>
                  <a:lnTo>
                    <a:pt x="2846333" y="497554"/>
                  </a:lnTo>
                  <a:cubicBezTo>
                    <a:pt x="2852251" y="506432"/>
                    <a:pt x="2861281" y="513893"/>
                    <a:pt x="2864088" y="524187"/>
                  </a:cubicBezTo>
                  <a:cubicBezTo>
                    <a:pt x="2865218" y="528330"/>
                    <a:pt x="2868915" y="602449"/>
                    <a:pt x="2881844" y="621842"/>
                  </a:cubicBezTo>
                  <a:cubicBezTo>
                    <a:pt x="2891662" y="636568"/>
                    <a:pt x="2918733" y="658041"/>
                    <a:pt x="2935110" y="666230"/>
                  </a:cubicBezTo>
                  <a:cubicBezTo>
                    <a:pt x="2943480" y="670415"/>
                    <a:pt x="2952865" y="672149"/>
                    <a:pt x="2961743" y="675108"/>
                  </a:cubicBezTo>
                  <a:cubicBezTo>
                    <a:pt x="3029472" y="742837"/>
                    <a:pt x="2958707" y="664131"/>
                    <a:pt x="2997253" y="728374"/>
                  </a:cubicBezTo>
                  <a:cubicBezTo>
                    <a:pt x="3001559" y="735551"/>
                    <a:pt x="3009780" y="739593"/>
                    <a:pt x="3015009" y="746129"/>
                  </a:cubicBezTo>
                  <a:cubicBezTo>
                    <a:pt x="3021674" y="754460"/>
                    <a:pt x="3026846" y="763884"/>
                    <a:pt x="3032764" y="772762"/>
                  </a:cubicBezTo>
                  <a:cubicBezTo>
                    <a:pt x="3035723" y="784599"/>
                    <a:pt x="3037784" y="796698"/>
                    <a:pt x="3041642" y="808273"/>
                  </a:cubicBezTo>
                  <a:cubicBezTo>
                    <a:pt x="3046681" y="823391"/>
                    <a:pt x="3054818" y="837397"/>
                    <a:pt x="3059397" y="852661"/>
                  </a:cubicBezTo>
                  <a:cubicBezTo>
                    <a:pt x="3063733" y="867114"/>
                    <a:pt x="3064615" y="882410"/>
                    <a:pt x="3068275" y="897049"/>
                  </a:cubicBezTo>
                  <a:cubicBezTo>
                    <a:pt x="3070545" y="906127"/>
                    <a:pt x="3074193" y="914804"/>
                    <a:pt x="3077152" y="923682"/>
                  </a:cubicBezTo>
                  <a:cubicBezTo>
                    <a:pt x="3065954" y="979678"/>
                    <a:pt x="3059854" y="987656"/>
                    <a:pt x="3077152" y="1056847"/>
                  </a:cubicBezTo>
                  <a:cubicBezTo>
                    <a:pt x="3079182" y="1064967"/>
                    <a:pt x="3087731" y="1070297"/>
                    <a:pt x="3094908" y="1074603"/>
                  </a:cubicBezTo>
                  <a:cubicBezTo>
                    <a:pt x="3102932" y="1079418"/>
                    <a:pt x="3112663" y="1080521"/>
                    <a:pt x="3121541" y="1083480"/>
                  </a:cubicBezTo>
                  <a:cubicBezTo>
                    <a:pt x="3118582" y="1098276"/>
                    <a:pt x="3116633" y="1113311"/>
                    <a:pt x="3112663" y="1127869"/>
                  </a:cubicBezTo>
                  <a:cubicBezTo>
                    <a:pt x="3107739" y="1145925"/>
                    <a:pt x="3094908" y="1181135"/>
                    <a:pt x="3094908" y="1181135"/>
                  </a:cubicBezTo>
                  <a:cubicBezTo>
                    <a:pt x="3112663" y="1192972"/>
                    <a:pt x="3127930" y="1209897"/>
                    <a:pt x="3148174" y="1216645"/>
                  </a:cubicBezTo>
                  <a:cubicBezTo>
                    <a:pt x="3157052" y="1219604"/>
                    <a:pt x="3165729" y="1223253"/>
                    <a:pt x="3174807" y="1225523"/>
                  </a:cubicBezTo>
                  <a:lnTo>
                    <a:pt x="3245828" y="1243278"/>
                  </a:lnTo>
                  <a:cubicBezTo>
                    <a:pt x="3257665" y="1255115"/>
                    <a:pt x="3280146" y="1262091"/>
                    <a:pt x="3281339" y="1278789"/>
                  </a:cubicBezTo>
                  <a:cubicBezTo>
                    <a:pt x="3290812" y="1411425"/>
                    <a:pt x="3260847" y="1373707"/>
                    <a:pt x="3307972" y="1420832"/>
                  </a:cubicBezTo>
                  <a:cubicBezTo>
                    <a:pt x="3326812" y="1458512"/>
                    <a:pt x="3326548" y="1451565"/>
                    <a:pt x="3334605" y="1491853"/>
                  </a:cubicBezTo>
                  <a:cubicBezTo>
                    <a:pt x="3347422" y="1555940"/>
                    <a:pt x="3329562" y="1531199"/>
                    <a:pt x="3361238" y="1562875"/>
                  </a:cubicBezTo>
                  <a:cubicBezTo>
                    <a:pt x="3364197" y="1571753"/>
                    <a:pt x="3365300" y="1581484"/>
                    <a:pt x="3370115" y="1589508"/>
                  </a:cubicBezTo>
                  <a:cubicBezTo>
                    <a:pt x="3374421" y="1596685"/>
                    <a:pt x="3381335" y="1602034"/>
                    <a:pt x="3387871" y="1607263"/>
                  </a:cubicBezTo>
                  <a:cubicBezTo>
                    <a:pt x="3396203" y="1613928"/>
                    <a:pt x="3404697" y="1620815"/>
                    <a:pt x="3414504" y="1625018"/>
                  </a:cubicBezTo>
                  <a:cubicBezTo>
                    <a:pt x="3425476" y="1629720"/>
                    <a:pt x="3486501" y="1641194"/>
                    <a:pt x="3494403" y="1642774"/>
                  </a:cubicBezTo>
                  <a:cubicBezTo>
                    <a:pt x="3503222" y="1648653"/>
                    <a:pt x="3546745" y="1675153"/>
                    <a:pt x="3547669" y="1687162"/>
                  </a:cubicBezTo>
                  <a:cubicBezTo>
                    <a:pt x="3553962" y="1768974"/>
                    <a:pt x="3545781" y="1765361"/>
                    <a:pt x="3503280" y="1793694"/>
                  </a:cubicBezTo>
                  <a:cubicBezTo>
                    <a:pt x="3500321" y="1802572"/>
                    <a:pt x="3487786" y="1813710"/>
                    <a:pt x="3494403" y="1820327"/>
                  </a:cubicBezTo>
                  <a:cubicBezTo>
                    <a:pt x="3507637" y="1833561"/>
                    <a:pt x="3547669" y="1838082"/>
                    <a:pt x="3547669" y="1838082"/>
                  </a:cubicBezTo>
                  <a:cubicBezTo>
                    <a:pt x="3550628" y="1846960"/>
                    <a:pt x="3553857" y="1855752"/>
                    <a:pt x="3556546" y="1864715"/>
                  </a:cubicBezTo>
                  <a:cubicBezTo>
                    <a:pt x="3562736" y="1885350"/>
                    <a:pt x="3566940" y="1906612"/>
                    <a:pt x="3574302" y="1926859"/>
                  </a:cubicBezTo>
                  <a:cubicBezTo>
                    <a:pt x="3578825" y="1939296"/>
                    <a:pt x="3586844" y="1950206"/>
                    <a:pt x="3592057" y="1962370"/>
                  </a:cubicBezTo>
                  <a:cubicBezTo>
                    <a:pt x="3595743" y="1970971"/>
                    <a:pt x="3597976" y="1980125"/>
                    <a:pt x="3600935" y="1989003"/>
                  </a:cubicBezTo>
                  <a:cubicBezTo>
                    <a:pt x="3583757" y="2092067"/>
                    <a:pt x="3586410" y="2052780"/>
                    <a:pt x="3600935" y="2219822"/>
                  </a:cubicBezTo>
                  <a:cubicBezTo>
                    <a:pt x="3601746" y="2229145"/>
                    <a:pt x="3607782" y="2237320"/>
                    <a:pt x="3609812" y="2246455"/>
                  </a:cubicBezTo>
                  <a:cubicBezTo>
                    <a:pt x="3613717" y="2264027"/>
                    <a:pt x="3614324" y="2282258"/>
                    <a:pt x="3618690" y="2299721"/>
                  </a:cubicBezTo>
                  <a:cubicBezTo>
                    <a:pt x="3623229" y="2317878"/>
                    <a:pt x="3633368" y="2334526"/>
                    <a:pt x="3636445" y="2352987"/>
                  </a:cubicBezTo>
                  <a:cubicBezTo>
                    <a:pt x="3639404" y="2370742"/>
                    <a:pt x="3639631" y="2389176"/>
                    <a:pt x="3645323" y="2406253"/>
                  </a:cubicBezTo>
                  <a:cubicBezTo>
                    <a:pt x="3653130" y="2429675"/>
                    <a:pt x="3666980" y="2433324"/>
                    <a:pt x="3680834" y="2450642"/>
                  </a:cubicBezTo>
                  <a:cubicBezTo>
                    <a:pt x="3687499" y="2458974"/>
                    <a:pt x="3693817" y="2467732"/>
                    <a:pt x="3698589" y="2477275"/>
                  </a:cubicBezTo>
                  <a:cubicBezTo>
                    <a:pt x="3708737" y="2497572"/>
                    <a:pt x="3711278" y="2528030"/>
                    <a:pt x="3716344" y="2548296"/>
                  </a:cubicBezTo>
                  <a:cubicBezTo>
                    <a:pt x="3718614" y="2557375"/>
                    <a:pt x="3723192" y="2565794"/>
                    <a:pt x="3725222" y="2574929"/>
                  </a:cubicBezTo>
                  <a:cubicBezTo>
                    <a:pt x="3734185" y="2615263"/>
                    <a:pt x="3722752" y="2633124"/>
                    <a:pt x="3760733" y="2654828"/>
                  </a:cubicBezTo>
                  <a:cubicBezTo>
                    <a:pt x="3771327" y="2660882"/>
                    <a:pt x="3784407" y="2660747"/>
                    <a:pt x="3796244" y="2663706"/>
                  </a:cubicBezTo>
                  <a:lnTo>
                    <a:pt x="3822877" y="2743605"/>
                  </a:lnTo>
                  <a:cubicBezTo>
                    <a:pt x="3826251" y="2753727"/>
                    <a:pt x="3835860" y="2760695"/>
                    <a:pt x="3840632" y="2770238"/>
                  </a:cubicBezTo>
                  <a:cubicBezTo>
                    <a:pt x="3844817" y="2778608"/>
                    <a:pt x="3844319" y="2789085"/>
                    <a:pt x="3849510" y="2796871"/>
                  </a:cubicBezTo>
                  <a:cubicBezTo>
                    <a:pt x="3856474" y="2807317"/>
                    <a:pt x="3867265" y="2814626"/>
                    <a:pt x="3876143" y="2823504"/>
                  </a:cubicBezTo>
                  <a:cubicBezTo>
                    <a:pt x="3879102" y="2832382"/>
                    <a:pt x="3880835" y="2841767"/>
                    <a:pt x="3885020" y="2850137"/>
                  </a:cubicBezTo>
                  <a:cubicBezTo>
                    <a:pt x="3900861" y="2881818"/>
                    <a:pt x="3932519" y="2906513"/>
                    <a:pt x="3956042" y="2930036"/>
                  </a:cubicBezTo>
                  <a:lnTo>
                    <a:pt x="3982675" y="2956669"/>
                  </a:lnTo>
                  <a:cubicBezTo>
                    <a:pt x="3990902" y="2981351"/>
                    <a:pt x="3990949" y="2989282"/>
                    <a:pt x="4009308" y="3009935"/>
                  </a:cubicBezTo>
                  <a:cubicBezTo>
                    <a:pt x="4025990" y="3028702"/>
                    <a:pt x="4062574" y="3063201"/>
                    <a:pt x="4062574" y="3063201"/>
                  </a:cubicBezTo>
                  <a:cubicBezTo>
                    <a:pt x="4068492" y="3080956"/>
                    <a:pt x="4082191" y="3097844"/>
                    <a:pt x="4080329" y="3116467"/>
                  </a:cubicBezTo>
                  <a:cubicBezTo>
                    <a:pt x="4073117" y="3188584"/>
                    <a:pt x="4086969" y="3190284"/>
                    <a:pt x="4053696" y="3231876"/>
                  </a:cubicBezTo>
                  <a:cubicBezTo>
                    <a:pt x="4048467" y="3238412"/>
                    <a:pt x="4043118" y="3245326"/>
                    <a:pt x="4035941" y="3249632"/>
                  </a:cubicBezTo>
                  <a:cubicBezTo>
                    <a:pt x="4027917" y="3254447"/>
                    <a:pt x="4018186" y="3255550"/>
                    <a:pt x="4009308" y="3258509"/>
                  </a:cubicBezTo>
                  <a:cubicBezTo>
                    <a:pt x="4000430" y="3264428"/>
                    <a:pt x="3986049" y="3266143"/>
                    <a:pt x="3982675" y="3276265"/>
                  </a:cubicBezTo>
                  <a:cubicBezTo>
                    <a:pt x="3980816" y="3281841"/>
                    <a:pt x="3997668" y="3330123"/>
                    <a:pt x="4000430" y="3338409"/>
                  </a:cubicBezTo>
                  <a:cubicBezTo>
                    <a:pt x="3991552" y="3344327"/>
                    <a:pt x="3981342" y="3348619"/>
                    <a:pt x="3973797" y="3356164"/>
                  </a:cubicBezTo>
                  <a:cubicBezTo>
                    <a:pt x="3952696" y="3377265"/>
                    <a:pt x="3947075" y="3409695"/>
                    <a:pt x="3938286" y="3436063"/>
                  </a:cubicBezTo>
                  <a:lnTo>
                    <a:pt x="3929409" y="3462696"/>
                  </a:lnTo>
                  <a:cubicBezTo>
                    <a:pt x="3938287" y="3468614"/>
                    <a:pt x="3949377" y="3472119"/>
                    <a:pt x="3956042" y="3480451"/>
                  </a:cubicBezTo>
                  <a:cubicBezTo>
                    <a:pt x="3961888" y="3487758"/>
                    <a:pt x="3964919" y="3497726"/>
                    <a:pt x="3964919" y="3507084"/>
                  </a:cubicBezTo>
                  <a:cubicBezTo>
                    <a:pt x="3964919" y="3543245"/>
                    <a:pt x="3974339" y="3591984"/>
                    <a:pt x="3938286" y="3613616"/>
                  </a:cubicBezTo>
                  <a:cubicBezTo>
                    <a:pt x="3920142" y="3624502"/>
                    <a:pt x="3871708" y="3628042"/>
                    <a:pt x="3858387" y="3631372"/>
                  </a:cubicBezTo>
                  <a:cubicBezTo>
                    <a:pt x="3840230" y="3635911"/>
                    <a:pt x="3805121" y="3649127"/>
                    <a:pt x="3805121" y="3649127"/>
                  </a:cubicBezTo>
                  <a:cubicBezTo>
                    <a:pt x="3544758" y="3619085"/>
                    <a:pt x="3651368" y="3630201"/>
                    <a:pt x="3485525" y="3613616"/>
                  </a:cubicBezTo>
                  <a:cubicBezTo>
                    <a:pt x="3476647" y="3610657"/>
                    <a:pt x="3468250" y="3604739"/>
                    <a:pt x="3458892" y="3604739"/>
                  </a:cubicBezTo>
                  <a:cubicBezTo>
                    <a:pt x="3323496" y="3604739"/>
                    <a:pt x="3332469" y="3605165"/>
                    <a:pt x="3245828" y="3622494"/>
                  </a:cubicBezTo>
                  <a:cubicBezTo>
                    <a:pt x="3195462" y="3622064"/>
                    <a:pt x="2488910" y="3662057"/>
                    <a:pt x="2144997" y="3604739"/>
                  </a:cubicBezTo>
                  <a:cubicBezTo>
                    <a:pt x="2130113" y="3602258"/>
                    <a:pt x="2115405" y="3598820"/>
                    <a:pt x="2100609" y="3595861"/>
                  </a:cubicBezTo>
                  <a:cubicBezTo>
                    <a:pt x="2035506" y="3598820"/>
                    <a:pt x="1970099" y="3597796"/>
                    <a:pt x="1905300" y="3604739"/>
                  </a:cubicBezTo>
                  <a:cubicBezTo>
                    <a:pt x="1905295" y="3604740"/>
                    <a:pt x="1838720" y="3626932"/>
                    <a:pt x="1825401" y="3631372"/>
                  </a:cubicBezTo>
                  <a:cubicBezTo>
                    <a:pt x="1796771" y="3640916"/>
                    <a:pt x="1766216" y="3643209"/>
                    <a:pt x="1736624" y="3649127"/>
                  </a:cubicBezTo>
                  <a:cubicBezTo>
                    <a:pt x="1644888" y="3646168"/>
                    <a:pt x="1553058" y="3645340"/>
                    <a:pt x="1461416" y="3640249"/>
                  </a:cubicBezTo>
                  <a:cubicBezTo>
                    <a:pt x="1383581" y="3635925"/>
                    <a:pt x="1450065" y="3625944"/>
                    <a:pt x="1363762" y="3613616"/>
                  </a:cubicBezTo>
                  <a:lnTo>
                    <a:pt x="1301618" y="3604739"/>
                  </a:lnTo>
                  <a:cubicBezTo>
                    <a:pt x="1233134" y="3581910"/>
                    <a:pt x="1282647" y="3594680"/>
                    <a:pt x="1141820" y="3604739"/>
                  </a:cubicBezTo>
                  <a:lnTo>
                    <a:pt x="1026411" y="3613616"/>
                  </a:lnTo>
                  <a:cubicBezTo>
                    <a:pt x="744985" y="3707425"/>
                    <a:pt x="989180" y="3629248"/>
                    <a:pt x="191910" y="3613616"/>
                  </a:cubicBezTo>
                  <a:cubicBezTo>
                    <a:pt x="159230" y="3612975"/>
                    <a:pt x="126807" y="3607698"/>
                    <a:pt x="94255" y="3604739"/>
                  </a:cubicBezTo>
                  <a:cubicBezTo>
                    <a:pt x="73540" y="3589943"/>
                    <a:pt x="49023" y="3579376"/>
                    <a:pt x="32111" y="3560350"/>
                  </a:cubicBezTo>
                  <a:cubicBezTo>
                    <a:pt x="17416" y="3543818"/>
                    <a:pt x="22098" y="3514896"/>
                    <a:pt x="32111" y="3498207"/>
                  </a:cubicBezTo>
                  <a:cubicBezTo>
                    <a:pt x="36417" y="3491030"/>
                    <a:pt x="43948" y="3486370"/>
                    <a:pt x="49867" y="3480451"/>
                  </a:cubicBezTo>
                  <a:cubicBezTo>
                    <a:pt x="46908" y="3465655"/>
                    <a:pt x="46287" y="3450191"/>
                    <a:pt x="40989" y="3436063"/>
                  </a:cubicBezTo>
                  <a:cubicBezTo>
                    <a:pt x="37243" y="3426073"/>
                    <a:pt x="24988" y="3419954"/>
                    <a:pt x="23234" y="3409430"/>
                  </a:cubicBezTo>
                  <a:cubicBezTo>
                    <a:pt x="21696" y="3400200"/>
                    <a:pt x="29152" y="3391675"/>
                    <a:pt x="32111" y="3382797"/>
                  </a:cubicBezTo>
                  <a:cubicBezTo>
                    <a:pt x="29152" y="3228917"/>
                    <a:pt x="28041" y="3074991"/>
                    <a:pt x="23234" y="2921158"/>
                  </a:cubicBezTo>
                  <a:cubicBezTo>
                    <a:pt x="20608" y="2837111"/>
                    <a:pt x="18167" y="2833679"/>
                    <a:pt x="5478" y="2770238"/>
                  </a:cubicBezTo>
                  <a:cubicBezTo>
                    <a:pt x="8437" y="2669624"/>
                    <a:pt x="10630" y="2568985"/>
                    <a:pt x="14356" y="2468397"/>
                  </a:cubicBezTo>
                  <a:cubicBezTo>
                    <a:pt x="20976" y="2289675"/>
                    <a:pt x="4926" y="2345770"/>
                    <a:pt x="32111" y="2264210"/>
                  </a:cubicBezTo>
                  <a:cubicBezTo>
                    <a:pt x="-30973" y="2074944"/>
                    <a:pt x="17315" y="1792215"/>
                    <a:pt x="23234" y="1696040"/>
                  </a:cubicBezTo>
                  <a:close/>
                </a:path>
              </a:pathLst>
            </a:custGeom>
            <a:solidFill>
              <a:schemeClr val="accent6">
                <a:lumMod val="50000"/>
                <a:alpha val="50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517232"/>
            <a:ext cx="7776864" cy="12540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феврале 1919 г. началось крупномасштабное наступление польских войск. Их северная группа наступала в направлении г.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Вильно,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Лиды и Молодечно. В скором времени она заняла большую часть Гродненской губернии. Южная группа польских войск наступала в направлениях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Ба-рановичи-Минск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Кобрин-Пинск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403648" y="2996952"/>
            <a:ext cx="23762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польских войск в феврале 1919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851920" y="1484784"/>
            <a:ext cx="4680521" cy="3919170"/>
            <a:chOff x="3382390" y="836712"/>
            <a:chExt cx="5587021" cy="46392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382390" y="836712"/>
              <a:ext cx="5587021" cy="4639250"/>
            </a:xfrm>
            <a:prstGeom prst="rect">
              <a:avLst/>
            </a:prstGeom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Прямая со стрелкой 18"/>
            <p:cNvCxnSpPr/>
            <p:nvPr/>
          </p:nvCxnSpPr>
          <p:spPr>
            <a:xfrm flipV="1">
              <a:off x="3491880" y="2852936"/>
              <a:ext cx="1008112" cy="432048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4572000" y="2132856"/>
              <a:ext cx="0" cy="576064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4716016" y="2132856"/>
              <a:ext cx="576064" cy="216024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3418885" y="3501008"/>
              <a:ext cx="1441147" cy="21602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5004048" y="2852936"/>
              <a:ext cx="792088" cy="61510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3382390" y="4365104"/>
              <a:ext cx="54153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4139458" y="4365104"/>
              <a:ext cx="720574" cy="7200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877272"/>
            <a:ext cx="7776864" cy="893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 середине марта 1919 г. польские войска захватили Волковыск,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Сло-ним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Щучин, Пинск, Барановичи и другие населённые пункты. 22 апреля 1919 г. после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3-х дневных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боёв советские войска покинули г.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Вильно.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87624" y="3284984"/>
            <a:ext cx="23762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польских войск в феврале 1919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563888" y="1484784"/>
            <a:ext cx="5154973" cy="4351218"/>
            <a:chOff x="3382389" y="965359"/>
            <a:chExt cx="5587021" cy="463925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382389" y="965359"/>
              <a:ext cx="5587021" cy="463925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4-конечная звезда 28"/>
            <p:cNvSpPr/>
            <p:nvPr/>
          </p:nvSpPr>
          <p:spPr>
            <a:xfrm>
              <a:off x="3923928" y="3465964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4-конечная звезда 29"/>
            <p:cNvSpPr/>
            <p:nvPr/>
          </p:nvSpPr>
          <p:spPr>
            <a:xfrm>
              <a:off x="4427984" y="3501008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4-конечная звезда 30"/>
            <p:cNvSpPr/>
            <p:nvPr/>
          </p:nvSpPr>
          <p:spPr>
            <a:xfrm>
              <a:off x="4860032" y="4437112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4-конечная звезда 31"/>
            <p:cNvSpPr/>
            <p:nvPr/>
          </p:nvSpPr>
          <p:spPr>
            <a:xfrm>
              <a:off x="4860032" y="3501008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4-конечная звезда 32"/>
            <p:cNvSpPr/>
            <p:nvPr/>
          </p:nvSpPr>
          <p:spPr>
            <a:xfrm>
              <a:off x="4433904" y="1988840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301208"/>
            <a:ext cx="7776864" cy="14700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Для борьбы против поляков был создан Западный фронт. В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ССРЛиБ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бы-ло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введено военное положение. Руководящие органы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ССРЛиБ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провели партийную, комсомольскую и всеобщую мобилизацию в Красную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Ар-мию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Значительная часть мобилизованных была направлена на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Запад-ный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фронт, Но основные силы Красной Армии в это время воевали на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Восточном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фронте против А.Колчака.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043608" y="2492896"/>
            <a:ext cx="172819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Польские окопы в Беларуси во время сражения на Немане. Октябрь 1920 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6"/>
          <a:stretch>
            <a:fillRect/>
          </a:stretch>
        </p:blipFill>
        <p:spPr bwMode="auto">
          <a:xfrm>
            <a:off x="2771800" y="1484784"/>
            <a:ext cx="6074857" cy="360040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949280"/>
            <a:ext cx="7776864" cy="8219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Летом 1919 г. положение на Западном фронте ухудшилось. В мае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польс-кие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войска захватили Сморгонь,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Свенцяны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Лунинец и продвигались вглубь территории Беларуси.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043608" y="3284984"/>
            <a:ext cx="25202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польских войск летом 1919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563888" y="1556792"/>
            <a:ext cx="5226981" cy="4279210"/>
            <a:chOff x="3382389" y="965359"/>
            <a:chExt cx="5587021" cy="463925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382389" y="965359"/>
              <a:ext cx="5587021" cy="46392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4-конечная звезда 14"/>
            <p:cNvSpPr/>
            <p:nvPr/>
          </p:nvSpPr>
          <p:spPr>
            <a:xfrm>
              <a:off x="5280245" y="4293346"/>
              <a:ext cx="288032" cy="288032"/>
            </a:xfrm>
            <a:prstGeom prst="star4">
              <a:avLst/>
            </a:prstGeom>
            <a:ln w="19050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4-конечная звезда 15"/>
            <p:cNvSpPr/>
            <p:nvPr/>
          </p:nvSpPr>
          <p:spPr>
            <a:xfrm>
              <a:off x="4992213" y="1628800"/>
              <a:ext cx="288032" cy="288032"/>
            </a:xfrm>
            <a:prstGeom prst="star4">
              <a:avLst/>
            </a:prstGeom>
            <a:ln w="19050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5085184"/>
            <a:ext cx="7776864" cy="16860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После прибытия на помощь французской армии Галлера 1 июля 1919 г. польские войска начали новое общее наступление и захватили Вилейку (1 июля), Молодечно (3 июля), Минск (8 августа). В августе-сентябре 1919 г. польские войска захватили Игумен (современный Червень),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Но-во-Борисов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Бобруйск, Жлобин, Рогачёв, Речицу. Только в октябре 1919 г. их наступление было остановлено на линии Западной Двины (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Полоцк-Лепель-Борисов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Наступление польских войск в Беларуси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547664" y="2924944"/>
            <a:ext cx="28803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Наступление польских войск летом-осенью 1919 г.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499992" y="1484784"/>
            <a:ext cx="4184103" cy="3543761"/>
            <a:chOff x="3921211" y="908720"/>
            <a:chExt cx="5048199" cy="419183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4" t="10612"/>
            <a:stretch/>
          </p:blipFill>
          <p:spPr bwMode="auto">
            <a:xfrm>
              <a:off x="3921211" y="908720"/>
              <a:ext cx="5048199" cy="419183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4-конечная звезда 18"/>
            <p:cNvSpPr/>
            <p:nvPr/>
          </p:nvSpPr>
          <p:spPr>
            <a:xfrm>
              <a:off x="5661002" y="2132856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4-конечная звезда 19"/>
            <p:cNvSpPr/>
            <p:nvPr/>
          </p:nvSpPr>
          <p:spPr>
            <a:xfrm>
              <a:off x="5652120" y="1988840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4-конечная звезда 20"/>
            <p:cNvSpPr/>
            <p:nvPr/>
          </p:nvSpPr>
          <p:spPr>
            <a:xfrm>
              <a:off x="5949034" y="2566692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4-конечная звезда 21"/>
            <p:cNvSpPr/>
            <p:nvPr/>
          </p:nvSpPr>
          <p:spPr>
            <a:xfrm>
              <a:off x="6372200" y="2716604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4-конечная звезда 22"/>
            <p:cNvSpPr/>
            <p:nvPr/>
          </p:nvSpPr>
          <p:spPr>
            <a:xfrm>
              <a:off x="7236296" y="3413267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4-конечная звезда 23"/>
            <p:cNvSpPr/>
            <p:nvPr/>
          </p:nvSpPr>
          <p:spPr>
            <a:xfrm>
              <a:off x="7236296" y="3066297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152225" y="1037701"/>
              <a:ext cx="1678105" cy="4022571"/>
            </a:xfrm>
            <a:custGeom>
              <a:avLst/>
              <a:gdLst>
                <a:gd name="connsiteX0" fmla="*/ 1535837 w 1678105"/>
                <a:gd name="connsiteY0" fmla="*/ 4022571 h 4022571"/>
                <a:gd name="connsiteX1" fmla="*/ 1518082 w 1678105"/>
                <a:gd name="connsiteY1" fmla="*/ 3862773 h 4022571"/>
                <a:gd name="connsiteX2" fmla="*/ 1624614 w 1678105"/>
                <a:gd name="connsiteY2" fmla="*/ 3782874 h 4022571"/>
                <a:gd name="connsiteX3" fmla="*/ 1571348 w 1678105"/>
                <a:gd name="connsiteY3" fmla="*/ 3738485 h 4022571"/>
                <a:gd name="connsiteX4" fmla="*/ 1571348 w 1678105"/>
                <a:gd name="connsiteY4" fmla="*/ 3658586 h 4022571"/>
                <a:gd name="connsiteX5" fmla="*/ 1553592 w 1678105"/>
                <a:gd name="connsiteY5" fmla="*/ 3631953 h 4022571"/>
                <a:gd name="connsiteX6" fmla="*/ 1677880 w 1678105"/>
                <a:gd name="connsiteY6" fmla="*/ 3294602 h 4022571"/>
                <a:gd name="connsiteX7" fmla="*/ 1518082 w 1678105"/>
                <a:gd name="connsiteY7" fmla="*/ 3001639 h 4022571"/>
                <a:gd name="connsiteX8" fmla="*/ 1429305 w 1678105"/>
                <a:gd name="connsiteY8" fmla="*/ 2850718 h 4022571"/>
                <a:gd name="connsiteX9" fmla="*/ 1313895 w 1678105"/>
                <a:gd name="connsiteY9" fmla="*/ 2753064 h 4022571"/>
                <a:gd name="connsiteX10" fmla="*/ 1242874 w 1678105"/>
                <a:gd name="connsiteY10" fmla="*/ 2761942 h 4022571"/>
                <a:gd name="connsiteX11" fmla="*/ 1136342 w 1678105"/>
                <a:gd name="connsiteY11" fmla="*/ 2735309 h 4022571"/>
                <a:gd name="connsiteX12" fmla="*/ 1003177 w 1678105"/>
                <a:gd name="connsiteY12" fmla="*/ 2664287 h 4022571"/>
                <a:gd name="connsiteX13" fmla="*/ 896645 w 1678105"/>
                <a:gd name="connsiteY13" fmla="*/ 2540000 h 4022571"/>
                <a:gd name="connsiteX14" fmla="*/ 861134 w 1678105"/>
                <a:gd name="connsiteY14" fmla="*/ 2326936 h 4022571"/>
                <a:gd name="connsiteX15" fmla="*/ 825624 w 1678105"/>
                <a:gd name="connsiteY15" fmla="*/ 2220404 h 4022571"/>
                <a:gd name="connsiteX16" fmla="*/ 754602 w 1678105"/>
                <a:gd name="connsiteY16" fmla="*/ 2193771 h 4022571"/>
                <a:gd name="connsiteX17" fmla="*/ 674703 w 1678105"/>
                <a:gd name="connsiteY17" fmla="*/ 2016217 h 4022571"/>
                <a:gd name="connsiteX18" fmla="*/ 656948 w 1678105"/>
                <a:gd name="connsiteY18" fmla="*/ 1820909 h 4022571"/>
                <a:gd name="connsiteX19" fmla="*/ 665825 w 1678105"/>
                <a:gd name="connsiteY19" fmla="*/ 1732132 h 4022571"/>
                <a:gd name="connsiteX20" fmla="*/ 710214 w 1678105"/>
                <a:gd name="connsiteY20" fmla="*/ 1714377 h 4022571"/>
                <a:gd name="connsiteX21" fmla="*/ 585926 w 1678105"/>
                <a:gd name="connsiteY21" fmla="*/ 1492435 h 4022571"/>
                <a:gd name="connsiteX22" fmla="*/ 470517 w 1678105"/>
                <a:gd name="connsiteY22" fmla="*/ 1403658 h 4022571"/>
                <a:gd name="connsiteX23" fmla="*/ 399495 w 1678105"/>
                <a:gd name="connsiteY23" fmla="*/ 1385903 h 4022571"/>
                <a:gd name="connsiteX24" fmla="*/ 346229 w 1678105"/>
                <a:gd name="connsiteY24" fmla="*/ 1217227 h 4022571"/>
                <a:gd name="connsiteX25" fmla="*/ 399495 w 1678105"/>
                <a:gd name="connsiteY25" fmla="*/ 1137328 h 4022571"/>
                <a:gd name="connsiteX26" fmla="*/ 390618 w 1678105"/>
                <a:gd name="connsiteY26" fmla="*/ 1048551 h 4022571"/>
                <a:gd name="connsiteX27" fmla="*/ 284086 w 1678105"/>
                <a:gd name="connsiteY27" fmla="*/ 933142 h 4022571"/>
                <a:gd name="connsiteX28" fmla="*/ 292963 w 1678105"/>
                <a:gd name="connsiteY28" fmla="*/ 702322 h 4022571"/>
                <a:gd name="connsiteX29" fmla="*/ 257453 w 1678105"/>
                <a:gd name="connsiteY29" fmla="*/ 418237 h 4022571"/>
                <a:gd name="connsiteX30" fmla="*/ 355107 w 1678105"/>
                <a:gd name="connsiteY30" fmla="*/ 347216 h 4022571"/>
                <a:gd name="connsiteX31" fmla="*/ 363985 w 1678105"/>
                <a:gd name="connsiteY31" fmla="*/ 231806 h 4022571"/>
                <a:gd name="connsiteX32" fmla="*/ 230820 w 1678105"/>
                <a:gd name="connsiteY32" fmla="*/ 143029 h 4022571"/>
                <a:gd name="connsiteX33" fmla="*/ 133165 w 1678105"/>
                <a:gd name="connsiteY33" fmla="*/ 9864 h 4022571"/>
                <a:gd name="connsiteX34" fmla="*/ 0 w 1678105"/>
                <a:gd name="connsiteY34" fmla="*/ 9864 h 4022571"/>
                <a:gd name="connsiteX35" fmla="*/ 0 w 1678105"/>
                <a:gd name="connsiteY35" fmla="*/ 9864 h 40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78105" h="4022571">
                  <a:moveTo>
                    <a:pt x="1535837" y="4022571"/>
                  </a:moveTo>
                  <a:cubicBezTo>
                    <a:pt x="1519561" y="3962646"/>
                    <a:pt x="1503286" y="3902722"/>
                    <a:pt x="1518082" y="3862773"/>
                  </a:cubicBezTo>
                  <a:cubicBezTo>
                    <a:pt x="1532878" y="3822824"/>
                    <a:pt x="1615736" y="3803589"/>
                    <a:pt x="1624614" y="3782874"/>
                  </a:cubicBezTo>
                  <a:cubicBezTo>
                    <a:pt x="1633492" y="3762159"/>
                    <a:pt x="1580226" y="3759200"/>
                    <a:pt x="1571348" y="3738485"/>
                  </a:cubicBezTo>
                  <a:cubicBezTo>
                    <a:pt x="1562470" y="3717770"/>
                    <a:pt x="1574307" y="3676341"/>
                    <a:pt x="1571348" y="3658586"/>
                  </a:cubicBezTo>
                  <a:cubicBezTo>
                    <a:pt x="1568389" y="3640831"/>
                    <a:pt x="1535837" y="3692617"/>
                    <a:pt x="1553592" y="3631953"/>
                  </a:cubicBezTo>
                  <a:cubicBezTo>
                    <a:pt x="1571347" y="3571289"/>
                    <a:pt x="1683798" y="3399654"/>
                    <a:pt x="1677880" y="3294602"/>
                  </a:cubicBezTo>
                  <a:cubicBezTo>
                    <a:pt x="1671962" y="3189550"/>
                    <a:pt x="1559511" y="3075620"/>
                    <a:pt x="1518082" y="3001639"/>
                  </a:cubicBezTo>
                  <a:cubicBezTo>
                    <a:pt x="1476653" y="2927658"/>
                    <a:pt x="1463336" y="2892147"/>
                    <a:pt x="1429305" y="2850718"/>
                  </a:cubicBezTo>
                  <a:cubicBezTo>
                    <a:pt x="1395274" y="2809289"/>
                    <a:pt x="1344967" y="2767860"/>
                    <a:pt x="1313895" y="2753064"/>
                  </a:cubicBezTo>
                  <a:cubicBezTo>
                    <a:pt x="1282823" y="2738268"/>
                    <a:pt x="1272466" y="2764901"/>
                    <a:pt x="1242874" y="2761942"/>
                  </a:cubicBezTo>
                  <a:cubicBezTo>
                    <a:pt x="1213282" y="2758983"/>
                    <a:pt x="1176291" y="2751585"/>
                    <a:pt x="1136342" y="2735309"/>
                  </a:cubicBezTo>
                  <a:cubicBezTo>
                    <a:pt x="1096393" y="2719033"/>
                    <a:pt x="1043126" y="2696838"/>
                    <a:pt x="1003177" y="2664287"/>
                  </a:cubicBezTo>
                  <a:cubicBezTo>
                    <a:pt x="963227" y="2631735"/>
                    <a:pt x="920319" y="2596225"/>
                    <a:pt x="896645" y="2540000"/>
                  </a:cubicBezTo>
                  <a:cubicBezTo>
                    <a:pt x="872971" y="2483775"/>
                    <a:pt x="872971" y="2380202"/>
                    <a:pt x="861134" y="2326936"/>
                  </a:cubicBezTo>
                  <a:cubicBezTo>
                    <a:pt x="849297" y="2273670"/>
                    <a:pt x="843379" y="2242598"/>
                    <a:pt x="825624" y="2220404"/>
                  </a:cubicBezTo>
                  <a:cubicBezTo>
                    <a:pt x="807869" y="2198210"/>
                    <a:pt x="779755" y="2227802"/>
                    <a:pt x="754602" y="2193771"/>
                  </a:cubicBezTo>
                  <a:cubicBezTo>
                    <a:pt x="729449" y="2159740"/>
                    <a:pt x="690979" y="2078361"/>
                    <a:pt x="674703" y="2016217"/>
                  </a:cubicBezTo>
                  <a:cubicBezTo>
                    <a:pt x="658427" y="1954073"/>
                    <a:pt x="658428" y="1868256"/>
                    <a:pt x="656948" y="1820909"/>
                  </a:cubicBezTo>
                  <a:cubicBezTo>
                    <a:pt x="655468" y="1773562"/>
                    <a:pt x="656947" y="1749887"/>
                    <a:pt x="665825" y="1732132"/>
                  </a:cubicBezTo>
                  <a:cubicBezTo>
                    <a:pt x="674703" y="1714377"/>
                    <a:pt x="723530" y="1754326"/>
                    <a:pt x="710214" y="1714377"/>
                  </a:cubicBezTo>
                  <a:cubicBezTo>
                    <a:pt x="696898" y="1674428"/>
                    <a:pt x="625875" y="1544221"/>
                    <a:pt x="585926" y="1492435"/>
                  </a:cubicBezTo>
                  <a:cubicBezTo>
                    <a:pt x="545977" y="1440649"/>
                    <a:pt x="501589" y="1421413"/>
                    <a:pt x="470517" y="1403658"/>
                  </a:cubicBezTo>
                  <a:cubicBezTo>
                    <a:pt x="439445" y="1385903"/>
                    <a:pt x="420210" y="1416975"/>
                    <a:pt x="399495" y="1385903"/>
                  </a:cubicBezTo>
                  <a:cubicBezTo>
                    <a:pt x="378780" y="1354831"/>
                    <a:pt x="346229" y="1258656"/>
                    <a:pt x="346229" y="1217227"/>
                  </a:cubicBezTo>
                  <a:cubicBezTo>
                    <a:pt x="346229" y="1175798"/>
                    <a:pt x="392097" y="1165441"/>
                    <a:pt x="399495" y="1137328"/>
                  </a:cubicBezTo>
                  <a:cubicBezTo>
                    <a:pt x="406893" y="1109215"/>
                    <a:pt x="409853" y="1082582"/>
                    <a:pt x="390618" y="1048551"/>
                  </a:cubicBezTo>
                  <a:cubicBezTo>
                    <a:pt x="371383" y="1014520"/>
                    <a:pt x="300362" y="990847"/>
                    <a:pt x="284086" y="933142"/>
                  </a:cubicBezTo>
                  <a:cubicBezTo>
                    <a:pt x="267810" y="875437"/>
                    <a:pt x="297402" y="788140"/>
                    <a:pt x="292963" y="702322"/>
                  </a:cubicBezTo>
                  <a:cubicBezTo>
                    <a:pt x="288524" y="616504"/>
                    <a:pt x="247096" y="477421"/>
                    <a:pt x="257453" y="418237"/>
                  </a:cubicBezTo>
                  <a:cubicBezTo>
                    <a:pt x="267810" y="359053"/>
                    <a:pt x="337352" y="378288"/>
                    <a:pt x="355107" y="347216"/>
                  </a:cubicBezTo>
                  <a:cubicBezTo>
                    <a:pt x="372862" y="316144"/>
                    <a:pt x="384699" y="265837"/>
                    <a:pt x="363985" y="231806"/>
                  </a:cubicBezTo>
                  <a:cubicBezTo>
                    <a:pt x="343270" y="197775"/>
                    <a:pt x="269290" y="180019"/>
                    <a:pt x="230820" y="143029"/>
                  </a:cubicBezTo>
                  <a:cubicBezTo>
                    <a:pt x="192350" y="106039"/>
                    <a:pt x="171635" y="32058"/>
                    <a:pt x="133165" y="9864"/>
                  </a:cubicBezTo>
                  <a:cubicBezTo>
                    <a:pt x="94695" y="-12330"/>
                    <a:pt x="0" y="9864"/>
                    <a:pt x="0" y="9864"/>
                  </a:cubicBezTo>
                  <a:lnTo>
                    <a:pt x="0" y="9864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4-конечная звезда 26"/>
            <p:cNvSpPr/>
            <p:nvPr/>
          </p:nvSpPr>
          <p:spPr>
            <a:xfrm>
              <a:off x="7452320" y="3861048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4-конечная звезда 27"/>
            <p:cNvSpPr/>
            <p:nvPr/>
          </p:nvSpPr>
          <p:spPr>
            <a:xfrm>
              <a:off x="6445310" y="2301105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4-конечная звезда 28"/>
            <p:cNvSpPr/>
            <p:nvPr/>
          </p:nvSpPr>
          <p:spPr>
            <a:xfrm>
              <a:off x="6804248" y="3212976"/>
              <a:ext cx="288032" cy="288032"/>
            </a:xfrm>
            <a:prstGeom prst="star4">
              <a:avLst/>
            </a:prstGeom>
            <a:ln w="28575">
              <a:solidFill>
                <a:srgbClr val="C00000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501008"/>
            <a:ext cx="3672408" cy="327022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22 апреля 1919 г. руководитель польского государства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Ю.Пилсуд-ский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своём обращении «К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жи-телям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бывшего Великого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кня-жества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Литовского» обещал дать всем свободу и равные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возмож-ности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решении национальных и религиозных дел, а также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обес-печить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федеративные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связи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бе-лорусского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украинского и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ли-товского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свободных государств под руководством Польши. Но это был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только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дипломатичес-кий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ход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76400" y="1676398"/>
            <a:ext cx="4419600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белорусский орнамент векторный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828"/>
          <a:stretch/>
        </p:blipFill>
        <p:spPr bwMode="auto">
          <a:xfrm rot="5400000">
            <a:off x="-690316" y="5105400"/>
            <a:ext cx="2438403" cy="106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3"/>
          <p:cNvGrpSpPr/>
          <p:nvPr/>
        </p:nvGrpSpPr>
        <p:grpSpPr>
          <a:xfrm>
            <a:off x="2072729" y="980728"/>
            <a:ext cx="7071270" cy="300237"/>
            <a:chOff x="4346521" y="3634356"/>
            <a:chExt cx="4797479" cy="300237"/>
          </a:xfrm>
        </p:grpSpPr>
        <p:pic>
          <p:nvPicPr>
            <p:cNvPr id="7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44358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745807" y="3645023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6164" y="3645024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Картинки по запросу белорусский орнамент векторный клипарт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346521" y="3634356"/>
              <a:ext cx="1199642" cy="2895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1640" y="260648"/>
            <a:ext cx="7592888" cy="72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Оккупационный режим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3419872" y="1412776"/>
            <a:ext cx="165618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Ю.Пилсудский</a:t>
            </a:r>
            <a:endParaRPr lang="be-BY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7413" y="1484784"/>
            <a:ext cx="3843455" cy="518457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396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1678</Words>
  <Application>Microsoft Office PowerPoint</Application>
  <PresentationFormat>Экран (4:3)</PresentationFormat>
  <Paragraphs>85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Беларусь в условиях польско-советской войны 1919-1920 гг. Итоги Рижского мира</vt:lpstr>
      <vt:lpstr>Слайд 2</vt:lpstr>
      <vt:lpstr>В ноябре 1918 г. возродилось Польское государство. В начале 1919 г. польские руководящие круги при поддержке Франции и Англии стали на путь осуществления своих намерений присоединить земли Украины, Беларуси и Литвы к Польше и возродить Речь Посполитую в границах 1772 г.</vt:lpstr>
      <vt:lpstr>В феврале 1919 г. началось крупномасштабное наступление польских войск. Их северная группа наступала в направлении г. Вильно, Лиды и Молодечно. В скором времени она заняла большую часть Гродненской губернии. Южная группа польских войск наступала в направлениях Ба-рановичи-Минск, Кобрин-Пинск.</vt:lpstr>
      <vt:lpstr>К середине марта 1919 г. польские войска захватили Волковыск, Сло-ним, Щучин, Пинск, Барановичи и другие населённые пункты. 22 апреля 1919 г. после 3-х дневных боёв советские войска покинули г. Вильно.</vt:lpstr>
      <vt:lpstr>Для борьбы против поляков был создан Западный фронт. В ССРЛиБ бы-ло введено военное положение. Руководящие органы ССРЛиБ провели партийную, комсомольскую и всеобщую мобилизацию в Красную Ар-мию. Значительная часть мобилизованных была направлена на Запад-ный фронт, Но основные силы Красной Армии в это время воевали на Восточном фронте против А.Колчака.</vt:lpstr>
      <vt:lpstr>Летом 1919 г. положение на Западном фронте ухудшилось. В мае польс-кие войска захватили Сморгонь, Свенцяны, Лунинец и продвигались вглубь территории Беларуси.</vt:lpstr>
      <vt:lpstr>После прибытия на помощь французской армии Галлера 1 июля 1919 г. польские войска начали новое общее наступление и захватили Вилейку (1 июля), Молодечно (3 июля), Минск (8 августа). В августе-сентябре 1919 г. польские войска захватили Игумен (современный Червень), Но-во-Борисов, Бобруйск, Жлобин, Рогачёв, Речицу. Только в октябре 1919 г. их наступление было остановлено на линии Западной Двины (Полоцк-Лепель-Борисов).</vt:lpstr>
      <vt:lpstr>22 апреля 1919 г. руководитель польского государства Ю.Пилсуд-ский в своём обращении «К жи-телям бывшего Великого кня-жества Литовского» обещал дать всем свободу и равные возмож-ности в решении национальных и религиозных дел, а также обес-печить федеративные связи бе-лорусского, украинского и ли-товского свободных государств под руководством Польши. Но это был только дипломатичес-кий ход.</vt:lpstr>
      <vt:lpstr>На занятой территории Беларуси польские власти ликвидировали орга-ны советского местного управления, возобновили помещичье землевла-дение, установили свои порядки. Политические противники польской власти подвергались жестоким репрессиям. Богатства Беларуси раскра-дывались и переправлялись в Польшу. В культурной жизни проводилась политика полонизации. Закрывались белорусские школы и учреждения культуры. Многие деятели белорусского национального движения, ряд учителей белорусских школ были арестованы и отправлены в польские тюрьмы.</vt:lpstr>
      <vt:lpstr>Некоторые руководители белорусского национального движения пове-рили пропаганде Ю.Пилсудского. Рада БНР во главе с Я.Лёсиком обрати-лась к Ю.Пилсудскому с письмом, в котором содержалась просьба о пере-даче ей власти в Беларуси. Председатель правительства БНР А.Луцкевич начал переговоры с руководством Польши о признании БНР. В сентябре 1919 г. А.Луцкевич в Варшаве согласился заключить унию Беларуси и Польши при условии признания польским сеймом независимости БНР. Но Ю.Пилсудский не принял этого предложения и приказал задержать А.Луцкевича.</vt:lpstr>
      <vt:lpstr>Белорусский народ не покорился оккупантам. Его борьбу возглавили коммунисты и эсеры. В конце августа 1919 г. ЦК КП(б)ЛиБ создал спе-циальный политический орган Бюро по нелегальной работе, которое за-нималось формированием партизанских отрядов. В октябре 1919 г. ЦК БПС-Р (Белорусской партии социалистов-революционеров) призвал все политические партии создать общий фронт борьбы за освобождение Бе-ларуси.</vt:lpstr>
      <vt:lpstr>Антибелорусская позиция польского руководства и размах антипольс-кой борьбы вызвали раскол в структуре власти БНР. На сессии Рады БНР в декабре 1919 г. сторонникам польской ориентации Я.Лёсику и А.Луц-кевичу было выказано недоверие. Образовался новый президиум рады и новое правительство БНР во главе с В.Ластовским, которые являлись противниками унии с Польшей. Но польские власти вскоре арестовали В.Ластовского и заявили, что не собираются признавать БНР.</vt:lpstr>
      <vt:lpstr>Сторонники унии с Польшей образовали Наивысшую раду под руковод-ством Я.Середы. Эта рада была марионеточной в польской оккупацион-ной администрации. В марте 1920 г. она заключила договор с польским правительством, в котором дала согласие на включение в состав Поль-ши бывших Виленской и Гродненской губерний.</vt:lpstr>
      <vt:lpstr>В целях борьбы за освобождение Беларуси от польских оккупантов происходил процесс дальнейшего сближения коммунистов и бело-русских эсеров. В декабре 1919 г. в Смоленске прошла совместная конференция представителей этих партий. Был подписан договор о создании единого антипольского фронта борьбы. Был разработан план вооружённого восстания и создан Белорусской повстанческий комитет (БПК). В начале 1920 г. коммунистическое и эсеровское течения партизанского движения объединились. Большую роль в этом объединении сыграла Бело-русская коммунистическая органи-зация (БКО) во главе с В.Игнатов-ским.</vt:lpstr>
      <vt:lpstr>Белорусские партизаны разрушали коммуникации, взрывали польские военные эшелоны, проводили разведывательную работу в тылу врага. В январе 1920 г. в д. Гатово возле Минска состоялся первый съезд парти-зан, а в апреле в д. Михановичи - второй. На этих съездах разрабатыва-лась и уточнялась тактика борьбы против польских оккупантов. В годы польской оккупации сохранялась Советская власть в «Рудобельской рес-публике». Но в январе 1920 г. польские войска сожгли д. Рудобелка.</vt:lpstr>
      <vt:lpstr>Во время борьбы с польской интервенцией известным стало имя деда Талаша. В 1919 г. в возрасте 75 лет Василий Исаакович Талаш организо-вал и возглавил партизанский отряд численностью около 300 человек. Отряд действовал на территории Белорусского Полесья. Эти события стали сюжетом для повести Я.Коласа «Трясина». В годы Великой Отечес-твенной войны В.И.Талаш принимал участие в борьбе с немецко-фашис-тскими захватчиками.</vt:lpstr>
      <vt:lpstr>Весной 1920 г., увеличив свою армию с помощью стран Антанты, Поль-ша опять развернула наступление и захватила Мозырь, Калинковичи и другие населённые пункты. Красная Армия получила пополнение с Вос-точного фронта. Главнокомандующим Западным фронтом был назначен М.Тухачевский, начальником политотдела А.Мясников. Наступление Красной Армии началось 14 мая 1920 г., но её войска были отброшены в конце мая за р. Березину.</vt:lpstr>
      <vt:lpstr>Новое наступление советских войск началось в середине июня 1920 г. на юге Беларуси. Были освобождены Мозырь, Речица и другие города. В на-чале июля началось наступление советских войск на Минском направ-лении. 11 июля был освобождён Минск, 19 июля - Гродно, а 1 августа - Брест. Дорога на Варшаву была открыта.</vt:lpstr>
      <vt:lpstr>11 июля 1920 г. министр иностранных дел Англии Д.Керзон направил советскому правительству требование остановить наступление совет-ских войск по линии Гродно-Яловка-Немиров-Брест-Литовск, и далее по территории Украины до Карпат. Эта линия должна была стать восточ-ной временной границей Польши. В исторической литературе она полу-чила название «линия Керзона». Но советское руководство решило пе-ренести боевые действия дальше на запад. Это была серьёзная полити-ческая ошибка.</vt:lpstr>
      <vt:lpstr>В середине августа 1920 г. Красная Армия дошла до Варшавы. Но Поль-ше была оказана помощь со стороны Англии, Франции, Италии и США. Развернулось мощное национально-патриотическое движение польско-го народа в защиту своей родины. 16 августа 1920 г. польские войска пе-решли в наступление. Красная Армия потерпела поражение. В августе-октябре 1920 г. польскими войсками опять была оккупирована вся тер-ритория Западной Беларуси.</vt:lpstr>
      <vt:lpstr>12 октября 1920 г. Советская Россия заключила с Польшей прелиминар-ный (предварительный) мирный договор. Но и после заключения пере-мирия польские войска продолжали наступать. 15 октября 1920 г. они захватили Минск, но 17 октября его покинули, поскольку по условиям перемирия столица Беларуси оставалась за советской стороной.</vt:lpstr>
      <vt:lpstr>Подписание мирного договора с Польшей привело к конфронтации большевиков с белорусскими эсерами, которые мечтали о создании це-лостного и независимого белорусского государства. В 1920 г. по Белару-си прокатилась волна антибольшевистских восстаний. Наиболее круп-ным из них было Слуцкое восстание, которое возглавили эсеры и кото-рое поддержал своими вооружёнными силами С.Булак-Балахович.</vt:lpstr>
      <vt:lpstr>18 марта 1921 г. в Риге был подписан мирный договор между Советской Россией, Украиной и Польшей. Представителей Советской Беларуси, как и делегацию БНР, к переговорам в Риге не допустили. Интересы Белару-си на рижских переговорах представляла делегация РСФСР.</vt:lpstr>
      <vt:lpstr>По Рижскому мирному договору к Польше отходила территория Запад-ной Беларуси с площадью в 113 тыс. км² и населением около 4 млн чело-век. Витебская и Гомельская губернии, западные уезды Смоленской гу-бернии оставались в составе РСФСР. За ССРБ сохранялось только 6 уез-дов Минской губернии.</vt:lpstr>
    </vt:vector>
  </TitlesOfParts>
  <Company>Лицей Ивацевичского района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Беларусь в условиях польско-советской войны 1919-1920 гг. Итоги Рижского мира</dc:title>
  <dc:subject>Беларусь в условиях польско-советской войны 1919-1920 гг. Итоги Рижского мира</dc:subject>
  <dc:creator>Ситник П.В.</dc:creator>
  <dc:description>Презентация</dc:description>
  <cp:lastModifiedBy>Пользователь</cp:lastModifiedBy>
  <cp:revision>133</cp:revision>
  <dcterms:created xsi:type="dcterms:W3CDTF">2016-09-19T06:49:37Z</dcterms:created>
  <dcterms:modified xsi:type="dcterms:W3CDTF">2016-09-21T11:42:41Z</dcterms:modified>
  <cp:category>История Беларуси (экзамен). 11 класс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21.09.2016</vt:lpwstr>
  </property>
</Properties>
</file>