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Lobster"/>
      <p:regular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Tahoma"/>
      <p:regular r:id="rId36"/>
      <p:bold r:id="rId37"/>
    </p:embeddedFont>
    <p:embeddedFont>
      <p:font typeface="Book Antiqua"/>
      <p:regular r:id="rId38"/>
      <p:bold r:id="rId39"/>
      <p:italic r:id="rId40"/>
      <p:boldItalic r:id="rId41"/>
    </p:embeddedFont>
    <p:embeddedFont>
      <p:font typeface="Century Gothic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2C8AE3-1DAF-4E36-AC74-A1B6D85B6EEC}">
  <a:tblStyle styleId="{4A2C8AE3-1DAF-4E36-AC74-A1B6D85B6EE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okAntiqua-italic.fntdata"/><Relationship Id="rId20" Type="http://schemas.openxmlformats.org/officeDocument/2006/relationships/slide" Target="slides/slide14.xml"/><Relationship Id="rId42" Type="http://schemas.openxmlformats.org/officeDocument/2006/relationships/font" Target="fonts/CenturyGothic-regular.fntdata"/><Relationship Id="rId41" Type="http://schemas.openxmlformats.org/officeDocument/2006/relationships/font" Target="fonts/BookAntiqua-boldItalic.fntdata"/><Relationship Id="rId22" Type="http://schemas.openxmlformats.org/officeDocument/2006/relationships/slide" Target="slides/slide16.xml"/><Relationship Id="rId44" Type="http://schemas.openxmlformats.org/officeDocument/2006/relationships/font" Target="fonts/CenturyGothic-italic.fntdata"/><Relationship Id="rId21" Type="http://schemas.openxmlformats.org/officeDocument/2006/relationships/slide" Target="slides/slide15.xml"/><Relationship Id="rId43" Type="http://schemas.openxmlformats.org/officeDocument/2006/relationships/font" Target="fonts/CenturyGothic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obster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37" Type="http://schemas.openxmlformats.org/officeDocument/2006/relationships/font" Target="fonts/Tahoma-bold.fntdata"/><Relationship Id="rId14" Type="http://schemas.openxmlformats.org/officeDocument/2006/relationships/slide" Target="slides/slide8.xml"/><Relationship Id="rId36" Type="http://schemas.openxmlformats.org/officeDocument/2006/relationships/font" Target="fonts/Tahoma-regular.fntdata"/><Relationship Id="rId17" Type="http://schemas.openxmlformats.org/officeDocument/2006/relationships/slide" Target="slides/slide11.xml"/><Relationship Id="rId39" Type="http://schemas.openxmlformats.org/officeDocument/2006/relationships/font" Target="fonts/BookAntiqua-bold.fntdata"/><Relationship Id="rId16" Type="http://schemas.openxmlformats.org/officeDocument/2006/relationships/slide" Target="slides/slide10.xml"/><Relationship Id="rId38" Type="http://schemas.openxmlformats.org/officeDocument/2006/relationships/font" Target="fonts/BookAntiqua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0e496f62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0e496f62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0e496f62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0e496f62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0e496f62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0e496f62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0e496f62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30e496f62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0e496f62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0e496f62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0e496f62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0e496f62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0e496f62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0e496f62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0e496f62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0e496f62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0e496f62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0e496f62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0e496f62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0e496f62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09d161c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09d161c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0e6497cd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0e6497cd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fc329c35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fc329c35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09d161c9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09d161c9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09d161c96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09d161c96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0e6497cd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0e6497cd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09d161c96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09d161c96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09d161c9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09d161c9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0e496f6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0e496f6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alBKbnFKrXA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427800" y="836725"/>
            <a:ext cx="82884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2"/>
                </a:solidFill>
              </a:rPr>
              <a:t>Государственное учреждение образования</a:t>
            </a:r>
            <a:endParaRPr sz="19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2"/>
                </a:solidFill>
              </a:rPr>
              <a:t>«Гимназия №2 г. Солигорска»</a:t>
            </a:r>
            <a:endParaRPr sz="19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1600">
                <a:solidFill>
                  <a:schemeClr val="dk2"/>
                </a:solidFill>
              </a:rPr>
              <a:t>Людмила Антоновна Ларчик</a:t>
            </a:r>
            <a:endParaRPr sz="19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2"/>
                </a:solidFill>
              </a:rPr>
              <a:t>Учитель истории и обществоведения высшей квалификационной категории</a:t>
            </a:r>
            <a:endParaRPr sz="19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2500">
                <a:solidFill>
                  <a:schemeClr val="dk2"/>
                </a:solidFill>
              </a:rPr>
              <a:t>Урок истории Средних веков в 6 классе</a:t>
            </a:r>
            <a:endParaRPr sz="19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2"/>
                </a:solidFill>
              </a:rPr>
              <a:t> </a:t>
            </a:r>
            <a:r>
              <a:rPr b="1" lang="ru" sz="2000">
                <a:solidFill>
                  <a:schemeClr val="dk2"/>
                </a:solidFill>
              </a:rPr>
              <a:t>Тема урока : «Цивилизации Тропической Африки и Америки»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121;p22"/>
          <p:cNvGraphicFramePr/>
          <p:nvPr/>
        </p:nvGraphicFramePr>
        <p:xfrm>
          <a:off x="432250" y="4821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{4A2C8AE3-1DAF-4E36-AC74-A1B6D85B6EEC}</a:tableStyleId>
              </a:tblPr>
              <a:tblGrid>
                <a:gridCol w="1532325"/>
                <a:gridCol w="2019850"/>
                <a:gridCol w="4736250"/>
              </a:tblGrid>
              <a:tr h="7301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Государство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Географическое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положение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Характеристика исторического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Развития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69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Гана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Мали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Сон гай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Западная       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Африка,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бассейн реки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Нигер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Контроль торговли с арабами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Северной Африки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Междоусобные войны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Военные походы Али Бера Великого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Принятие ислама</a:t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1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Конго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река Конго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Возникновение к XIV в. государства 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Усиление его в XIV—XV вв.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9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Эфиопия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Восточная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Африка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   Христианское государство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Его расцвет в Позднем средневековье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103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49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23"/>
          <p:cNvGraphicFramePr/>
          <p:nvPr/>
        </p:nvGraphicFramePr>
        <p:xfrm>
          <a:off x="450050" y="4821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{4A2C8AE3-1DAF-4E36-AC74-A1B6D85B6EEC}</a:tableStyleId>
              </a:tblPr>
              <a:tblGrid>
                <a:gridCol w="1529025"/>
                <a:gridCol w="2015525"/>
                <a:gridCol w="4726075"/>
              </a:tblGrid>
              <a:tr h="7301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Государство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Географическое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положение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Характеристика исторического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Развития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69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Гана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Мали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Сон гай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Западная       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Африка,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бассейн реки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Нигер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Контроль торговли с арабами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Северной Африки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Междоусобные войны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Военные походы Али Бера Великого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Принятие ислама</a:t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1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Конго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река Конго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Возникновение к XIV в. государства 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Усиление его в XIV—XV вв.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9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Эфиопия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Восточная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Африка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   Христианское государство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Его расцвет в Позднем средневековье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103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Мономотапа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Восточное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побережье 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Африки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49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49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Торговля с городами-государствами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49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49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побережья, продажа золота, слоновой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49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49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кости, шкур леопардов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124775" y="204975"/>
            <a:ext cx="8885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00007B"/>
                </a:solidFill>
                <a:latin typeface="Lobster"/>
                <a:ea typeface="Lobster"/>
                <a:cs typeface="Lobster"/>
                <a:sym typeface="Lobster"/>
              </a:rPr>
              <a:t>Проблемное задание!</a:t>
            </a:r>
            <a:endParaRPr b="1" sz="1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481325" y="1042725"/>
            <a:ext cx="8306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00664C"/>
                </a:solidFill>
                <a:latin typeface="Lobster"/>
                <a:ea typeface="Lobster"/>
                <a:cs typeface="Lobster"/>
                <a:sym typeface="Lobster"/>
              </a:rPr>
              <a:t>Проанализируйте</a:t>
            </a:r>
            <a:r>
              <a:rPr b="1" lang="ru" sz="4800">
                <a:solidFill>
                  <a:srgbClr val="00664C"/>
                </a:solidFill>
                <a:latin typeface="Lobster"/>
                <a:ea typeface="Lobster"/>
                <a:cs typeface="Lobster"/>
                <a:sym typeface="Lobster"/>
              </a:rPr>
              <a:t> таблицу и выясните, к</a:t>
            </a:r>
            <a:r>
              <a:rPr b="1" lang="ru" sz="4800">
                <a:solidFill>
                  <a:srgbClr val="00664C"/>
                </a:solidFill>
                <a:latin typeface="Lobster"/>
                <a:ea typeface="Lobster"/>
                <a:cs typeface="Lobster"/>
                <a:sym typeface="Lobster"/>
              </a:rPr>
              <a:t>аковы особенности</a:t>
            </a:r>
            <a:endParaRPr sz="8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00664C"/>
                </a:solidFill>
                <a:latin typeface="Lobster"/>
                <a:ea typeface="Lobster"/>
                <a:cs typeface="Lobster"/>
                <a:sym typeface="Lobster"/>
              </a:rPr>
              <a:t>развития стран</a:t>
            </a:r>
            <a:endParaRPr sz="8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00664C"/>
                </a:solidFill>
                <a:latin typeface="Lobster"/>
                <a:ea typeface="Lobster"/>
                <a:cs typeface="Lobster"/>
                <a:sym typeface="Lobster"/>
              </a:rPr>
              <a:t>Тропической Африки</a:t>
            </a:r>
            <a:endParaRPr sz="8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00664C"/>
                </a:solidFill>
                <a:latin typeface="Lobster"/>
                <a:ea typeface="Lobster"/>
                <a:cs typeface="Lobster"/>
                <a:sym typeface="Lobster"/>
              </a:rPr>
              <a:t>в Позднем средневековье?</a:t>
            </a:r>
            <a:endParaRPr sz="8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/>
        </p:nvSpPr>
        <p:spPr>
          <a:xfrm>
            <a:off x="418950" y="240625"/>
            <a:ext cx="8306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900">
                <a:solidFill>
                  <a:srgbClr val="B0FFE0"/>
                </a:solidFill>
                <a:latin typeface="Lobster"/>
                <a:ea typeface="Lobster"/>
                <a:cs typeface="Lobster"/>
                <a:sym typeface="Lobster"/>
              </a:rPr>
              <a:t>О</a:t>
            </a:r>
            <a:r>
              <a:rPr b="1" lang="ru" sz="3900">
                <a:solidFill>
                  <a:srgbClr val="B0FFE0"/>
                </a:solidFill>
                <a:latin typeface="Lobster"/>
                <a:ea typeface="Lobster"/>
                <a:cs typeface="Lobster"/>
                <a:sym typeface="Lobster"/>
              </a:rPr>
              <a:t>собенности развития стран Африки:</a:t>
            </a:r>
            <a:endParaRPr sz="3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160425" y="1025725"/>
            <a:ext cx="88230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00007B"/>
                </a:solidFill>
                <a:latin typeface="Lobster"/>
                <a:ea typeface="Lobster"/>
                <a:cs typeface="Lobster"/>
                <a:sym typeface="Lobster"/>
              </a:rPr>
              <a:t>1. </a:t>
            </a:r>
            <a:r>
              <a:rPr b="1" lang="ru" sz="2700">
                <a:solidFill>
                  <a:srgbClr val="00007B"/>
                </a:solidFill>
                <a:latin typeface="Lobster"/>
                <a:ea typeface="Lobster"/>
                <a:cs typeface="Lobster"/>
                <a:sym typeface="Lobster"/>
              </a:rPr>
              <a:t>Неравномерность развития;</a:t>
            </a:r>
            <a:endParaRPr sz="5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00007B"/>
                </a:solidFill>
                <a:latin typeface="Lobster"/>
                <a:ea typeface="Lobster"/>
                <a:cs typeface="Lobster"/>
                <a:sym typeface="Lobster"/>
              </a:rPr>
              <a:t>2. Наличие лично свободного населения  при собственности</a:t>
            </a:r>
            <a:endParaRPr b="1" sz="2700">
              <a:solidFill>
                <a:srgbClr val="00007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00007B"/>
                </a:solidFill>
                <a:latin typeface="Lobster"/>
                <a:ea typeface="Lobster"/>
                <a:cs typeface="Lobster"/>
                <a:sym typeface="Lobster"/>
              </a:rPr>
              <a:t>     на землю правителя;</a:t>
            </a:r>
            <a:endParaRPr sz="5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00007B"/>
                </a:solidFill>
                <a:latin typeface="Lobster"/>
                <a:ea typeface="Lobster"/>
                <a:cs typeface="Lobster"/>
                <a:sym typeface="Lobster"/>
              </a:rPr>
              <a:t>3. Наличие большого количества рабов;</a:t>
            </a:r>
            <a:endParaRPr sz="5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00007B"/>
                </a:solidFill>
                <a:latin typeface="Lobster"/>
                <a:ea typeface="Lobster"/>
                <a:cs typeface="Lobster"/>
                <a:sym typeface="Lobster"/>
              </a:rPr>
              <a:t>4. Власть монарха ограничивалась советом знати; </a:t>
            </a:r>
            <a:endParaRPr sz="5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00007B"/>
                </a:solidFill>
                <a:latin typeface="Lobster"/>
                <a:ea typeface="Lobster"/>
                <a:cs typeface="Lobster"/>
                <a:sym typeface="Lobster"/>
              </a:rPr>
              <a:t>5. Феодальные отношения не сформировались;</a:t>
            </a:r>
            <a:endParaRPr sz="5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00007B"/>
                </a:solidFill>
                <a:latin typeface="Lobster"/>
                <a:ea typeface="Lobster"/>
                <a:cs typeface="Lobster"/>
                <a:sym typeface="Lobster"/>
              </a:rPr>
              <a:t>6. Владения, раздаваемые за службу чиновникам не были</a:t>
            </a:r>
            <a:endParaRPr b="1" sz="2700">
              <a:solidFill>
                <a:srgbClr val="00007B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7429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00007B"/>
                </a:solidFill>
                <a:latin typeface="Lobster"/>
                <a:ea typeface="Lobster"/>
                <a:cs typeface="Lobster"/>
                <a:sym typeface="Lobster"/>
              </a:rPr>
              <a:t>     наследственными;</a:t>
            </a:r>
            <a:endParaRPr b="1" sz="3300">
              <a:solidFill>
                <a:srgbClr val="00007B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25" y="0"/>
            <a:ext cx="8816526" cy="508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5919675" y="0"/>
            <a:ext cx="3085800" cy="8004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Вспомните!</a:t>
            </a:r>
            <a:endParaRPr b="1" sz="4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300300" y="4345950"/>
            <a:ext cx="8368500" cy="646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Lato"/>
                <a:ea typeface="Lato"/>
                <a:cs typeface="Lato"/>
                <a:sym typeface="Lato"/>
              </a:rPr>
              <a:t>К</a:t>
            </a: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акой континент был открыт в конце 15 века?</a:t>
            </a:r>
            <a:endParaRPr b="1"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2005200" y="169325"/>
            <a:ext cx="513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Lobster"/>
                <a:ea typeface="Lobster"/>
                <a:cs typeface="Lobster"/>
                <a:sym typeface="Lobster"/>
              </a:rPr>
              <a:t>Вспомните!</a:t>
            </a:r>
            <a:endParaRPr b="1" sz="4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401050" y="882325"/>
            <a:ext cx="83685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Lato"/>
              <a:buAutoNum type="arabicPeriod"/>
            </a:pPr>
            <a:r>
              <a:rPr lang="ru" sz="2500">
                <a:latin typeface="Lato"/>
                <a:ea typeface="Lato"/>
                <a:cs typeface="Lato"/>
                <a:sym typeface="Lato"/>
              </a:rPr>
              <a:t>К</a:t>
            </a:r>
            <a:r>
              <a:rPr b="1" lang="ru" sz="2500">
                <a:latin typeface="Times New Roman"/>
                <a:ea typeface="Times New Roman"/>
                <a:cs typeface="Times New Roman"/>
                <a:sym typeface="Times New Roman"/>
              </a:rPr>
              <a:t>акой континент был открыт в конце 15 века?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AutoNum type="arabicPeriod"/>
            </a:pPr>
            <a:r>
              <a:rPr b="1" lang="ru" sz="2500">
                <a:latin typeface="Times New Roman"/>
                <a:ea typeface="Times New Roman"/>
                <a:cs typeface="Times New Roman"/>
                <a:sym typeface="Times New Roman"/>
              </a:rPr>
              <a:t>Какие племена его заселяли?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AutoNum type="arabicPeriod"/>
            </a:pPr>
            <a:r>
              <a:rPr b="1" lang="ru" sz="2500">
                <a:latin typeface="Times New Roman"/>
                <a:ea typeface="Times New Roman"/>
                <a:cs typeface="Times New Roman"/>
                <a:sym typeface="Times New Roman"/>
              </a:rPr>
              <a:t>Назовите племена, проживавшие на его территории в Средние века.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AutoNum type="arabicPeriod"/>
            </a:pPr>
            <a:r>
              <a:rPr b="1" lang="ru" sz="2500">
                <a:latin typeface="Times New Roman"/>
                <a:ea typeface="Times New Roman"/>
                <a:cs typeface="Times New Roman"/>
                <a:sym typeface="Times New Roman"/>
              </a:rPr>
              <a:t>Покажите на карте места расселения этих племен.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5" y="53475"/>
            <a:ext cx="5328874" cy="50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00" y="208800"/>
            <a:ext cx="5130425" cy="47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5592200" y="478625"/>
            <a:ext cx="33756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chemeClr val="dk2"/>
                </a:solidFill>
              </a:rPr>
              <a:t>М</a:t>
            </a:r>
            <a:r>
              <a:rPr b="1" lang="ru" sz="3200">
                <a:solidFill>
                  <a:schemeClr val="dk2"/>
                </a:solidFill>
              </a:rPr>
              <a:t>айя </a:t>
            </a:r>
            <a:r>
              <a:rPr b="1" lang="ru" sz="3200">
                <a:solidFill>
                  <a:schemeClr val="dk2"/>
                </a:solidFill>
              </a:rPr>
              <a:t>населяли</a:t>
            </a:r>
            <a:r>
              <a:rPr b="1" lang="ru" sz="3200">
                <a:solidFill>
                  <a:schemeClr val="dk2"/>
                </a:solidFill>
              </a:rPr>
              <a:t> полуостров Юкатан и часть Центральной Америки.</a:t>
            </a:r>
            <a:endParaRPr b="1" sz="3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6853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5944850" y="466025"/>
            <a:ext cx="3000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2"/>
                </a:solidFill>
              </a:rPr>
              <a:t>Ацтеки расселялись на территории современной Мексики в долине озера Тескоко.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2304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5668275" y="505300"/>
            <a:ext cx="30000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2"/>
                </a:solidFill>
              </a:rPr>
              <a:t>И</a:t>
            </a:r>
            <a:r>
              <a:rPr b="1" lang="ru" sz="2800">
                <a:solidFill>
                  <a:schemeClr val="dk2"/>
                </a:solidFill>
              </a:rPr>
              <a:t>нки проживали на западе Южной Америки, на территории современного Перу.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/>
        </p:nvSpPr>
        <p:spPr>
          <a:xfrm>
            <a:off x="392100" y="294100"/>
            <a:ext cx="8359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Познавательное</a:t>
            </a:r>
            <a:r>
              <a:rPr lang="ru" sz="40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задание!</a:t>
            </a:r>
            <a:endParaRPr sz="40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392100" y="1094500"/>
            <a:ext cx="85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latin typeface="Lato"/>
                <a:ea typeface="Lato"/>
                <a:cs typeface="Lato"/>
                <a:sym typeface="Lato"/>
              </a:rPr>
              <a:t>Выяснить, каковы были занятия, верования и образ жизни американских племен.</a:t>
            </a:r>
            <a:endParaRPr b="1" sz="2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7" name="Google Shape;177;p31" title="Государства и народы Африки и доколумбовой Америки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2700" y="2075900"/>
            <a:ext cx="4468775" cy="2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1182025" y="1117300"/>
            <a:ext cx="72546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latin typeface="Lobster"/>
                <a:ea typeface="Lobster"/>
                <a:cs typeface="Lobster"/>
                <a:sym typeface="Lobster"/>
              </a:rPr>
              <a:t>Домашнее задание</a:t>
            </a:r>
            <a:endParaRPr b="1" sz="52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§30, выполнить задания урока 33 ЭТ</a:t>
            </a:r>
            <a:endParaRPr b="1" sz="5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/>
        </p:nvSpPr>
        <p:spPr>
          <a:xfrm>
            <a:off x="152350" y="273300"/>
            <a:ext cx="8901300" cy="4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AutoNum type="arabicPeriod"/>
            </a:pPr>
            <a:r>
              <a:rPr b="1" lang="ru" sz="2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Майя</a:t>
            </a:r>
            <a:r>
              <a:rPr b="1" lang="ru" sz="2100">
                <a:solidFill>
                  <a:schemeClr val="dk2"/>
                </a:solidFill>
              </a:rPr>
              <a:t> в</a:t>
            </a:r>
            <a:r>
              <a:rPr b="1" lang="ru" sz="2100">
                <a:solidFill>
                  <a:schemeClr val="dk2"/>
                </a:solidFill>
              </a:rPr>
              <a:t>ыращивали кукурузу, овощи, хлопок, разводили индюков и собак; первыми стали изготавливать шоколадный напиток из бобов какао; занимались торговлей, ремеслом.</a:t>
            </a:r>
            <a:endParaRPr b="1"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AutoNum type="arabicPeriod"/>
            </a:pPr>
            <a:r>
              <a:rPr b="1" lang="ru" sz="28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Ацтеки</a:t>
            </a:r>
            <a:r>
              <a:rPr b="1" lang="ru" sz="2100">
                <a:solidFill>
                  <a:schemeClr val="dk2"/>
                </a:solidFill>
              </a:rPr>
              <a:t> поклонялись богам, олицетворявшим собой силы природы, приносили в жертву людей (пленников).)</a:t>
            </a:r>
            <a:endParaRPr b="1"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AutoNum type="arabicPeriod"/>
            </a:pPr>
            <a:r>
              <a:rPr b="1" lang="ru" sz="2800">
                <a:solidFill>
                  <a:srgbClr val="00FFFF"/>
                </a:solidFill>
                <a:latin typeface="Lobster"/>
                <a:ea typeface="Lobster"/>
                <a:cs typeface="Lobster"/>
                <a:sym typeface="Lobster"/>
              </a:rPr>
              <a:t>Инки</a:t>
            </a:r>
            <a:r>
              <a:rPr b="1" lang="ru" sz="21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ru" sz="2100">
                <a:solidFill>
                  <a:schemeClr val="dk2"/>
                </a:solidFill>
              </a:rPr>
              <a:t>разводили лам, получая шерсть и мясо, выращивали кукурузу, картофель и другие овощи. Вручную пряли хлопок. Из глины делали посуду и кирпичи для строительства жилых домов. Имели узелковое письмо (кипу). Строили прекрасные дороги.</a:t>
            </a:r>
            <a:endParaRPr b="1"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25" y="179075"/>
            <a:ext cx="8841700" cy="47850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type="title"/>
          </p:nvPr>
        </p:nvSpPr>
        <p:spPr>
          <a:xfrm>
            <a:off x="423600" y="342215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52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Цивилизации Тропической Африки и Америки</a:t>
            </a:r>
            <a:endParaRPr sz="4520"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8168" l="0" r="5802" t="6119"/>
          <a:stretch/>
        </p:blipFill>
        <p:spPr>
          <a:xfrm>
            <a:off x="0" y="0"/>
            <a:ext cx="59355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5935575" y="1001925"/>
            <a:ext cx="3208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0000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</a:t>
            </a:r>
            <a:r>
              <a:rPr b="1" lang="ru" sz="2800">
                <a:solidFill>
                  <a:srgbClr val="0000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</a:t>
            </a:r>
            <a:r>
              <a:rPr b="1" lang="ru" sz="2800">
                <a:solidFill>
                  <a:srgbClr val="0000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сполагается</a:t>
            </a:r>
            <a:endParaRPr b="1" sz="2800">
              <a:solidFill>
                <a:srgbClr val="0000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0000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Тропическая</a:t>
            </a:r>
            <a:endParaRPr b="1" sz="2800">
              <a:solidFill>
                <a:srgbClr val="0000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0000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Африка?</a:t>
            </a:r>
            <a:endParaRPr sz="600">
              <a:solidFill>
                <a:schemeClr val="dk2"/>
              </a:solidFill>
            </a:endParaRPr>
          </a:p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0000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Покажите её на</a:t>
            </a:r>
            <a:endParaRPr b="1" sz="2800">
              <a:solidFill>
                <a:srgbClr val="00007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144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00007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карте.</a:t>
            </a:r>
            <a:endParaRPr sz="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428225" y="0"/>
            <a:ext cx="827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Проблемное задание!</a:t>
            </a:r>
            <a:endParaRPr sz="1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428225" y="1030350"/>
            <a:ext cx="83595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0066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Заполним таблицу</a:t>
            </a:r>
            <a:endParaRPr sz="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0066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«Государства Тропической</a:t>
            </a:r>
            <a:endParaRPr sz="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0066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Африки в Позднем </a:t>
            </a:r>
            <a:endParaRPr sz="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0066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средневековье»</a:t>
            </a:r>
            <a:endParaRPr sz="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0066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Стр.182-184.</a:t>
            </a:r>
            <a:endParaRPr b="1" sz="4600">
              <a:solidFill>
                <a:srgbClr val="0066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300"/>
            <a:ext cx="5027375" cy="497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5332125" y="725450"/>
            <a:ext cx="36489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latin typeface="Lato"/>
                <a:ea typeface="Lato"/>
                <a:cs typeface="Lato"/>
                <a:sym typeface="Lato"/>
              </a:rPr>
              <a:t>Назовите и покажите на карте государства, существовавшие в Африке в период Позднего средневековья.</a:t>
            </a:r>
            <a:endParaRPr b="1" sz="3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19"/>
          <p:cNvGraphicFramePr/>
          <p:nvPr/>
        </p:nvGraphicFramePr>
        <p:xfrm>
          <a:off x="436675" y="4821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{4A2C8AE3-1DAF-4E36-AC74-A1B6D85B6EEC}</a:tableStyleId>
              </a:tblPr>
              <a:tblGrid>
                <a:gridCol w="1534775"/>
                <a:gridCol w="2023125"/>
                <a:gridCol w="4743900"/>
              </a:tblGrid>
              <a:tr h="7301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Государство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Географическое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положение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Характеристика исторического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развития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4895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20"/>
          <p:cNvGraphicFramePr/>
          <p:nvPr/>
        </p:nvGraphicFramePr>
        <p:xfrm>
          <a:off x="387700" y="4821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{4A2C8AE3-1DAF-4E36-AC74-A1B6D85B6EEC}</a:tableStyleId>
              </a:tblPr>
              <a:tblGrid>
                <a:gridCol w="1542175"/>
                <a:gridCol w="2032900"/>
                <a:gridCol w="4766775"/>
              </a:tblGrid>
              <a:tr h="7301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Государство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Географическое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положение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Характеристика исторического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Развития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69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Гана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Мали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Сонгай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Западная       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Африка,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бассейн реки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Нигер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Контроль торговли с арабами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Северной Африки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Междоусобные войны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Военные походы Али Бера Великого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Принятие ислама</a:t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10450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21"/>
          <p:cNvGraphicFramePr/>
          <p:nvPr/>
        </p:nvGraphicFramePr>
        <p:xfrm>
          <a:off x="405525" y="4821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{4A2C8AE3-1DAF-4E36-AC74-A1B6D85B6EEC}</a:tableStyleId>
              </a:tblPr>
              <a:tblGrid>
                <a:gridCol w="1543825"/>
                <a:gridCol w="2035075"/>
                <a:gridCol w="4771900"/>
              </a:tblGrid>
              <a:tr h="7301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Государство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Географическое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375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положение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Характеристика исторического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3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Развития</a:t>
                      </a:r>
                      <a:endParaRPr b="1"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69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Гана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Мали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Сонгай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Западная       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Африка,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бассейн реки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Нигер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Контроль торговли с арабами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Северной Африки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Междоусобные войны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Военные походы Али Бера Великого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Принятие ислама</a:t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11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Конго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 </a:t>
                      </a:r>
                      <a:endParaRPr sz="1100"/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 река Конго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Возникновение к XIV в. государства  </a:t>
                      </a:r>
                      <a:endParaRPr sz="1100"/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  <a:p>
                      <a:pPr indent="0" lvl="0" marL="38100" marR="0" rtl="0" algn="ctr">
                        <a:lnSpc>
                          <a:spcPct val="5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Усиление его в XIV—XV вв.</a:t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89325">
                <a:tc gridSpan="3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