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0dcd2e91d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10dcd2e91d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0dcd2e91d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10dcd2e91d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0dcd2e91d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10dcd2e91d_2_1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0dcd2e91d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10dcd2e91d_2_1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0dcd2e91d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10dcd2e91d_2_1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0dcd2e91d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10dcd2e91d_2_1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0dcd2e91d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10dcd2e91d_2_1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0dcd2e91d_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10dcd2e91d_2_1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0dcd2e91d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10dcd2e91d_2_1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0dcd2e91d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10dcd2e91d_2_2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0dcd2e91d_2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10dcd2e91d_2_2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0dcd2e9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0dcd2e9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0dcd2e91d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10dcd2e91d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0dcd2e91d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10dcd2e91d_2_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0dcd2e91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0dcd2e91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0dcd2e91d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0dcd2e91d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0dcd2e91d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10dcd2e91d_2_1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dcd2e91d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10dcd2e91d_2_1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0dcd2e91d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10dcd2e91d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229395" y="2343151"/>
            <a:ext cx="8564563" cy="292894"/>
            <a:chOff x="145" y="1968"/>
            <a:chExt cx="5395" cy="246"/>
          </a:xfrm>
        </p:grpSpPr>
        <p:sp>
          <p:nvSpPr>
            <p:cNvPr id="62" name="Google Shape;62;p14"/>
            <p:cNvSpPr/>
            <p:nvPr/>
          </p:nvSpPr>
          <p:spPr>
            <a:xfrm rot="5400000">
              <a:off x="2794" y="-586"/>
              <a:ext cx="96" cy="5395"/>
            </a:xfrm>
            <a:custGeom>
              <a:rect b="b" l="l" r="r" t="t"/>
              <a:pathLst>
                <a:path extrusionOk="0" h="3264" w="1699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63" name="Google Shape;63;p14"/>
            <p:cNvGrpSpPr/>
            <p:nvPr/>
          </p:nvGrpSpPr>
          <p:grpSpPr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64" name="Google Shape;64;p14"/>
              <p:cNvGrpSpPr/>
              <p:nvPr/>
            </p:nvGrpSpPr>
            <p:grpSpPr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65" name="Google Shape;65;p14"/>
                <p:cNvSpPr/>
                <p:nvPr/>
              </p:nvSpPr>
              <p:spPr>
                <a:xfrm>
                  <a:off x="2050" y="2008"/>
                  <a:ext cx="2161" cy="457"/>
                </a:xfrm>
                <a:custGeom>
                  <a:rect b="b" l="l" r="r" t="t"/>
                  <a:pathLst>
                    <a:path extrusionOk="0" h="457" w="2161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66" name="Google Shape;66;p14"/>
                <p:cNvSpPr/>
                <p:nvPr/>
              </p:nvSpPr>
              <p:spPr>
                <a:xfrm>
                  <a:off x="1865" y="1811"/>
                  <a:ext cx="2341" cy="585"/>
                </a:xfrm>
                <a:custGeom>
                  <a:rect b="b" l="l" r="r" t="t"/>
                  <a:pathLst>
                    <a:path extrusionOk="0" h="585" w="2341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sp>
            <p:nvSpPr>
              <p:cNvPr id="67" name="Google Shape;67;p14"/>
              <p:cNvSpPr/>
              <p:nvPr/>
            </p:nvSpPr>
            <p:spPr>
              <a:xfrm>
                <a:off x="1863" y="3172"/>
                <a:ext cx="898" cy="397"/>
              </a:xfrm>
              <a:custGeom>
                <a:rect b="b" l="l" r="r" t="t"/>
                <a:pathLst>
                  <a:path extrusionOk="0" h="397" w="898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3352" y="3074"/>
                <a:ext cx="157" cy="337"/>
              </a:xfrm>
              <a:custGeom>
                <a:rect b="b" l="l" r="r" t="t"/>
                <a:pathLst>
                  <a:path extrusionOk="0" h="337" w="15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3306" y="3128"/>
                <a:ext cx="808" cy="396"/>
              </a:xfrm>
              <a:custGeom>
                <a:rect b="b" l="l" r="r" t="t"/>
                <a:pathLst>
                  <a:path extrusionOk="0" h="396" w="808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sp>
        <p:nvSpPr>
          <p:cNvPr id="70" name="Google Shape;70;p14"/>
          <p:cNvSpPr txBox="1"/>
          <p:nvPr>
            <p:ph type="ctrTitle"/>
          </p:nvPr>
        </p:nvSpPr>
        <p:spPr>
          <a:xfrm>
            <a:off x="685800" y="1257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066800" y="15430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2984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2794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indent="-2794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ic Sans MS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1100"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066800" y="15430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•"/>
              <a:defRPr sz="21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•"/>
              <a:defRPr sz="1800"/>
            </a:lvl2pPr>
            <a:lvl3pPr indent="-3048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•"/>
              <a:defRPr sz="1400"/>
            </a:lvl4pPr>
            <a:lvl5pPr indent="-2794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5pPr>
            <a:lvl6pPr indent="-2794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6pPr>
            <a:lvl7pPr indent="-2794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7pPr>
            <a:lvl8pPr indent="-2794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8pPr>
            <a:lvl9pPr indent="-2794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9pPr>
          </a:lstStyle>
          <a:p/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5029200" y="15430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•"/>
              <a:defRPr sz="21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•"/>
              <a:defRPr sz="1800"/>
            </a:lvl2pPr>
            <a:lvl3pPr indent="-3048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•"/>
              <a:defRPr sz="1400"/>
            </a:lvl4pPr>
            <a:lvl5pPr indent="-2794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5pPr>
            <a:lvl6pPr indent="-2794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6pPr>
            <a:lvl7pPr indent="-2794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7pPr>
            <a:lvl8pPr indent="-2794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8pPr>
            <a:lvl9pPr indent="-2794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•"/>
              <a:defRPr sz="1400"/>
            </a:lvl9pPr>
          </a:lstStyle>
          <a:p/>
        </p:txBody>
      </p:sp>
      <p:sp>
        <p:nvSpPr>
          <p:cNvPr id="95" name="Google Shape;95;p18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1pPr>
            <a:lvl2pPr indent="-3048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•"/>
              <a:defRPr sz="1500"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•"/>
              <a:defRPr sz="1200"/>
            </a:lvl4pPr>
            <a:lvl5pPr indent="-2730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5pPr>
            <a:lvl6pPr indent="-2730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6pPr>
            <a:lvl7pPr indent="-2730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7pPr>
            <a:lvl8pPr indent="-2730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8pPr>
            <a:lvl9pPr indent="-2730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9pPr>
          </a:lstStyle>
          <a:p/>
        </p:txBody>
      </p:sp>
      <p:sp>
        <p:nvSpPr>
          <p:cNvPr id="102" name="Google Shape;102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b="1" sz="1200"/>
            </a:lvl9pPr>
          </a:lstStyle>
          <a:p/>
        </p:txBody>
      </p:sp>
      <p:sp>
        <p:nvSpPr>
          <p:cNvPr id="103" name="Google Shape;103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1pPr>
            <a:lvl2pPr indent="-3048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•"/>
              <a:defRPr sz="1500"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•"/>
              <a:defRPr sz="1200"/>
            </a:lvl4pPr>
            <a:lvl5pPr indent="-2730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5pPr>
            <a:lvl6pPr indent="-2730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6pPr>
            <a:lvl7pPr indent="-2730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7pPr>
            <a:lvl8pPr indent="-2730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8pPr>
            <a:lvl9pPr indent="-2730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Char char="•"/>
              <a:defRPr sz="1200"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  <a:defRPr sz="21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ic Sans MS"/>
              <a:buChar char="•"/>
              <a:defRPr sz="1500"/>
            </a:lvl4pPr>
            <a:lvl5pPr indent="-2857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sz="1500"/>
            </a:lvl5pPr>
            <a:lvl6pPr indent="-2857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sz="1500"/>
            </a:lvl6pPr>
            <a:lvl7pPr indent="-2857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sz="1500"/>
            </a:lvl7pPr>
            <a:lvl8pPr indent="-2857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sz="1500"/>
            </a:lvl8pPr>
            <a:lvl9pPr indent="-2857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sz="1500"/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9pPr>
          </a:lstStyle>
          <a:p/>
        </p:txBody>
      </p:sp>
      <p:sp>
        <p:nvSpPr>
          <p:cNvPr id="116" name="Google Shape;116;p21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ic Sans MS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ic Sans MS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ic Sans MS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omic Sans MS"/>
              <a:buNone/>
              <a:defRPr sz="700"/>
            </a:lvl9pPr>
          </a:lstStyle>
          <a:p/>
        </p:txBody>
      </p:sp>
      <p:sp>
        <p:nvSpPr>
          <p:cNvPr id="123" name="Google Shape;123;p22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 rot="5400000">
            <a:off x="3409950" y="-80010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2984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2794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indent="-2794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 rot="5400000">
            <a:off x="5695950" y="1485900"/>
            <a:ext cx="4343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 rot="5400000">
            <a:off x="1733550" y="-381000"/>
            <a:ext cx="4343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2984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2794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indent="-2794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" y="114300"/>
            <a:ext cx="6899275" cy="4800600"/>
            <a:chOff x="0" y="96"/>
            <a:chExt cx="4346" cy="4032"/>
          </a:xfrm>
        </p:grpSpPr>
        <p:sp>
          <p:nvSpPr>
            <p:cNvPr id="52" name="Google Shape;52;p13"/>
            <p:cNvSpPr/>
            <p:nvPr/>
          </p:nvSpPr>
          <p:spPr>
            <a:xfrm>
              <a:off x="0" y="1050"/>
              <a:ext cx="4346" cy="108"/>
            </a:xfrm>
            <a:custGeom>
              <a:rect b="b" l="l" r="r" t="t"/>
              <a:pathLst>
                <a:path extrusionOk="0" h="108" w="4346">
                  <a:moveTo>
                    <a:pt x="3477" y="10"/>
                  </a:moveTo>
                  <a:cubicBezTo>
                    <a:pt x="3680" y="12"/>
                    <a:pt x="3921" y="14"/>
                    <a:pt x="4057" y="17"/>
                  </a:cubicBezTo>
                  <a:cubicBezTo>
                    <a:pt x="4192" y="20"/>
                    <a:pt x="4253" y="24"/>
                    <a:pt x="4293" y="30"/>
                  </a:cubicBezTo>
                  <a:cubicBezTo>
                    <a:pt x="4333" y="36"/>
                    <a:pt x="4286" y="43"/>
                    <a:pt x="4293" y="50"/>
                  </a:cubicBezTo>
                  <a:cubicBezTo>
                    <a:pt x="4300" y="57"/>
                    <a:pt x="4328" y="67"/>
                    <a:pt x="4329" y="73"/>
                  </a:cubicBezTo>
                  <a:cubicBezTo>
                    <a:pt x="4331" y="80"/>
                    <a:pt x="4346" y="85"/>
                    <a:pt x="4305" y="89"/>
                  </a:cubicBezTo>
                  <a:cubicBezTo>
                    <a:pt x="4263" y="93"/>
                    <a:pt x="4186" y="97"/>
                    <a:pt x="4082" y="99"/>
                  </a:cubicBezTo>
                  <a:cubicBezTo>
                    <a:pt x="3977" y="100"/>
                    <a:pt x="3834" y="99"/>
                    <a:pt x="3675" y="99"/>
                  </a:cubicBezTo>
                  <a:cubicBezTo>
                    <a:pt x="3516" y="98"/>
                    <a:pt x="3341" y="95"/>
                    <a:pt x="3129" y="94"/>
                  </a:cubicBezTo>
                  <a:cubicBezTo>
                    <a:pt x="2918" y="93"/>
                    <a:pt x="2634" y="94"/>
                    <a:pt x="2401" y="94"/>
                  </a:cubicBezTo>
                  <a:cubicBezTo>
                    <a:pt x="2168" y="95"/>
                    <a:pt x="2024" y="97"/>
                    <a:pt x="1733" y="98"/>
                  </a:cubicBezTo>
                  <a:cubicBezTo>
                    <a:pt x="1442" y="99"/>
                    <a:pt x="946" y="103"/>
                    <a:pt x="657" y="102"/>
                  </a:cubicBezTo>
                  <a:cubicBezTo>
                    <a:pt x="368" y="101"/>
                    <a:pt x="110" y="108"/>
                    <a:pt x="1" y="93"/>
                  </a:cubicBezTo>
                  <a:lnTo>
                    <a:pt x="0" y="13"/>
                  </a:lnTo>
                  <a:cubicBezTo>
                    <a:pt x="109" y="0"/>
                    <a:pt x="432" y="13"/>
                    <a:pt x="657" y="12"/>
                  </a:cubicBezTo>
                  <a:cubicBezTo>
                    <a:pt x="882" y="11"/>
                    <a:pt x="1082" y="7"/>
                    <a:pt x="1349" y="7"/>
                  </a:cubicBezTo>
                  <a:cubicBezTo>
                    <a:pt x="1617" y="6"/>
                    <a:pt x="2017" y="8"/>
                    <a:pt x="2265" y="9"/>
                  </a:cubicBezTo>
                  <a:cubicBezTo>
                    <a:pt x="2513" y="9"/>
                    <a:pt x="2634" y="9"/>
                    <a:pt x="2834" y="8"/>
                  </a:cubicBezTo>
                  <a:cubicBezTo>
                    <a:pt x="3034" y="9"/>
                    <a:pt x="3273" y="9"/>
                    <a:pt x="347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25" y="96"/>
              <a:ext cx="451" cy="4032"/>
            </a:xfrm>
            <a:custGeom>
              <a:rect b="b" l="l" r="r" t="t"/>
              <a:pathLst>
                <a:path extrusionOk="0" h="4115" w="883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chemeClr val="hlink">
                <a:alpha val="4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384" y="816"/>
              <a:ext cx="96" cy="576"/>
            </a:xfrm>
            <a:custGeom>
              <a:rect b="b" l="l" r="r" t="t"/>
              <a:pathLst>
                <a:path extrusionOk="0" h="842" w="110">
                  <a:moveTo>
                    <a:pt x="92" y="0"/>
                  </a:moveTo>
                  <a:lnTo>
                    <a:pt x="81" y="170"/>
                  </a:lnTo>
                  <a:lnTo>
                    <a:pt x="51" y="362"/>
                  </a:lnTo>
                  <a:lnTo>
                    <a:pt x="74" y="539"/>
                  </a:lnTo>
                  <a:lnTo>
                    <a:pt x="88" y="709"/>
                  </a:lnTo>
                  <a:lnTo>
                    <a:pt x="110" y="842"/>
                  </a:lnTo>
                  <a:lnTo>
                    <a:pt x="81" y="768"/>
                  </a:lnTo>
                  <a:lnTo>
                    <a:pt x="59" y="716"/>
                  </a:lnTo>
                  <a:lnTo>
                    <a:pt x="29" y="598"/>
                  </a:lnTo>
                  <a:lnTo>
                    <a:pt x="0" y="414"/>
                  </a:lnTo>
                  <a:lnTo>
                    <a:pt x="22" y="251"/>
                  </a:lnTo>
                  <a:lnTo>
                    <a:pt x="51" y="8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5" name="Google Shape;55;p13"/>
          <p:cNvSpPr txBox="1"/>
          <p:nvPr>
            <p:ph type="title"/>
          </p:nvPr>
        </p:nvSpPr>
        <p:spPr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1066800" y="15430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ic Sans MS"/>
              <a:buChar char="•"/>
              <a:defRPr b="0" i="0" sz="1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b="0" i="0" sz="1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857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b="0" i="0" sz="1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857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b="0" i="0" sz="1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857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b="0" i="0" sz="1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•"/>
              <a:defRPr b="0" i="0" sz="1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1066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934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3042" y="249492"/>
            <a:ext cx="6371470" cy="459190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7"/>
          <p:cNvSpPr/>
          <p:nvPr/>
        </p:nvSpPr>
        <p:spPr>
          <a:xfrm>
            <a:off x="-5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Каковы причины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успехов турок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завоевании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государств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Балканского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полуострова?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Стр.108-109</a:t>
            </a:r>
            <a:endParaRPr sz="1100"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1921" y="1210306"/>
            <a:ext cx="1660081" cy="248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97" y="1483817"/>
            <a:ext cx="1620181" cy="187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/>
          <p:nvPr/>
        </p:nvSpPr>
        <p:spPr>
          <a:xfrm>
            <a:off x="1691878" y="3209857"/>
            <a:ext cx="7254608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Свя­той Ла­зарь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вос­пи­ты­вал­ся при дво­ре сербского ко­ро­ля Ду­ша­на. Он был на­зна­чен пра­ви­те­лем од­ной из серб­ских об­ла­стей. </a:t>
            </a:r>
            <a:r>
              <a:rPr b="1" lang="ru" sz="15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1371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го­ду свя­той Ла­зарь был </a:t>
            </a:r>
            <a:r>
              <a:rPr b="1" lang="ru" sz="14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про­воз­гла­шен ко­ро­лем всей Сер­бии.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 усми­рил со­сед­них кня­зей, стро­ил хра­мы, под­дер­жи­вал мо­на­сты­ри и бла­го­тво­ри­тель­ные учре­жде­ния.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1380 го­ду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свя­той по­стро­ил мо­на­стырь Ро­ва­ни­цу. В те­че­ние 10 лет его прав­ле­ния Сер­бия на­хо­ди­лась в по­кое. Во вре­мя Ко­сов­ской бит­вы ра­не­ный ко­роль был взят в плен и </a:t>
            </a:r>
            <a:r>
              <a:rPr b="1" lang="ru" sz="15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июня 1389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го­да был обезглален.</a:t>
            </a:r>
            <a:endParaRPr sz="1100"/>
          </a:p>
        </p:txBody>
      </p:sp>
      <p:pic>
        <p:nvPicPr>
          <p:cNvPr id="222" name="Google Shape;22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682" y="3057804"/>
            <a:ext cx="1810940" cy="226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689" y="93977"/>
            <a:ext cx="1538136" cy="139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0"/>
          <p:cNvSpPr/>
          <p:nvPr/>
        </p:nvSpPr>
        <p:spPr>
          <a:xfrm>
            <a:off x="1787256" y="602671"/>
            <a:ext cx="7213235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Легенды сообщают, что во время битвы на Косовом поле </a:t>
            </a:r>
            <a:r>
              <a:rPr b="1" lang="ru" sz="15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Милош Обилич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пробрался к султану Мураду I и смертельно ранил его, после чего был зарублен охраной султана.</a:t>
            </a:r>
            <a:endParaRPr sz="1100"/>
          </a:p>
        </p:txBody>
      </p:sp>
      <p:sp>
        <p:nvSpPr>
          <p:cNvPr id="225" name="Google Shape;225;p40"/>
          <p:cNvSpPr/>
          <p:nvPr/>
        </p:nvSpPr>
        <p:spPr>
          <a:xfrm>
            <a:off x="1787256" y="1758365"/>
            <a:ext cx="7213235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Султан Мурад I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битве на Косовом поле (1389), на юго-востоке Югославии, разбил сербскую армию и присоединил к Османской империи территорию Сербии вплоть до Дуная. Однако накануне битвы он был смертельно ранен Милошем Обиличем и к концу дня скончался. Но успел отдать приказ обезглавить сербского короля Лазаря, взятого в плен.</a:t>
            </a:r>
            <a:endParaRPr sz="1100"/>
          </a:p>
        </p:txBody>
      </p:sp>
      <p:sp>
        <p:nvSpPr>
          <p:cNvPr id="226" name="Google Shape;226;p40"/>
          <p:cNvSpPr/>
          <p:nvPr/>
        </p:nvSpPr>
        <p:spPr>
          <a:xfrm>
            <a:off x="1787258" y="91025"/>
            <a:ext cx="721323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июня 1389г.</a:t>
            </a:r>
            <a:r>
              <a:rPr lang="r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ru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битва на Косовом поле между турецкой армией и объединенными силами сербов и боснийцев.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1385646" y="141481"/>
            <a:ext cx="6385499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5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Проблемное задание!</a:t>
            </a:r>
            <a:endParaRPr sz="1100"/>
          </a:p>
        </p:txBody>
      </p:sp>
      <p:sp>
        <p:nvSpPr>
          <p:cNvPr id="237" name="Google Shape;237;p42"/>
          <p:cNvSpPr/>
          <p:nvPr/>
        </p:nvSpPr>
        <p:spPr>
          <a:xfrm>
            <a:off x="1580221" y="789553"/>
            <a:ext cx="5996353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Какие изменения произошли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жизни народов Балканского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полуострова в результате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турецкого завоевания?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Стр.109-110</a:t>
            </a:r>
            <a:endParaRPr sz="1100"/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737" y="3167127"/>
            <a:ext cx="4585321" cy="18957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6574" y="789553"/>
            <a:ext cx="1298560" cy="194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/>
          <p:nvPr/>
        </p:nvSpPr>
        <p:spPr>
          <a:xfrm>
            <a:off x="1111856" y="0"/>
            <a:ext cx="7017787" cy="4824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Проблемное задание!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AF648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5D5F2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Выяснить,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5D5F29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каковы особенности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5D5F29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развития: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AF6482"/>
                </a:solidFill>
                <a:latin typeface="Comic Sans MS"/>
                <a:ea typeface="Comic Sans MS"/>
                <a:cs typeface="Comic Sans MS"/>
                <a:sym typeface="Comic Sans MS"/>
              </a:rPr>
              <a:t>I группа- Сербских государств,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44162D"/>
                </a:solidFill>
                <a:latin typeface="Comic Sans MS"/>
                <a:ea typeface="Comic Sans MS"/>
                <a:cs typeface="Comic Sans MS"/>
                <a:sym typeface="Comic Sans MS"/>
              </a:rPr>
              <a:t>II группа- Хорватского гос-ва.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5D5F29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Стр.106-108</a:t>
            </a:r>
            <a:endParaRPr b="1" sz="4100">
              <a:solidFill>
                <a:srgbClr val="5D5F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6" y="141480"/>
            <a:ext cx="1298560" cy="194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OOS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