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 Slab"/>
      <p:regular r:id="rId18"/>
      <p:bold r:id="rId19"/>
    </p:embeddedFont>
    <p:embeddedFont>
      <p:font typeface="Robo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11" Type="http://schemas.openxmlformats.org/officeDocument/2006/relationships/slide" Target="slides/slide6.xml"/><Relationship Id="rId22" Type="http://schemas.openxmlformats.org/officeDocument/2006/relationships/font" Target="fonts/Roboto-italic.fntdata"/><Relationship Id="rId10" Type="http://schemas.openxmlformats.org/officeDocument/2006/relationships/slide" Target="slides/slide5.xml"/><Relationship Id="rId21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Slab-bold.fntdata"/><Relationship Id="rId6" Type="http://schemas.openxmlformats.org/officeDocument/2006/relationships/slide" Target="slides/slide1.xml"/><Relationship Id="rId18" Type="http://schemas.openxmlformats.org/officeDocument/2006/relationships/font" Target="fonts/RobotoSlab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0476135d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0476135d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530baa73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530baa73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530baa73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530baa73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0476135d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0476135d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0476135d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0476135d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0476135d6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0476135d6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0476135d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0476135d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0476135d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0476135d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0476135d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0476135d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0476135d6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0476135d6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530baa73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530baa73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lrYTG-F1UUk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/>
        </p:nvSpPr>
        <p:spPr>
          <a:xfrm>
            <a:off x="1134750" y="513875"/>
            <a:ext cx="70707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2038550" y="1432150"/>
            <a:ext cx="54483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</a:t>
            </a:r>
            <a:endParaRPr b="1"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высшей квалификационной категории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455675" y="3063325"/>
            <a:ext cx="8326200" cy="15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Всемирной истории 7 класс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«Индия»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title="33  Государства Востока  Начало европейской колонизации ч 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200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157200" y="0"/>
            <a:ext cx="8829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Какие европейские государства и какими методами вели борьбу за завоевание  Индии? Каковы результаты этой борьбы?    </a:t>
            </a:r>
            <a:r>
              <a:rPr b="1" lang="ru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b="1"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203175" y="4205325"/>
            <a:ext cx="887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</a:rPr>
              <a:t>1757 г.</a:t>
            </a:r>
            <a:r>
              <a:rPr b="1" lang="ru" sz="2000">
                <a:solidFill>
                  <a:schemeClr val="dk1"/>
                </a:solidFill>
              </a:rPr>
              <a:t> англичане, разбив войска бенгальского правителя. установили свой контроль над Бенгалией.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5">
            <a:alphaModFix/>
          </a:blip>
          <a:srcRect b="0" l="0" r="34110" t="0"/>
          <a:stretch/>
        </p:blipFill>
        <p:spPr>
          <a:xfrm>
            <a:off x="4881600" y="857250"/>
            <a:ext cx="4105200" cy="3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382325" y="79375"/>
            <a:ext cx="845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rgbClr val="660000"/>
                </a:solidFill>
                <a:latin typeface="Roboto"/>
                <a:ea typeface="Roboto"/>
                <a:cs typeface="Roboto"/>
                <a:sym typeface="Roboto"/>
              </a:rPr>
              <a:t>Основные направления развития культуры Индии</a:t>
            </a:r>
            <a:endParaRPr b="1" sz="2600">
              <a:solidFill>
                <a:srgbClr val="66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3"/>
          <p:cNvSpPr/>
          <p:nvPr/>
        </p:nvSpPr>
        <p:spPr>
          <a:xfrm>
            <a:off x="274125" y="1168625"/>
            <a:ext cx="2561100" cy="93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sp>
        <p:nvSpPr>
          <p:cNvPr id="140" name="Google Shape;140;p23"/>
          <p:cNvSpPr/>
          <p:nvPr/>
        </p:nvSpPr>
        <p:spPr>
          <a:xfrm>
            <a:off x="4465400" y="1089300"/>
            <a:ext cx="3852300" cy="692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700"/>
          </a:p>
        </p:txBody>
      </p:sp>
      <p:cxnSp>
        <p:nvCxnSpPr>
          <p:cNvPr id="141" name="Google Shape;141;p23"/>
          <p:cNvCxnSpPr>
            <a:stCxn id="138" idx="2"/>
          </p:cNvCxnSpPr>
          <p:nvPr/>
        </p:nvCxnSpPr>
        <p:spPr>
          <a:xfrm flipH="1">
            <a:off x="1493225" y="664375"/>
            <a:ext cx="3116400" cy="388800"/>
          </a:xfrm>
          <a:prstGeom prst="straightConnector1">
            <a:avLst/>
          </a:prstGeom>
          <a:noFill/>
          <a:ln cap="flat" cmpd="sng" w="38100">
            <a:solidFill>
              <a:srgbClr val="66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23"/>
          <p:cNvCxnSpPr/>
          <p:nvPr/>
        </p:nvCxnSpPr>
        <p:spPr>
          <a:xfrm>
            <a:off x="4572000" y="664363"/>
            <a:ext cx="2077800" cy="367200"/>
          </a:xfrm>
          <a:prstGeom prst="straightConnector1">
            <a:avLst/>
          </a:prstGeom>
          <a:noFill/>
          <a:ln cap="flat" cmpd="sng" w="38100">
            <a:solidFill>
              <a:srgbClr val="66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" name="Google Shape;143;p23"/>
          <p:cNvSpPr/>
          <p:nvPr/>
        </p:nvSpPr>
        <p:spPr>
          <a:xfrm>
            <a:off x="3347250" y="2106425"/>
            <a:ext cx="1861200" cy="692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sp>
        <p:nvSpPr>
          <p:cNvPr id="144" name="Google Shape;144;p23"/>
          <p:cNvSpPr/>
          <p:nvPr/>
        </p:nvSpPr>
        <p:spPr>
          <a:xfrm>
            <a:off x="6997450" y="2106425"/>
            <a:ext cx="1594200" cy="6924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sp>
        <p:nvSpPr>
          <p:cNvPr id="145" name="Google Shape;145;p23"/>
          <p:cNvSpPr/>
          <p:nvPr/>
        </p:nvSpPr>
        <p:spPr>
          <a:xfrm>
            <a:off x="598950" y="3123550"/>
            <a:ext cx="1774800" cy="4905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/>
          </a:p>
        </p:txBody>
      </p:sp>
      <p:sp>
        <p:nvSpPr>
          <p:cNvPr id="146" name="Google Shape;146;p23"/>
          <p:cNvSpPr/>
          <p:nvPr/>
        </p:nvSpPr>
        <p:spPr>
          <a:xfrm>
            <a:off x="2907500" y="3123550"/>
            <a:ext cx="1557900" cy="4434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sp>
        <p:nvSpPr>
          <p:cNvPr id="147" name="Google Shape;147;p23"/>
          <p:cNvSpPr/>
          <p:nvPr/>
        </p:nvSpPr>
        <p:spPr>
          <a:xfrm>
            <a:off x="5244500" y="3441025"/>
            <a:ext cx="3678900" cy="93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cxnSp>
        <p:nvCxnSpPr>
          <p:cNvPr id="148" name="Google Shape;148;p23"/>
          <p:cNvCxnSpPr>
            <a:stCxn id="140" idx="2"/>
            <a:endCxn id="143" idx="0"/>
          </p:cNvCxnSpPr>
          <p:nvPr/>
        </p:nvCxnSpPr>
        <p:spPr>
          <a:xfrm flipH="1">
            <a:off x="4277750" y="1781700"/>
            <a:ext cx="2113800" cy="3246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23"/>
          <p:cNvCxnSpPr>
            <a:stCxn id="140" idx="2"/>
            <a:endCxn id="144" idx="0"/>
          </p:cNvCxnSpPr>
          <p:nvPr/>
        </p:nvCxnSpPr>
        <p:spPr>
          <a:xfrm>
            <a:off x="6391550" y="1781700"/>
            <a:ext cx="1403100" cy="3246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0" name="Google Shape;150;p23"/>
          <p:cNvCxnSpPr>
            <a:stCxn id="143" idx="2"/>
            <a:endCxn id="145" idx="0"/>
          </p:cNvCxnSpPr>
          <p:nvPr/>
        </p:nvCxnSpPr>
        <p:spPr>
          <a:xfrm flipH="1">
            <a:off x="1486350" y="2798825"/>
            <a:ext cx="2791500" cy="324600"/>
          </a:xfrm>
          <a:prstGeom prst="straightConnector1">
            <a:avLst/>
          </a:prstGeom>
          <a:noFill/>
          <a:ln cap="flat" cmpd="sng" w="28575">
            <a:solidFill>
              <a:srgbClr val="C27BA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1" name="Google Shape;151;p23"/>
          <p:cNvCxnSpPr>
            <a:stCxn id="143" idx="2"/>
          </p:cNvCxnSpPr>
          <p:nvPr/>
        </p:nvCxnSpPr>
        <p:spPr>
          <a:xfrm flipH="1">
            <a:off x="4061550" y="2798825"/>
            <a:ext cx="216300" cy="346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2" name="Google Shape;152;p23"/>
          <p:cNvCxnSpPr>
            <a:stCxn id="144" idx="2"/>
            <a:endCxn id="147" idx="0"/>
          </p:cNvCxnSpPr>
          <p:nvPr/>
        </p:nvCxnSpPr>
        <p:spPr>
          <a:xfrm flipH="1">
            <a:off x="7083850" y="2798825"/>
            <a:ext cx="710700" cy="642300"/>
          </a:xfrm>
          <a:prstGeom prst="straightConnector1">
            <a:avLst/>
          </a:prstGeom>
          <a:noFill/>
          <a:ln cap="flat" cmpd="sng" w="28575">
            <a:solidFill>
              <a:srgbClr val="EAD1DC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382325" y="79375"/>
            <a:ext cx="845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rgbClr val="660000"/>
                </a:solidFill>
                <a:latin typeface="Roboto"/>
                <a:ea typeface="Roboto"/>
                <a:cs typeface="Roboto"/>
                <a:sym typeface="Roboto"/>
              </a:rPr>
              <a:t>Основные направления развития культуры Индии</a:t>
            </a:r>
            <a:endParaRPr b="1" sz="2600">
              <a:solidFill>
                <a:srgbClr val="66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4"/>
          <p:cNvSpPr/>
          <p:nvPr/>
        </p:nvSpPr>
        <p:spPr>
          <a:xfrm>
            <a:off x="274125" y="1168625"/>
            <a:ext cx="2561100" cy="93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/>
              <a:t>Распространение грамотности среди населения </a:t>
            </a:r>
            <a:endParaRPr b="1" sz="2000"/>
          </a:p>
        </p:txBody>
      </p:sp>
      <p:sp>
        <p:nvSpPr>
          <p:cNvPr id="160" name="Google Shape;160;p24"/>
          <p:cNvSpPr/>
          <p:nvPr/>
        </p:nvSpPr>
        <p:spPr>
          <a:xfrm>
            <a:off x="4465400" y="1089300"/>
            <a:ext cx="3852300" cy="6924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700"/>
              <a:t>Ислам</a:t>
            </a:r>
            <a:endParaRPr b="1" sz="3700"/>
          </a:p>
        </p:txBody>
      </p:sp>
      <p:cxnSp>
        <p:nvCxnSpPr>
          <p:cNvPr id="161" name="Google Shape;161;p24"/>
          <p:cNvCxnSpPr>
            <a:stCxn id="158" idx="2"/>
          </p:cNvCxnSpPr>
          <p:nvPr/>
        </p:nvCxnSpPr>
        <p:spPr>
          <a:xfrm flipH="1">
            <a:off x="1493225" y="664375"/>
            <a:ext cx="3116400" cy="388800"/>
          </a:xfrm>
          <a:prstGeom prst="straightConnector1">
            <a:avLst/>
          </a:prstGeom>
          <a:noFill/>
          <a:ln cap="flat" cmpd="sng" w="38100">
            <a:solidFill>
              <a:srgbClr val="66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4"/>
          <p:cNvCxnSpPr/>
          <p:nvPr/>
        </p:nvCxnSpPr>
        <p:spPr>
          <a:xfrm>
            <a:off x="4572000" y="664363"/>
            <a:ext cx="2077800" cy="367200"/>
          </a:xfrm>
          <a:prstGeom prst="straightConnector1">
            <a:avLst/>
          </a:prstGeom>
          <a:noFill/>
          <a:ln cap="flat" cmpd="sng" w="38100">
            <a:solidFill>
              <a:srgbClr val="66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" name="Google Shape;163;p24"/>
          <p:cNvSpPr/>
          <p:nvPr/>
        </p:nvSpPr>
        <p:spPr>
          <a:xfrm>
            <a:off x="3347250" y="2106425"/>
            <a:ext cx="1861200" cy="692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/>
              <a:t>архитектура</a:t>
            </a:r>
            <a:endParaRPr b="1" sz="2000"/>
          </a:p>
        </p:txBody>
      </p:sp>
      <p:sp>
        <p:nvSpPr>
          <p:cNvPr id="164" name="Google Shape;164;p24"/>
          <p:cNvSpPr/>
          <p:nvPr/>
        </p:nvSpPr>
        <p:spPr>
          <a:xfrm>
            <a:off x="6997450" y="2106425"/>
            <a:ext cx="1594200" cy="6924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/>
              <a:t>живопись</a:t>
            </a:r>
            <a:endParaRPr b="1" sz="2000"/>
          </a:p>
        </p:txBody>
      </p:sp>
      <p:sp>
        <p:nvSpPr>
          <p:cNvPr id="165" name="Google Shape;165;p24"/>
          <p:cNvSpPr/>
          <p:nvPr/>
        </p:nvSpPr>
        <p:spPr>
          <a:xfrm>
            <a:off x="598950" y="3123550"/>
            <a:ext cx="1774800" cy="4905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/>
              <a:t>мечети</a:t>
            </a:r>
            <a:endParaRPr b="1" sz="2700"/>
          </a:p>
        </p:txBody>
      </p:sp>
      <p:sp>
        <p:nvSpPr>
          <p:cNvPr id="166" name="Google Shape;166;p24"/>
          <p:cNvSpPr/>
          <p:nvPr/>
        </p:nvSpPr>
        <p:spPr>
          <a:xfrm>
            <a:off x="2907500" y="3123550"/>
            <a:ext cx="1557900" cy="4434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/>
              <a:t>мавзолеи</a:t>
            </a:r>
            <a:endParaRPr b="1" sz="2000"/>
          </a:p>
        </p:txBody>
      </p:sp>
      <p:sp>
        <p:nvSpPr>
          <p:cNvPr id="167" name="Google Shape;167;p24"/>
          <p:cNvSpPr/>
          <p:nvPr/>
        </p:nvSpPr>
        <p:spPr>
          <a:xfrm>
            <a:off x="5244500" y="3441025"/>
            <a:ext cx="3678900" cy="93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/>
              <a:t>растительный и геометрический орнамент</a:t>
            </a:r>
            <a:endParaRPr b="1" sz="2000"/>
          </a:p>
        </p:txBody>
      </p:sp>
      <p:cxnSp>
        <p:nvCxnSpPr>
          <p:cNvPr id="168" name="Google Shape;168;p24"/>
          <p:cNvCxnSpPr>
            <a:stCxn id="160" idx="2"/>
            <a:endCxn id="163" idx="0"/>
          </p:cNvCxnSpPr>
          <p:nvPr/>
        </p:nvCxnSpPr>
        <p:spPr>
          <a:xfrm flipH="1">
            <a:off x="4277750" y="1781700"/>
            <a:ext cx="2113800" cy="3246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24"/>
          <p:cNvCxnSpPr>
            <a:stCxn id="160" idx="2"/>
            <a:endCxn id="164" idx="0"/>
          </p:cNvCxnSpPr>
          <p:nvPr/>
        </p:nvCxnSpPr>
        <p:spPr>
          <a:xfrm>
            <a:off x="6391550" y="1781700"/>
            <a:ext cx="1403100" cy="3246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24"/>
          <p:cNvCxnSpPr>
            <a:stCxn id="163" idx="2"/>
            <a:endCxn id="165" idx="0"/>
          </p:cNvCxnSpPr>
          <p:nvPr/>
        </p:nvCxnSpPr>
        <p:spPr>
          <a:xfrm flipH="1">
            <a:off x="1486350" y="2798825"/>
            <a:ext cx="2791500" cy="324600"/>
          </a:xfrm>
          <a:prstGeom prst="straightConnector1">
            <a:avLst/>
          </a:prstGeom>
          <a:noFill/>
          <a:ln cap="flat" cmpd="sng" w="28575">
            <a:solidFill>
              <a:srgbClr val="C27BA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4"/>
          <p:cNvCxnSpPr>
            <a:stCxn id="163" idx="2"/>
          </p:cNvCxnSpPr>
          <p:nvPr/>
        </p:nvCxnSpPr>
        <p:spPr>
          <a:xfrm flipH="1">
            <a:off x="4061550" y="2798825"/>
            <a:ext cx="216300" cy="346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4"/>
          <p:cNvCxnSpPr>
            <a:stCxn id="164" idx="2"/>
            <a:endCxn id="167" idx="0"/>
          </p:cNvCxnSpPr>
          <p:nvPr/>
        </p:nvCxnSpPr>
        <p:spPr>
          <a:xfrm flipH="1">
            <a:off x="7083850" y="2798825"/>
            <a:ext cx="710700" cy="642300"/>
          </a:xfrm>
          <a:prstGeom prst="straightConnector1">
            <a:avLst/>
          </a:prstGeom>
          <a:noFill/>
          <a:ln cap="flat" cmpd="sng" w="28575">
            <a:solidFill>
              <a:srgbClr val="EAD1DC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/>
        </p:nvSpPr>
        <p:spPr>
          <a:xfrm>
            <a:off x="193525" y="205625"/>
            <a:ext cx="85755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8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Домашнее задание</a:t>
            </a:r>
            <a:endParaRPr b="1" sz="48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§ 29,</a:t>
            </a:r>
            <a:endParaRPr b="1"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подготовить сообщения, презентации , лэпбуки и т.п. по культуре Индии XVII-XVIIIвв. </a:t>
            </a:r>
            <a:endParaRPr b="1"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3991425" y="0"/>
            <a:ext cx="4209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8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Вспомните!</a:t>
            </a:r>
            <a:endParaRPr b="1" sz="38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991425" y="643925"/>
            <a:ext cx="5096700" cy="45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AutoNum type="arabicPeriod"/>
            </a:pPr>
            <a:r>
              <a:rPr b="1" lang="ru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 территории какой страны был создан Делийский султанат?</a:t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AutoNum type="arabicPeriod"/>
            </a:pPr>
            <a:r>
              <a:rPr b="1" lang="ru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Когда и кем был образован Делийский султанат?</a:t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AutoNum type="arabicPeriod"/>
            </a:pPr>
            <a:r>
              <a:rPr b="1" lang="ru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Какие религии зародились в Индии?</a:t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AutoNum type="arabicPeriod"/>
            </a:pPr>
            <a:r>
              <a:rPr b="1" lang="ru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 относились к </a:t>
            </a:r>
            <a:r>
              <a:rPr b="1" lang="ru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местному</a:t>
            </a:r>
            <a:r>
              <a:rPr b="1" lang="ru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населению и традиционным индийским религиям завоеватели?</a:t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25" y="157250"/>
            <a:ext cx="3846300" cy="498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100"/>
            <a:ext cx="8834351" cy="48010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254000" y="267300"/>
            <a:ext cx="4886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8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Индия</a:t>
            </a:r>
            <a:endParaRPr b="1" sz="68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4898575" y="254000"/>
            <a:ext cx="69669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4680875" y="254000"/>
            <a:ext cx="42576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Каковы особенности языкового и религиозного состава населения Индии?</a:t>
            </a:r>
            <a:endParaRPr b="1" sz="3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500"/>
            <a:ext cx="4746176" cy="4774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/>
          <p:nvPr/>
        </p:nvSpPr>
        <p:spPr>
          <a:xfrm>
            <a:off x="2467425" y="184500"/>
            <a:ext cx="2061300" cy="976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152400" y="152400"/>
            <a:ext cx="2242500" cy="379800"/>
          </a:xfrm>
          <a:prstGeom prst="wedgeRectCallout">
            <a:avLst>
              <a:gd fmla="val -8253" name="adj1"/>
              <a:gd fmla="val 228337" name="adj2"/>
            </a:avLst>
          </a:prstGeom>
          <a:solidFill>
            <a:srgbClr val="B8B8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/>
              <a:t>мусульмане</a:t>
            </a:r>
            <a:endParaRPr b="1" sz="2600"/>
          </a:p>
        </p:txBody>
      </p:sp>
      <p:sp>
        <p:nvSpPr>
          <p:cNvPr id="93" name="Google Shape;93;p17"/>
          <p:cNvSpPr/>
          <p:nvPr/>
        </p:nvSpPr>
        <p:spPr>
          <a:xfrm rot="-1746901">
            <a:off x="2583107" y="3016667"/>
            <a:ext cx="2349124" cy="471521"/>
          </a:xfrm>
          <a:prstGeom prst="wedgeRectCallout">
            <a:avLst>
              <a:gd fmla="val 18179" name="adj1"/>
              <a:gd fmla="val -213545" name="adj2"/>
            </a:avLst>
          </a:prstGeom>
          <a:solidFill>
            <a:srgbClr val="857C12">
              <a:alpha val="913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/>
              <a:t>мусульмане</a:t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 rot="2022807">
            <a:off x="-57763" y="2491670"/>
            <a:ext cx="2242542" cy="471606"/>
          </a:xfrm>
          <a:prstGeom prst="wedgeRoundRectCallout">
            <a:avLst>
              <a:gd fmla="val 24643" name="adj1"/>
              <a:gd fmla="val -219270" name="adj2"/>
              <a:gd fmla="val 0" name="adj3"/>
            </a:avLst>
          </a:prstGeom>
          <a:solidFill>
            <a:srgbClr val="E0E0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/>
              <a:t>индуизм</a:t>
            </a:r>
            <a:endParaRPr b="1" sz="2800"/>
          </a:p>
        </p:txBody>
      </p:sp>
      <p:sp>
        <p:nvSpPr>
          <p:cNvPr id="95" name="Google Shape;95;p17"/>
          <p:cNvSpPr/>
          <p:nvPr/>
        </p:nvSpPr>
        <p:spPr>
          <a:xfrm>
            <a:off x="2788750" y="653150"/>
            <a:ext cx="2061300" cy="471600"/>
          </a:xfrm>
          <a:prstGeom prst="wedgeRectCallout">
            <a:avLst>
              <a:gd fmla="val -27447" name="adj1"/>
              <a:gd fmla="val 129527" name="adj2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/>
              <a:t>буддизм</a:t>
            </a:r>
            <a:endParaRPr b="1" sz="2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7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152400" y="152400"/>
            <a:ext cx="8839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XVI-XVIIвв.- </a:t>
            </a:r>
            <a:r>
              <a:rPr b="1" lang="ru" sz="3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объединение Индии под властью Великих Моголов. </a:t>
            </a:r>
            <a:endParaRPr b="1" sz="3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75" y="0"/>
            <a:ext cx="2774500" cy="35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2961500" y="80450"/>
            <a:ext cx="6054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1526г.-</a:t>
            </a:r>
            <a:r>
              <a:rPr lang="ru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ru" sz="3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Бабур нанёс поражение Делийскому султанату и основал новую правящую династию Великих Моголов.</a:t>
            </a:r>
            <a:endParaRPr b="1"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3550" y="2000025"/>
            <a:ext cx="2282550" cy="30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2908163" y="3162975"/>
            <a:ext cx="37602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1556-1605гг.- </a:t>
            </a:r>
            <a:r>
              <a:rPr b="1"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правление императора</a:t>
            </a:r>
            <a:endParaRPr b="1"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Акбара, </a:t>
            </a:r>
            <a:r>
              <a:rPr b="1"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проведшего</a:t>
            </a:r>
            <a:r>
              <a:rPr b="1"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  множество реформ.</a:t>
            </a:r>
            <a:endParaRPr b="1"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/>
        </p:nvSpPr>
        <p:spPr>
          <a:xfrm>
            <a:off x="155850" y="0"/>
            <a:ext cx="8800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реформы, проведённые Акбаром.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Почему они не повлияли на укрепление государства Великих Моголов?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00" y="1339200"/>
            <a:ext cx="8389650" cy="360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/>
        </p:nvSpPr>
        <p:spPr>
          <a:xfrm>
            <a:off x="486050" y="43525"/>
            <a:ext cx="8349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Причины упадка империи Великих Моголов</a:t>
            </a:r>
            <a:endParaRPr b="1" sz="3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166850" y="725450"/>
            <a:ext cx="8850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Восстания населения из-за роста налогов;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Междоусобные войны;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Наместники императора в отдельных провинциях превращаются в независимых правителей;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4035125" y="1814150"/>
            <a:ext cx="41787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D5A6BD"/>
                </a:solidFill>
                <a:latin typeface="Roboto"/>
                <a:ea typeface="Roboto"/>
                <a:cs typeface="Roboto"/>
                <a:sym typeface="Roboto"/>
              </a:rPr>
              <a:t>Результат:</a:t>
            </a:r>
            <a:endParaRPr b="1" sz="3600">
              <a:solidFill>
                <a:srgbClr val="D5A6B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2343225" y="2387825"/>
            <a:ext cx="67614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</a:rPr>
              <a:t>Вторая половина</a:t>
            </a:r>
            <a:r>
              <a:rPr b="1" lang="ru" sz="2400">
                <a:solidFill>
                  <a:srgbClr val="FFFF00"/>
                </a:solidFill>
              </a:rPr>
              <a:t> XVII в.</a:t>
            </a:r>
            <a:r>
              <a:rPr b="1" lang="ru" sz="2400"/>
              <a:t> </a:t>
            </a:r>
            <a:r>
              <a:rPr b="1" lang="ru" sz="2000">
                <a:solidFill>
                  <a:schemeClr val="dk1"/>
                </a:solidFill>
              </a:rPr>
              <a:t>на юге могольской Индии возникает государство маратхов.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</a:rPr>
              <a:t>Правитель </a:t>
            </a:r>
            <a:r>
              <a:rPr b="1" lang="ru" sz="2000">
                <a:solidFill>
                  <a:srgbClr val="FFFF00"/>
                </a:solidFill>
              </a:rPr>
              <a:t>Шиваджи</a:t>
            </a:r>
            <a:r>
              <a:rPr b="1" lang="ru" sz="2000">
                <a:solidFill>
                  <a:schemeClr val="dk1"/>
                </a:solidFill>
              </a:rPr>
              <a:t> создал сильное войско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</a:rPr>
              <a:t>и построил военный флот.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</a:rPr>
              <a:t>Но в </a:t>
            </a:r>
            <a:r>
              <a:rPr b="1" lang="ru" sz="2400">
                <a:solidFill>
                  <a:srgbClr val="FFFF00"/>
                </a:solidFill>
              </a:rPr>
              <a:t>1761 г.</a:t>
            </a:r>
            <a:r>
              <a:rPr b="1" lang="ru" sz="2400">
                <a:solidFill>
                  <a:schemeClr val="dk1"/>
                </a:solidFill>
              </a:rPr>
              <a:t> </a:t>
            </a:r>
            <a:r>
              <a:rPr b="1" lang="ru" sz="2000">
                <a:solidFill>
                  <a:schemeClr val="dk1"/>
                </a:solidFill>
              </a:rPr>
              <a:t>маратхи разбиты афганскими завоевателями;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</a:rPr>
              <a:t> </a:t>
            </a:r>
            <a:r>
              <a:rPr b="1" lang="ru" sz="2300">
                <a:solidFill>
                  <a:srgbClr val="FFFF00"/>
                </a:solidFill>
              </a:rPr>
              <a:t>Обессиленная Индия стала легкой добычей европейцев.</a:t>
            </a:r>
            <a:endParaRPr b="1" sz="2300">
              <a:solidFill>
                <a:srgbClr val="FFFF00"/>
              </a:solidFill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850" y="2103008"/>
            <a:ext cx="2053052" cy="2891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