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4" r:id="rId9"/>
    <p:sldId id="265" r:id="rId10"/>
    <p:sldId id="266" r:id="rId11"/>
    <p:sldId id="267" r:id="rId12"/>
    <p:sldId id="268" r:id="rId13"/>
    <p:sldId id="263" r:id="rId14"/>
    <p:sldId id="269" r:id="rId15"/>
    <p:sldId id="271" r:id="rId16"/>
    <p:sldId id="272" r:id="rId17"/>
    <p:sldId id="273" r:id="rId18"/>
    <p:sldId id="274" r:id="rId19"/>
    <p:sldId id="275" r:id="rId20"/>
    <p:sldId id="270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75CB48-C8A8-4728-8F31-CA48F8A6B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5B48CD4-F85E-414C-B7A5-F8A443BBE3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DE825D-672D-4F33-82FE-087B97D38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82EB2-D402-43D7-8271-39FA50D2F6DF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D46173-C54B-4FEF-B2A6-F1EFE62F3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4CC6E5-A3CB-4EFE-B92C-12142F87E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C2E5-647D-4CF2-A5CD-F4530E7D1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529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01E291-8820-4C24-A821-F1B4C1FB0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517420-C077-49B5-8CB8-AE7A7D2B27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74D13E-976C-4CAA-9657-CE3D2114F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82EB2-D402-43D7-8271-39FA50D2F6DF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45A92D-AD0E-42E4-9D72-F640D5A91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4A140E-694B-4B18-9426-27AC03F79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C2E5-647D-4CF2-A5CD-F4530E7D1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339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54B836-0556-4087-9AB0-C1CE7D7E85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DB6205-877B-47FD-BCCB-66A9A63E6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B2D0BF-E214-427F-B6C1-68278AE58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82EB2-D402-43D7-8271-39FA50D2F6DF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6F84C1-3B9E-4C80-835B-58D5946E6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3B3439-4718-4F23-98A4-6DC3542BD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C2E5-647D-4CF2-A5CD-F4530E7D1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471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096C4-E069-477E-86D6-E2D124FDE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2F7ACE-BBE4-47C9-BD4A-71DD6A014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343DB8-3817-4605-B2A4-705C9BFA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82EB2-D402-43D7-8271-39FA50D2F6DF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D95349-F137-4DC0-9739-986096D95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323306-4F23-4DFA-8831-417C877C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C2E5-647D-4CF2-A5CD-F4530E7D1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169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D4A656-111B-47B0-973F-939F44136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6D4614-4BC6-44F0-A54F-0B5FA1A58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984270-C8C7-4153-BE5A-8DF3F0BD2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82EB2-D402-43D7-8271-39FA50D2F6DF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618CF2-1FC7-45CF-9945-941E17A80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81CD0D-4D27-4D1E-A53B-5E4D27E07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C2E5-647D-4CF2-A5CD-F4530E7D1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70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AA8A39-08BF-4FF7-B6EC-1B02986AF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193A45-7209-4DF0-A212-DA9A073E9F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559EAC-402D-4748-8AD1-213BF8228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84C185-62C5-4072-88B9-63B4C61E8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82EB2-D402-43D7-8271-39FA50D2F6DF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9F0355-70FB-4385-9D13-02A7137E9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9D1931-5419-460E-A787-638CFE7D4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C2E5-647D-4CF2-A5CD-F4530E7D1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205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598AB8-0992-45F7-8E09-3114D7707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B6BF09-FF02-4337-AE95-17311DF8D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A040F2-C566-4B42-9C5C-11ECEFE2E5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8F2D0C-2AD0-4BC7-B6F5-7D0ECEEBA0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CD6DD27-EDD7-4710-8D93-500288C271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FFA5725-2C5D-4C0A-B3B3-B50CBEB5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82EB2-D402-43D7-8271-39FA50D2F6DF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F0D54E7-5328-4B67-9738-D771025B9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47CB635-3155-4988-B699-709A5D285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C2E5-647D-4CF2-A5CD-F4530E7D1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97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7EF791-E8B2-43BE-A6BF-FB10685B3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8E37E8-CFEF-46B7-886F-5F1ADE459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82EB2-D402-43D7-8271-39FA50D2F6DF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085C997-F6B1-42E0-80EE-E45B5FB9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14A4B5-916D-4EB0-B203-6ABCEB957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C2E5-647D-4CF2-A5CD-F4530E7D1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724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7C4B805-AD9A-4A14-BB37-1160C75B4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82EB2-D402-43D7-8271-39FA50D2F6DF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356A4FE-EED4-430E-A568-C4A65E7A8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62DF93-D170-4198-81BC-D4D851FC5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C2E5-647D-4CF2-A5CD-F4530E7D1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506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41E889-CE77-4138-B665-EA35364A3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F78E93-0A9A-431F-9245-E53EE72AF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DCBD73-09E5-4C2B-8839-A22883D90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0FF12E-B412-4F1C-B744-9FC1B5111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82EB2-D402-43D7-8271-39FA50D2F6DF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A3EBE8-EB7A-4C18-8BCC-33C2149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319FF6-34DF-47F4-A4E6-4EE81E2EB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C2E5-647D-4CF2-A5CD-F4530E7D1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93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AC7E21-7CD3-4A7D-A43D-562BF3DB3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7FA145E-82FC-4BE5-A4CB-7BE201B924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ED6B54-8833-4295-9341-1FF3E6E81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D95D07-3C70-4D7C-B820-8AB65547E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82EB2-D402-43D7-8271-39FA50D2F6DF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CD5362-40D5-408C-A8D2-7DFEE4193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143DE3-4974-4F96-801E-3FF9E50F7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C2E5-647D-4CF2-A5CD-F4530E7D1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04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5ADC1-6765-461A-BB7D-9B1FEE3C5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33865E-6C31-4969-9F8D-2B9F756EB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16EF06-A588-49F5-A3FD-8BEBC6612B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82EB2-D402-43D7-8271-39FA50D2F6DF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E8F2D9-C522-430E-B7ED-D313127814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03068A-0715-4AFC-A521-B022DC2D3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CC2E5-647D-4CF2-A5CD-F4530E7D1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58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054D2F-37C3-472C-B46A-1ED4B6ABD9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КУЛЬТУРА ВО ВТОРОЙ ПОЛОВИНЕ XX — НАЧАЛЕ XXI в.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EA0B113-3A60-42DF-AB8F-26749F5D08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В каких произведениях литературы, кино, архитектуры наиболее ярко проявилась характерная для периода постмодернизма особая роль читателя, зрителя в понимании и жизни самого произведения искусства?</a:t>
            </a:r>
          </a:p>
        </p:txBody>
      </p:sp>
    </p:spTree>
    <p:extLst>
      <p:ext uri="{BB962C8B-B14F-4D97-AF65-F5344CB8AC3E}">
        <p14:creationId xmlns:p14="http://schemas.microsoft.com/office/powerpoint/2010/main" val="2315421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C05F2E-F3AD-411D-8CCE-C9EE0560CE3F}"/>
              </a:ext>
            </a:extLst>
          </p:cNvPr>
          <p:cNvSpPr/>
          <p:nvPr/>
        </p:nvSpPr>
        <p:spPr>
          <a:xfrm>
            <a:off x="3237978" y="195804"/>
            <a:ext cx="5716044" cy="55575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Европейская школа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0747EDAD-FEDF-4655-920F-A01BB334A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352" y="6035569"/>
            <a:ext cx="7341296" cy="6266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П. Пикассо – «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Мастерская в Каннах» (1956)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69871B-F42A-48D3-9A72-4F18EDE3E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73" y="908671"/>
            <a:ext cx="6545854" cy="5040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0974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C05F2E-F3AD-411D-8CCE-C9EE0560CE3F}"/>
              </a:ext>
            </a:extLst>
          </p:cNvPr>
          <p:cNvSpPr/>
          <p:nvPr/>
        </p:nvSpPr>
        <p:spPr>
          <a:xfrm>
            <a:off x="3237978" y="195804"/>
            <a:ext cx="5716044" cy="55575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Европейская школа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0747EDAD-FEDF-4655-920F-A01BB334A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352" y="6035569"/>
            <a:ext cx="7341296" cy="6266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Ф. Леже – «Строители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» (1951)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2237BC3-B0EC-498B-A729-E47535A52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880" y="921304"/>
            <a:ext cx="6202240" cy="5015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4241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C05F2E-F3AD-411D-8CCE-C9EE0560CE3F}"/>
              </a:ext>
            </a:extLst>
          </p:cNvPr>
          <p:cNvSpPr/>
          <p:nvPr/>
        </p:nvSpPr>
        <p:spPr>
          <a:xfrm>
            <a:off x="3237978" y="195804"/>
            <a:ext cx="5716044" cy="55575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Европейская школа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0747EDAD-FEDF-4655-920F-A01BB334A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352" y="6035569"/>
            <a:ext cx="7341296" cy="6266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Г. Сазерленд – «Христос во славе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» (1952-1961)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65FA0A7-135B-4990-ADC5-AEDB84330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1006370"/>
            <a:ext cx="6705598" cy="5029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6177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AEB36D87-06FD-4C56-A237-9D677D4606DB}"/>
              </a:ext>
            </a:extLst>
          </p:cNvPr>
          <p:cNvGrpSpPr/>
          <p:nvPr/>
        </p:nvGrpSpPr>
        <p:grpSpPr>
          <a:xfrm>
            <a:off x="302150" y="1320128"/>
            <a:ext cx="11587700" cy="4217743"/>
            <a:chOff x="1190454" y="1538288"/>
            <a:chExt cx="10043785" cy="3241518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F3AC72A7-6C68-465C-982A-897724218856}"/>
                </a:ext>
              </a:extLst>
            </p:cNvPr>
            <p:cNvSpPr/>
            <p:nvPr/>
          </p:nvSpPr>
          <p:spPr>
            <a:xfrm>
              <a:off x="4722633" y="1538288"/>
              <a:ext cx="2981194" cy="62662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1960-е</a:t>
              </a:r>
            </a:p>
          </p:txBody>
        </p: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3E44D516-1573-4918-9951-5F15BA5E5DD8}"/>
                </a:ext>
              </a:extLst>
            </p:cNvPr>
            <p:cNvCxnSpPr/>
            <p:nvPr/>
          </p:nvCxnSpPr>
          <p:spPr>
            <a:xfrm flipH="1">
              <a:off x="4173415" y="2164915"/>
              <a:ext cx="597876" cy="715108"/>
            </a:xfrm>
            <a:prstGeom prst="straightConnector1">
              <a:avLst/>
            </a:prstGeom>
            <a:ln w="57150"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253E55EB-46ED-4E74-A36E-3FE1AE1A78FE}"/>
                </a:ext>
              </a:extLst>
            </p:cNvPr>
            <p:cNvCxnSpPr>
              <a:cxnSpLocks/>
            </p:cNvCxnSpPr>
            <p:nvPr/>
          </p:nvCxnSpPr>
          <p:spPr>
            <a:xfrm>
              <a:off x="6213230" y="2164915"/>
              <a:ext cx="0" cy="718962"/>
            </a:xfrm>
            <a:prstGeom prst="straightConnector1">
              <a:avLst/>
            </a:prstGeom>
            <a:ln w="57150"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>
              <a:extLst>
                <a:ext uri="{FF2B5EF4-FFF2-40B4-BE49-F238E27FC236}">
                  <a16:creationId xmlns:a16="http://schemas.microsoft.com/office/drawing/2014/main" id="{4C3B470B-534B-47CE-B868-BB7C028736F9}"/>
                </a:ext>
              </a:extLst>
            </p:cNvPr>
            <p:cNvCxnSpPr>
              <a:cxnSpLocks/>
            </p:cNvCxnSpPr>
            <p:nvPr/>
          </p:nvCxnSpPr>
          <p:spPr>
            <a:xfrm>
              <a:off x="7655168" y="2164915"/>
              <a:ext cx="597877" cy="718962"/>
            </a:xfrm>
            <a:prstGeom prst="straightConnector1">
              <a:avLst/>
            </a:prstGeom>
            <a:ln w="57150"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>
              <a:extLst>
                <a:ext uri="{FF2B5EF4-FFF2-40B4-BE49-F238E27FC236}">
                  <a16:creationId xmlns:a16="http://schemas.microsoft.com/office/drawing/2014/main" id="{8852302A-4E2A-4934-AA28-9D895D771168}"/>
                </a:ext>
              </a:extLst>
            </p:cNvPr>
            <p:cNvCxnSpPr>
              <a:cxnSpLocks/>
            </p:cNvCxnSpPr>
            <p:nvPr/>
          </p:nvCxnSpPr>
          <p:spPr>
            <a:xfrm>
              <a:off x="5451230" y="2164915"/>
              <a:ext cx="0" cy="1988264"/>
            </a:xfrm>
            <a:prstGeom prst="straightConnector1">
              <a:avLst/>
            </a:prstGeom>
            <a:ln w="57150"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AB2A491F-B2B2-459D-91FD-96D249616282}"/>
                </a:ext>
              </a:extLst>
            </p:cNvPr>
            <p:cNvCxnSpPr>
              <a:cxnSpLocks/>
            </p:cNvCxnSpPr>
            <p:nvPr/>
          </p:nvCxnSpPr>
          <p:spPr>
            <a:xfrm>
              <a:off x="6998676" y="2164915"/>
              <a:ext cx="0" cy="1988264"/>
            </a:xfrm>
            <a:prstGeom prst="straightConnector1">
              <a:avLst/>
            </a:prstGeom>
            <a:ln w="57150"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F2E405FF-0620-4118-B577-496C5BD1786D}"/>
                </a:ext>
              </a:extLst>
            </p:cNvPr>
            <p:cNvSpPr/>
            <p:nvPr/>
          </p:nvSpPr>
          <p:spPr>
            <a:xfrm>
              <a:off x="1190454" y="2880023"/>
              <a:ext cx="2981194" cy="62662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Поп-арт</a:t>
              </a: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54038805-FBD2-4A1B-B9A0-56408854075C}"/>
                </a:ext>
              </a:extLst>
            </p:cNvPr>
            <p:cNvSpPr/>
            <p:nvPr/>
          </p:nvSpPr>
          <p:spPr>
            <a:xfrm>
              <a:off x="2681051" y="4153179"/>
              <a:ext cx="2981194" cy="62662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Гиперреализм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416E6100-348B-41D6-8102-FFD22B1C6660}"/>
                </a:ext>
              </a:extLst>
            </p:cNvPr>
            <p:cNvSpPr/>
            <p:nvPr/>
          </p:nvSpPr>
          <p:spPr>
            <a:xfrm>
              <a:off x="4525110" y="2874397"/>
              <a:ext cx="3376240" cy="62662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Концептуализм</a:t>
              </a: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8FADC974-FF26-4004-8A41-0FFD6F7A48B6}"/>
                </a:ext>
              </a:extLst>
            </p:cNvPr>
            <p:cNvSpPr/>
            <p:nvPr/>
          </p:nvSpPr>
          <p:spPr>
            <a:xfrm>
              <a:off x="6764217" y="4153179"/>
              <a:ext cx="2981194" cy="62662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Оп-арт</a:t>
              </a: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2BD104C0-A5B0-4491-BAB8-59D2A53CF136}"/>
                </a:ext>
              </a:extLst>
            </p:cNvPr>
            <p:cNvSpPr/>
            <p:nvPr/>
          </p:nvSpPr>
          <p:spPr>
            <a:xfrm>
              <a:off x="8253045" y="2874396"/>
              <a:ext cx="2981194" cy="109972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Кинетическое искусство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667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E2443D2-BE96-471B-8832-B9BFE7DFA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7200"/>
            <a:ext cx="10515600" cy="571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Поп-арт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любая вещь может быть предметом искусства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Гиперреализм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фотографическая правдивость изображения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Концептуализм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искусство как сообщение, как повод для философских рассуждений.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Оп-арт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«оптическое искусство», </a:t>
            </a:r>
            <a:r>
              <a:rPr lang="ru-RU" sz="3200" b="0" i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S Text"/>
              </a:rPr>
              <a:t>использующее различные оптические иллюзии, основанные на особенностях восприятия плоских и пространственных фигур. 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Кинетическое искусство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создание подобия сложных механических устройств.</a:t>
            </a:r>
          </a:p>
        </p:txBody>
      </p:sp>
    </p:spTree>
    <p:extLst>
      <p:ext uri="{BB962C8B-B14F-4D97-AF65-F5344CB8AC3E}">
        <p14:creationId xmlns:p14="http://schemas.microsoft.com/office/powerpoint/2010/main" val="2522420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C05F2E-F3AD-411D-8CCE-C9EE0560CE3F}"/>
              </a:ext>
            </a:extLst>
          </p:cNvPr>
          <p:cNvSpPr/>
          <p:nvPr/>
        </p:nvSpPr>
        <p:spPr>
          <a:xfrm>
            <a:off x="3237978" y="195804"/>
            <a:ext cx="5716044" cy="55575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Поп-арт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0747EDAD-FEDF-4655-920F-A01BB334A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352" y="6035569"/>
            <a:ext cx="7341296" cy="6266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Э. </a:t>
            </a:r>
            <a:r>
              <a:rPr lang="ru-RU" sz="2400" b="1" i="0" u="none" strike="noStrike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Уорхолл</a:t>
            </a:r>
            <a:r>
              <a:rPr lang="ru-RU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– «Банка супа Кэмпбелл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» (1961-1962)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F927901-1AC6-4690-86E5-BE307373C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916" y="918336"/>
            <a:ext cx="3390167" cy="5117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98413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C05F2E-F3AD-411D-8CCE-C9EE0560CE3F}"/>
              </a:ext>
            </a:extLst>
          </p:cNvPr>
          <p:cNvSpPr/>
          <p:nvPr/>
        </p:nvSpPr>
        <p:spPr>
          <a:xfrm>
            <a:off x="3237978" y="195804"/>
            <a:ext cx="5716044" cy="55575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Гиперреализм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0747EDAD-FEDF-4655-920F-A01BB334A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352" y="6035569"/>
            <a:ext cx="7341296" cy="6266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Ч. Клоуз – «Портрет Кейт Мосс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»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52032D03-9277-4B06-BF85-BF4A5E959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96" y="981821"/>
            <a:ext cx="9973408" cy="4894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44717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C05F2E-F3AD-411D-8CCE-C9EE0560CE3F}"/>
              </a:ext>
            </a:extLst>
          </p:cNvPr>
          <p:cNvSpPr/>
          <p:nvPr/>
        </p:nvSpPr>
        <p:spPr>
          <a:xfrm>
            <a:off x="3237978" y="195804"/>
            <a:ext cx="5716044" cy="55575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Концептуализм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0747EDAD-FEDF-4655-920F-A01BB334A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352" y="6035569"/>
            <a:ext cx="7341296" cy="6266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Дж. Кошут – «Один и три стула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» (1965)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8A4C14B-7591-4FF5-8642-8D8901579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061" y="975368"/>
            <a:ext cx="6917878" cy="4907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63154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C05F2E-F3AD-411D-8CCE-C9EE0560CE3F}"/>
              </a:ext>
            </a:extLst>
          </p:cNvPr>
          <p:cNvSpPr/>
          <p:nvPr/>
        </p:nvSpPr>
        <p:spPr>
          <a:xfrm>
            <a:off x="3237978" y="195804"/>
            <a:ext cx="5716044" cy="55575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Оп-арт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0747EDAD-FEDF-4655-920F-A01BB334A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352" y="6035569"/>
            <a:ext cx="7341296" cy="6266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В. </a:t>
            </a:r>
            <a:r>
              <a:rPr lang="ru-RU" sz="2400" b="1" i="0" u="none" strike="noStrike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Вазарелли</a:t>
            </a:r>
            <a:r>
              <a:rPr lang="ru-RU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– «Скульптура в </a:t>
            </a:r>
            <a:r>
              <a:rPr lang="ru-RU" sz="2400" b="1" i="0" u="none" strike="noStrike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Пече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»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2AF4C94-2F84-4F56-8AC0-A43031383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092" y="914134"/>
            <a:ext cx="6611816" cy="49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106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C05F2E-F3AD-411D-8CCE-C9EE0560CE3F}"/>
              </a:ext>
            </a:extLst>
          </p:cNvPr>
          <p:cNvSpPr/>
          <p:nvPr/>
        </p:nvSpPr>
        <p:spPr>
          <a:xfrm>
            <a:off x="3237978" y="195804"/>
            <a:ext cx="5716044" cy="55575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Кинетическое искусство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0747EDAD-FEDF-4655-920F-A01BB334A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352" y="6035569"/>
            <a:ext cx="7341296" cy="6266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Жан </a:t>
            </a:r>
            <a:r>
              <a:rPr lang="ru-RU" sz="2400" b="1" i="0" u="none" strike="noStrike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Тенгли</a:t>
            </a:r>
            <a:r>
              <a:rPr lang="ru-RU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– «</a:t>
            </a:r>
            <a:r>
              <a:rPr lang="ru-RU" sz="2400" b="1" i="0" u="none" strike="noStrike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Метагармония</a:t>
            </a:r>
            <a:r>
              <a:rPr lang="ru-RU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IV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» (1985)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4DF1E1C-6803-48EB-8F10-EE34AE38D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707" y="938754"/>
            <a:ext cx="8822586" cy="4980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3824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7E14B0-7709-44ED-9E34-4CF739BEE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Наука в 1945—1960-е гг.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B28088-0754-4776-AC0D-F2D5D45B8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322.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Какие сферы развития стали приоритетными в послевоенный период?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Какие науки усиленно развивались?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было создано, благодаря новейшим научным разработкам?</a:t>
            </a: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1596721-6D48-49DF-AE12-3E4F0352D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21688"/>
            <a:ext cx="3423099" cy="2247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1B00C06-D969-46F2-8399-36DF8F1FE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257" y="4421688"/>
            <a:ext cx="3423100" cy="2247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81C01BA-EFEA-4759-A77F-678E49910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257" y="4421688"/>
            <a:ext cx="3222938" cy="2247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821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77E963-DBB7-457A-8902-B2FA88A40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и становление глобального информационного пространства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48F2D0-1606-46CC-BC11-253E4BD29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73154" cy="466725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5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325.</a:t>
            </a:r>
          </a:p>
          <a:p>
            <a:pPr marL="0" indent="0">
              <a:buNone/>
            </a:pPr>
            <a:r>
              <a:rPr lang="ru-RU" sz="5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Устно проследим этапы становления глобальной сети Интернет</a:t>
            </a:r>
          </a:p>
          <a:p>
            <a:pPr marL="0" indent="0">
              <a:buNone/>
            </a:pPr>
            <a:endParaRPr lang="ru-RU" sz="5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5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1981 </a:t>
            </a:r>
            <a:r>
              <a:rPr lang="ru-RU" sz="5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выпуск первого ПК</a:t>
            </a:r>
            <a:br>
              <a:rPr lang="ru-RU" sz="5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1986</a:t>
            </a:r>
            <a:r>
              <a:rPr lang="ru-RU" sz="5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выпуск первого ПК с системой «окон» (</a:t>
            </a:r>
            <a:r>
              <a:rPr lang="en-US" sz="5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Windows)</a:t>
            </a:r>
            <a:br>
              <a:rPr lang="en-US" sz="5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</a:t>
            </a:r>
            <a:r>
              <a:rPr lang="en-US" sz="5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5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появление глобальной сети Интернет</a:t>
            </a:r>
          </a:p>
          <a:p>
            <a:pPr marL="0" indent="0">
              <a:buNone/>
            </a:pPr>
            <a:endParaRPr lang="ru-RU" sz="5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5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326. </a:t>
            </a:r>
          </a:p>
          <a:p>
            <a:pPr marL="0" indent="0">
              <a:buNone/>
            </a:pPr>
            <a:r>
              <a:rPr lang="ru-RU" sz="5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Отметьте в тетради основные последствия создания глобальной сети Интернет</a:t>
            </a:r>
          </a:p>
          <a:p>
            <a:pPr marL="0" indent="0">
              <a:buNone/>
            </a:pPr>
            <a:b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480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A5DB49-5EBC-45A0-A613-74B8520C8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3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пути к новому объяснению мира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6B3EA-D2DE-46EC-AB9E-3CD837E69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1960-е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идея о об универсальном характере процессов самоорганизации в мире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1967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открытие И. Р. Пригожина: самоорганизация присуща всем сферам действительности, мир развивается по единым законам.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1970-е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концепция глобальной эволюции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«все константы (константы гравитационного и других взаимодействий, массы элементарных частиц и т. д., на которых зиждется наше мироздание) так тонко подогнаны, что только в таком виде и в таком сочетании создают возможность возникновения жизни и человека»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69956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4CBF2-0933-4039-A380-A93514D67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3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пути к формированию новых ценностей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B3AE0F33-B737-4243-BF2B-58D42F18C6D9}"/>
              </a:ext>
            </a:extLst>
          </p:cNvPr>
          <p:cNvGrpSpPr/>
          <p:nvPr/>
        </p:nvGrpSpPr>
        <p:grpSpPr>
          <a:xfrm>
            <a:off x="426614" y="1594338"/>
            <a:ext cx="6009355" cy="3657599"/>
            <a:chOff x="426614" y="1677499"/>
            <a:chExt cx="9087302" cy="3498973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302F9E0B-AC4C-41A2-A53D-286AB7FC2EF1}"/>
                </a:ext>
              </a:extLst>
            </p:cNvPr>
            <p:cNvSpPr/>
            <p:nvPr/>
          </p:nvSpPr>
          <p:spPr>
            <a:xfrm>
              <a:off x="426614" y="1686658"/>
              <a:ext cx="3899202" cy="132556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Формирование мирового рынка</a:t>
              </a: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1BE9DC9D-B4B6-4537-AB40-AB520E088E9C}"/>
                </a:ext>
              </a:extLst>
            </p:cNvPr>
            <p:cNvSpPr/>
            <p:nvPr/>
          </p:nvSpPr>
          <p:spPr>
            <a:xfrm>
              <a:off x="5614714" y="1677499"/>
              <a:ext cx="3899202" cy="132556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Единые стандарты потребления</a:t>
              </a:r>
            </a:p>
          </p:txBody>
        </p:sp>
        <p:sp>
          <p:nvSpPr>
            <p:cNvPr id="8" name="Крест 7">
              <a:extLst>
                <a:ext uri="{FF2B5EF4-FFF2-40B4-BE49-F238E27FC236}">
                  <a16:creationId xmlns:a16="http://schemas.microsoft.com/office/drawing/2014/main" id="{877D97AA-7C99-4486-9880-0FD79E2C0827}"/>
                </a:ext>
              </a:extLst>
            </p:cNvPr>
            <p:cNvSpPr/>
            <p:nvPr/>
          </p:nvSpPr>
          <p:spPr>
            <a:xfrm>
              <a:off x="4677186" y="2175289"/>
              <a:ext cx="586155" cy="329981"/>
            </a:xfrm>
            <a:prstGeom prst="plus">
              <a:avLst/>
            </a:prstGeom>
            <a:ln w="571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556400E4-92BE-4F74-B192-5674C81C5367}"/>
                </a:ext>
              </a:extLst>
            </p:cNvPr>
            <p:cNvCxnSpPr>
              <a:cxnSpLocks/>
            </p:cNvCxnSpPr>
            <p:nvPr/>
          </p:nvCxnSpPr>
          <p:spPr>
            <a:xfrm>
              <a:off x="426614" y="3429000"/>
              <a:ext cx="9087302" cy="0"/>
            </a:xfrm>
            <a:prstGeom prst="line">
              <a:avLst/>
            </a:prstGeom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A57A166E-D529-40F4-8E21-20CB88000843}"/>
                </a:ext>
              </a:extLst>
            </p:cNvPr>
            <p:cNvSpPr/>
            <p:nvPr/>
          </p:nvSpPr>
          <p:spPr>
            <a:xfrm>
              <a:off x="426614" y="3850910"/>
              <a:ext cx="3899202" cy="132556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Возрождение национальной самобытности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85AE7470-8E2E-43A8-8ED5-93D374D2FEC0}"/>
                </a:ext>
              </a:extLst>
            </p:cNvPr>
            <p:cNvSpPr/>
            <p:nvPr/>
          </p:nvSpPr>
          <p:spPr>
            <a:xfrm>
              <a:off x="5614714" y="3841751"/>
              <a:ext cx="3899202" cy="132556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Интерес к национальным культурам</a:t>
              </a:r>
            </a:p>
          </p:txBody>
        </p:sp>
        <p:sp>
          <p:nvSpPr>
            <p:cNvPr id="17" name="Крест 16">
              <a:extLst>
                <a:ext uri="{FF2B5EF4-FFF2-40B4-BE49-F238E27FC236}">
                  <a16:creationId xmlns:a16="http://schemas.microsoft.com/office/drawing/2014/main" id="{80263393-3B5A-4D20-B015-CA17DAABB1E4}"/>
                </a:ext>
              </a:extLst>
            </p:cNvPr>
            <p:cNvSpPr/>
            <p:nvPr/>
          </p:nvSpPr>
          <p:spPr>
            <a:xfrm>
              <a:off x="4677186" y="4340554"/>
              <a:ext cx="586155" cy="327953"/>
            </a:xfrm>
            <a:prstGeom prst="plus">
              <a:avLst/>
            </a:prstGeom>
            <a:ln w="571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Правая фигурная скобка 18">
            <a:extLst>
              <a:ext uri="{FF2B5EF4-FFF2-40B4-BE49-F238E27FC236}">
                <a16:creationId xmlns:a16="http://schemas.microsoft.com/office/drawing/2014/main" id="{345F4650-6C06-401A-9FAF-DD156745DEA7}"/>
              </a:ext>
            </a:extLst>
          </p:cNvPr>
          <p:cNvSpPr/>
          <p:nvPr/>
        </p:nvSpPr>
        <p:spPr>
          <a:xfrm>
            <a:off x="6740769" y="1603912"/>
            <a:ext cx="1101969" cy="3648025"/>
          </a:xfrm>
          <a:prstGeom prst="rightBrace">
            <a:avLst>
              <a:gd name="adj1" fmla="val 8333"/>
              <a:gd name="adj2" fmla="val 49679"/>
            </a:avLst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73E5197-AB54-4823-9756-420431B247CC}"/>
              </a:ext>
            </a:extLst>
          </p:cNvPr>
          <p:cNvSpPr/>
          <p:nvPr/>
        </p:nvSpPr>
        <p:spPr>
          <a:xfrm>
            <a:off x="8147538" y="2732415"/>
            <a:ext cx="3621864" cy="1385656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Самоидентификация</a:t>
            </a:r>
          </a:p>
        </p:txBody>
      </p:sp>
      <p:sp>
        <p:nvSpPr>
          <p:cNvPr id="30" name="Стрелка: вниз 29">
            <a:extLst>
              <a:ext uri="{FF2B5EF4-FFF2-40B4-BE49-F238E27FC236}">
                <a16:creationId xmlns:a16="http://schemas.microsoft.com/office/drawing/2014/main" id="{C6E8687A-B435-4F77-AFAC-C6372582ED49}"/>
              </a:ext>
            </a:extLst>
          </p:cNvPr>
          <p:cNvSpPr/>
          <p:nvPr/>
        </p:nvSpPr>
        <p:spPr>
          <a:xfrm>
            <a:off x="9715074" y="4290646"/>
            <a:ext cx="486792" cy="430298"/>
          </a:xfrm>
          <a:prstGeom prst="downArrow">
            <a:avLst/>
          </a:prstGeom>
          <a:solidFill>
            <a:schemeClr val="bg1"/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57AFDB8-9595-4001-A249-2F380E26D964}"/>
              </a:ext>
            </a:extLst>
          </p:cNvPr>
          <p:cNvSpPr/>
          <p:nvPr/>
        </p:nvSpPr>
        <p:spPr>
          <a:xfrm>
            <a:off x="8147538" y="5018415"/>
            <a:ext cx="3621864" cy="1385656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Внутренний поиск себя </a:t>
            </a:r>
          </a:p>
          <a:p>
            <a:pPr algn="ctr"/>
            <a:r>
              <a:rPr lang="ru-RU" sz="2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(религия, традиции)</a:t>
            </a:r>
          </a:p>
        </p:txBody>
      </p:sp>
    </p:spTree>
    <p:extLst>
      <p:ext uri="{BB962C8B-B14F-4D97-AF65-F5344CB8AC3E}">
        <p14:creationId xmlns:p14="http://schemas.microsoft.com/office/powerpoint/2010/main" val="10323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9" grpId="0" animBg="1"/>
      <p:bldP spid="30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3D33575-645F-468E-ABF1-67CC7ED2A3EB}"/>
              </a:ext>
            </a:extLst>
          </p:cNvPr>
          <p:cNvSpPr/>
          <p:nvPr/>
        </p:nvSpPr>
        <p:spPr>
          <a:xfrm>
            <a:off x="2958798" y="173697"/>
            <a:ext cx="2578509" cy="1385656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Увеличение свободного времени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69D6450-6F61-4A28-BB10-2B4387B69FB7}"/>
              </a:ext>
            </a:extLst>
          </p:cNvPr>
          <p:cNvSpPr/>
          <p:nvPr/>
        </p:nvSpPr>
        <p:spPr>
          <a:xfrm>
            <a:off x="6389644" y="164123"/>
            <a:ext cx="2578509" cy="1385656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Рост благосостояния</a:t>
            </a:r>
          </a:p>
        </p:txBody>
      </p:sp>
      <p:sp>
        <p:nvSpPr>
          <p:cNvPr id="7" name="Крест 6">
            <a:extLst>
              <a:ext uri="{FF2B5EF4-FFF2-40B4-BE49-F238E27FC236}">
                <a16:creationId xmlns:a16="http://schemas.microsoft.com/office/drawing/2014/main" id="{A34B8EE3-681D-42BE-9DC2-67E8C2E5E6CD}"/>
              </a:ext>
            </a:extLst>
          </p:cNvPr>
          <p:cNvSpPr/>
          <p:nvPr/>
        </p:nvSpPr>
        <p:spPr>
          <a:xfrm>
            <a:off x="5769665" y="684480"/>
            <a:ext cx="387619" cy="344941"/>
          </a:xfrm>
          <a:prstGeom prst="plus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DED846A5-39FE-4A8A-A02A-0DEC2A38F564}"/>
              </a:ext>
            </a:extLst>
          </p:cNvPr>
          <p:cNvSpPr/>
          <p:nvPr/>
        </p:nvSpPr>
        <p:spPr>
          <a:xfrm>
            <a:off x="4761858" y="1817077"/>
            <a:ext cx="2403231" cy="433754"/>
          </a:xfrm>
          <a:prstGeom prst="downArrow">
            <a:avLst/>
          </a:prstGeom>
          <a:solidFill>
            <a:schemeClr val="bg1"/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265DCBC-56A7-4D93-8959-B5D995CE16C2}"/>
              </a:ext>
            </a:extLst>
          </p:cNvPr>
          <p:cNvSpPr/>
          <p:nvPr/>
        </p:nvSpPr>
        <p:spPr>
          <a:xfrm>
            <a:off x="2958797" y="2518129"/>
            <a:ext cx="6009356" cy="1842856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Отдых, путешествия, ЗОЖ, самообразование, творчество, социальная активность и гражданские инициативы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29BDDA73-67C6-409D-9F6B-9531D5196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36831"/>
            <a:ext cx="10515600" cy="198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Новый ценностный подход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стремление жить в сложном гармоничном единстве с природой, в естественной связи с окружающим миром, попытки осмыслить мир как сложную, открытую, саморазвивающуюся систему.</a:t>
            </a:r>
          </a:p>
        </p:txBody>
      </p:sp>
    </p:spTree>
    <p:extLst>
      <p:ext uri="{BB962C8B-B14F-4D97-AF65-F5344CB8AC3E}">
        <p14:creationId xmlns:p14="http://schemas.microsoft.com/office/powerpoint/2010/main" val="406775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2" grpId="0" animBg="1"/>
      <p:bldP spid="14" grpId="0" animBg="1"/>
      <p:bldP spid="1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3511CE-11E2-4780-9694-2358C158B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3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характеристика постмодернизма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356A5F-83E4-47AD-B8B8-FAA4D224D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Постмодернизм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новая культурная эпоха, начавшаяся на рубеже 1960-1970 гг. и продолжающаяся по сей день.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8354516C-9C0B-47BE-B194-359CB19963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051123"/>
              </p:ext>
            </p:extLst>
          </p:nvPr>
        </p:nvGraphicFramePr>
        <p:xfrm>
          <a:off x="838200" y="2965134"/>
          <a:ext cx="10333892" cy="350560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166946">
                  <a:extLst>
                    <a:ext uri="{9D8B030D-6E8A-4147-A177-3AD203B41FA5}">
                      <a16:colId xmlns:a16="http://schemas.microsoft.com/office/drawing/2014/main" val="2890822695"/>
                    </a:ext>
                  </a:extLst>
                </a:gridCol>
                <a:gridCol w="5166946">
                  <a:extLst>
                    <a:ext uri="{9D8B030D-6E8A-4147-A177-3AD203B41FA5}">
                      <a16:colId xmlns:a16="http://schemas.microsoft.com/office/drawing/2014/main" val="26048015"/>
                    </a:ext>
                  </a:extLst>
                </a:gridCol>
              </a:tblGrid>
              <a:tr h="76240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Модернизм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Постмодернизм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450712"/>
                  </a:ext>
                </a:extLst>
              </a:tr>
              <a:tr h="762402">
                <a:tc>
                  <a:txBody>
                    <a:bodyPr/>
                    <a:lstStyle/>
                    <a:p>
                      <a:r>
                        <a:rPr lang="ru-RU" sz="2400" b="1" u="sng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Задача автора: </a:t>
                      </a:r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выработать своё видение, свой неповторимый стиль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u="sng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Задача автора: </a:t>
                      </a:r>
                      <a:r>
                        <a:rPr lang="ru-RU" sz="2400" b="1" i="0" u="none" strike="noStrike" kern="1200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создать поле для игры, где можно отдохнуть, обязательно узнать что-то новое, испытать эмоции</a:t>
                      </a:r>
                      <a:endParaRPr lang="ru-RU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9155"/>
                  </a:ext>
                </a:extLst>
              </a:tr>
              <a:tr h="762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u="sng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Задача зрителя: </a:t>
                      </a:r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понять замысел автора</a:t>
                      </a:r>
                    </a:p>
                    <a:p>
                      <a:endParaRPr lang="ru-RU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u="sng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Задача зрителя: </a:t>
                      </a:r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самостоятельно конструировать, достроить и перестроить произведение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787412"/>
                  </a:ext>
                </a:extLst>
              </a:tr>
            </a:tbl>
          </a:graphicData>
        </a:graphic>
      </p:graphicFrame>
      <p:sp>
        <p:nvSpPr>
          <p:cNvPr id="7" name="Объект 2">
            <a:extLst>
              <a:ext uri="{FF2B5EF4-FFF2-40B4-BE49-F238E27FC236}">
                <a16:creationId xmlns:a16="http://schemas.microsoft.com/office/drawing/2014/main" id="{458B9C2A-DADB-4A1E-837A-79CBE6E0B909}"/>
              </a:ext>
            </a:extLst>
          </p:cNvPr>
          <p:cNvSpPr txBox="1">
            <a:spLocks/>
          </p:cNvSpPr>
          <p:nvPr/>
        </p:nvSpPr>
        <p:spPr>
          <a:xfrm>
            <a:off x="697522" y="1690688"/>
            <a:ext cx="10615247" cy="1069974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6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Модернизм</a:t>
            </a:r>
            <a:r>
              <a:rPr lang="ru-RU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это искусство автора, а </a:t>
            </a:r>
            <a:r>
              <a:rPr lang="ru-RU" sz="36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постмодернизм</a:t>
            </a:r>
            <a:r>
              <a:rPr lang="ru-RU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это искусство читателя, зрителя.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939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3AC72A7-6C68-465C-982A-897724218856}"/>
              </a:ext>
            </a:extLst>
          </p:cNvPr>
          <p:cNvSpPr/>
          <p:nvPr/>
        </p:nvSpPr>
        <p:spPr>
          <a:xfrm>
            <a:off x="3516923" y="1882835"/>
            <a:ext cx="5134709" cy="815344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Деконструктивизм</a:t>
            </a:r>
            <a:endParaRPr lang="ru-RU" sz="360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3E44D516-1573-4918-9951-5F15BA5E5DD8}"/>
              </a:ext>
            </a:extLst>
          </p:cNvPr>
          <p:cNvCxnSpPr/>
          <p:nvPr/>
        </p:nvCxnSpPr>
        <p:spPr>
          <a:xfrm flipH="1">
            <a:off x="3743647" y="2698179"/>
            <a:ext cx="689781" cy="930472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4C3B470B-534B-47CE-B868-BB7C028736F9}"/>
              </a:ext>
            </a:extLst>
          </p:cNvPr>
          <p:cNvCxnSpPr>
            <a:cxnSpLocks/>
          </p:cNvCxnSpPr>
          <p:nvPr/>
        </p:nvCxnSpPr>
        <p:spPr>
          <a:xfrm>
            <a:off x="7760610" y="2698179"/>
            <a:ext cx="689782" cy="935487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8852302A-4E2A-4934-AA28-9D895D771168}"/>
              </a:ext>
            </a:extLst>
          </p:cNvPr>
          <p:cNvCxnSpPr>
            <a:cxnSpLocks/>
          </p:cNvCxnSpPr>
          <p:nvPr/>
        </p:nvCxnSpPr>
        <p:spPr>
          <a:xfrm>
            <a:off x="5217886" y="2698179"/>
            <a:ext cx="0" cy="2587055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AB2A491F-B2B2-459D-91FD-96D249616282}"/>
              </a:ext>
            </a:extLst>
          </p:cNvPr>
          <p:cNvCxnSpPr>
            <a:cxnSpLocks/>
          </p:cNvCxnSpPr>
          <p:nvPr/>
        </p:nvCxnSpPr>
        <p:spPr>
          <a:xfrm>
            <a:off x="7003203" y="2698179"/>
            <a:ext cx="0" cy="2587055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2E405FF-0620-4118-B577-496C5BD1786D}"/>
              </a:ext>
            </a:extLst>
          </p:cNvPr>
          <p:cNvSpPr/>
          <p:nvPr/>
        </p:nvSpPr>
        <p:spPr>
          <a:xfrm>
            <a:off x="302150" y="3628651"/>
            <a:ext cx="3439459" cy="815344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Хай-тек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4038805-FBD2-4A1B-B9A0-56408854075C}"/>
              </a:ext>
            </a:extLst>
          </p:cNvPr>
          <p:cNvSpPr/>
          <p:nvPr/>
        </p:nvSpPr>
        <p:spPr>
          <a:xfrm>
            <a:off x="2021879" y="5285234"/>
            <a:ext cx="3439459" cy="815344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Эко-тек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8FADC974-FF26-4004-8A41-0FFD6F7A48B6}"/>
              </a:ext>
            </a:extLst>
          </p:cNvPr>
          <p:cNvSpPr/>
          <p:nvPr/>
        </p:nvSpPr>
        <p:spPr>
          <a:xfrm>
            <a:off x="6732703" y="5285234"/>
            <a:ext cx="3439459" cy="815344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</a:t>
            </a:r>
            <a:r>
              <a:rPr lang="ru-RU" sz="36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-тек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2BD104C0-A5B0-4491-BAB8-59D2A53CF136}"/>
              </a:ext>
            </a:extLst>
          </p:cNvPr>
          <p:cNvSpPr/>
          <p:nvPr/>
        </p:nvSpPr>
        <p:spPr>
          <a:xfrm>
            <a:off x="8135819" y="3621329"/>
            <a:ext cx="3754032" cy="1430924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Параметрическая</a:t>
            </a:r>
          </a:p>
          <a:p>
            <a:pPr algn="ctr"/>
            <a:r>
              <a:rPr lang="ru-RU" sz="36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архитектура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47A63A-5806-4600-9E66-670208623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z="43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Постмодернизм в архитектуре</a:t>
            </a:r>
          </a:p>
        </p:txBody>
      </p:sp>
    </p:spTree>
    <p:extLst>
      <p:ext uri="{BB962C8B-B14F-4D97-AF65-F5344CB8AC3E}">
        <p14:creationId xmlns:p14="http://schemas.microsoft.com/office/powerpoint/2010/main" val="1143689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C05F2E-F3AD-411D-8CCE-C9EE0560CE3F}"/>
              </a:ext>
            </a:extLst>
          </p:cNvPr>
          <p:cNvSpPr/>
          <p:nvPr/>
        </p:nvSpPr>
        <p:spPr>
          <a:xfrm>
            <a:off x="3237978" y="195804"/>
            <a:ext cx="5716044" cy="55575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Хай-тек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0747EDAD-FEDF-4655-920F-A01BB334A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352" y="6035569"/>
            <a:ext cx="7341296" cy="6266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Р. Роджерс – «Центр Помпиду в Париже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» (1974)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81D939F-EF75-4BED-8277-2AAF54A23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352" y="1035099"/>
            <a:ext cx="7341296" cy="4787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0381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C05F2E-F3AD-411D-8CCE-C9EE0560CE3F}"/>
              </a:ext>
            </a:extLst>
          </p:cNvPr>
          <p:cNvSpPr/>
          <p:nvPr/>
        </p:nvSpPr>
        <p:spPr>
          <a:xfrm>
            <a:off x="3237978" y="195804"/>
            <a:ext cx="5716044" cy="55575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Хай-тек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0747EDAD-FEDF-4655-920F-A01BB334A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352" y="6035569"/>
            <a:ext cx="7341296" cy="62662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Ф. </a:t>
            </a:r>
            <a:r>
              <a:rPr lang="ru-RU" sz="2400" b="1" i="0" u="none" strike="noStrike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Хундертвассер</a:t>
            </a:r>
            <a:r>
              <a:rPr lang="ru-RU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– «Отель </a:t>
            </a:r>
            <a:r>
              <a:rPr lang="ru-RU" sz="2400" b="1" i="0" u="none" strike="noStrike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Рогнер</a:t>
            </a:r>
            <a:r>
              <a:rPr lang="ru-RU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Бад-</a:t>
            </a:r>
            <a:r>
              <a:rPr lang="ru-RU" sz="2400" b="1" i="0" u="none" strike="noStrike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Блумау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» (1997)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12FD0BB-62D9-4AD3-9DA7-2128AE8E2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913" y="926348"/>
            <a:ext cx="8342174" cy="5005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60164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C05F2E-F3AD-411D-8CCE-C9EE0560CE3F}"/>
              </a:ext>
            </a:extLst>
          </p:cNvPr>
          <p:cNvSpPr/>
          <p:nvPr/>
        </p:nvSpPr>
        <p:spPr>
          <a:xfrm>
            <a:off x="3237978" y="195804"/>
            <a:ext cx="5716044" cy="55575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</a:t>
            </a:r>
            <a:r>
              <a:rPr lang="ru-RU" sz="36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-тек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0747EDAD-FEDF-4655-920F-A01BB334A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352" y="6035569"/>
            <a:ext cx="7341296" cy="6266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Н. Фостер – «Сити-холл в Лондоне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» (2002)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2DDE74DA-CE80-46D1-BB6F-1CBD3D593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078" y="978143"/>
            <a:ext cx="7352570" cy="4901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8756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C05F2E-F3AD-411D-8CCE-C9EE0560CE3F}"/>
              </a:ext>
            </a:extLst>
          </p:cNvPr>
          <p:cNvSpPr/>
          <p:nvPr/>
        </p:nvSpPr>
        <p:spPr>
          <a:xfrm>
            <a:off x="2414078" y="195804"/>
            <a:ext cx="7352570" cy="55575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Параметрическая архитектура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0747EDAD-FEDF-4655-920F-A01BB334A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352" y="6035569"/>
            <a:ext cx="7341296" cy="62662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З. Хадид – «Вокзал </a:t>
            </a:r>
            <a:r>
              <a:rPr lang="en-US" sz="2400" b="1" i="0" u="none" strike="noStrike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Hoenheim</a:t>
            </a:r>
            <a:r>
              <a:rPr lang="en-US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-North</a:t>
            </a:r>
            <a:r>
              <a:rPr lang="ru-RU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в Страсбурге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» (2001)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52FEE04-8354-44F8-829E-E00756E71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911" y="1041550"/>
            <a:ext cx="7759212" cy="4774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8264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C5AF4-B562-46CA-850D-B1A6C2366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Завершение эпохи модернизма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AC0218-D63E-4ED0-8185-8F21712DE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93213"/>
            <a:ext cx="7341296" cy="62662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Р. </a:t>
            </a:r>
            <a:r>
              <a:rPr lang="ru-RU" sz="2400" b="1" i="0" u="none" strike="noStrike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Росселини</a:t>
            </a:r>
            <a:r>
              <a:rPr lang="ru-RU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–  х/ф  «Рим — открытый город» (1945)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ACEA620-9CDC-4EA0-8148-F89658671A23}"/>
              </a:ext>
            </a:extLst>
          </p:cNvPr>
          <p:cNvSpPr/>
          <p:nvPr/>
        </p:nvSpPr>
        <p:spPr>
          <a:xfrm>
            <a:off x="1379951" y="1690688"/>
            <a:ext cx="2981194" cy="62662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Италия</a:t>
            </a: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856A6577-0F6C-49E2-BA5B-8D36883C28C5}"/>
              </a:ext>
            </a:extLst>
          </p:cNvPr>
          <p:cNvSpPr/>
          <p:nvPr/>
        </p:nvSpPr>
        <p:spPr>
          <a:xfrm>
            <a:off x="4835047" y="1966586"/>
            <a:ext cx="1578279" cy="125261"/>
          </a:xfrm>
          <a:prstGeom prst="rightArrow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C0C301C-58D3-4AC7-A04D-942C21DC7A77}"/>
              </a:ext>
            </a:extLst>
          </p:cNvPr>
          <p:cNvSpPr/>
          <p:nvPr/>
        </p:nvSpPr>
        <p:spPr>
          <a:xfrm>
            <a:off x="6887228" y="1690688"/>
            <a:ext cx="2981194" cy="62662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Неореализм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87B0F36-9397-44C2-93E1-3F8331076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98165"/>
            <a:ext cx="4923773" cy="3280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38D8F77-3495-415A-9058-BF26B2F92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98165"/>
            <a:ext cx="5852280" cy="3291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240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C05F2E-F3AD-411D-8CCE-C9EE0560CE3F}"/>
              </a:ext>
            </a:extLst>
          </p:cNvPr>
          <p:cNvSpPr/>
          <p:nvPr/>
        </p:nvSpPr>
        <p:spPr>
          <a:xfrm>
            <a:off x="2414078" y="195804"/>
            <a:ext cx="7352570" cy="55575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Параметрическая архитектура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0747EDAD-FEDF-4655-920F-A01BB334A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352" y="6035569"/>
            <a:ext cx="7341296" cy="62662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З. Хадид – «Многофункциональный комплекс Galaxy SOHO в Пекине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» (2012)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187F676-E567-4E7C-A04C-A6FD062CC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979" y="1040940"/>
            <a:ext cx="8486042" cy="4776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702306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47A63A-5806-4600-9E66-670208623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z="43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Постмодернизм в кино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D3D3564A-9B56-402D-BC0A-E8F2334C0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4339"/>
            <a:ext cx="10515600" cy="2485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Характерные особенности:</a:t>
            </a:r>
            <a:b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Стремление соединить несочетаемое</a:t>
            </a:r>
          </a:p>
          <a:p>
            <a:pPr marL="0" indent="0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Эксплуатация ретро-образов, распространение ремейков</a:t>
            </a:r>
          </a:p>
          <a:p>
            <a:pPr marL="0" indent="0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Наличие нескольких вариантов развития сюжета</a:t>
            </a:r>
          </a:p>
          <a:p>
            <a:pPr marL="0" indent="0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Слом «четвёртой стены»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91DC851-0A79-47F7-AF7F-0EE9CC88B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08" y="4078897"/>
            <a:ext cx="3842605" cy="2549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4C7F7743-489A-4DFF-AFCB-88FD69F7F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7"/>
          <a:stretch/>
        </p:blipFill>
        <p:spPr bwMode="auto">
          <a:xfrm>
            <a:off x="4268848" y="4078163"/>
            <a:ext cx="3458308" cy="2550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A16916F0-1C3C-435A-A425-22B4EB67D1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3"/>
          <a:stretch/>
        </p:blipFill>
        <p:spPr bwMode="auto">
          <a:xfrm>
            <a:off x="7895491" y="4078163"/>
            <a:ext cx="3934145" cy="2550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Объект 2">
            <a:extLst>
              <a:ext uri="{FF2B5EF4-FFF2-40B4-BE49-F238E27FC236}">
                <a16:creationId xmlns:a16="http://schemas.microsoft.com/office/drawing/2014/main" id="{62FFAC88-F5BC-4321-8C58-F85C008997C8}"/>
              </a:ext>
            </a:extLst>
          </p:cNvPr>
          <p:cNvSpPr txBox="1">
            <a:spLocks/>
          </p:cNvSpPr>
          <p:nvPr/>
        </p:nvSpPr>
        <p:spPr>
          <a:xfrm>
            <a:off x="697522" y="1690688"/>
            <a:ext cx="10615247" cy="222482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Известные режиссёры:</a:t>
            </a:r>
            <a:b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Спилберг, Дж. Лукас, К. Тарантино, П. Гринуэй, Д. Линч, Л. Фон Триер и т.д.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760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C05F2E-F3AD-411D-8CCE-C9EE0560CE3F}"/>
              </a:ext>
            </a:extLst>
          </p:cNvPr>
          <p:cNvSpPr/>
          <p:nvPr/>
        </p:nvSpPr>
        <p:spPr>
          <a:xfrm>
            <a:off x="3237978" y="195804"/>
            <a:ext cx="5716044" cy="55575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Постмодернизм в кино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0747EDAD-FEDF-4655-920F-A01BB334A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352" y="6137588"/>
            <a:ext cx="7341296" cy="6266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Ларс Фон Триер – «Догвилль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» (2003)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2344819-8958-456A-93C5-FF3052055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4" y="825186"/>
            <a:ext cx="12086492" cy="5136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977537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бъект 2">
            <a:extLst>
              <a:ext uri="{FF2B5EF4-FFF2-40B4-BE49-F238E27FC236}">
                <a16:creationId xmlns:a16="http://schemas.microsoft.com/office/drawing/2014/main" id="{D3D3564A-9B56-402D-BC0A-E8F2334C0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4339"/>
            <a:ext cx="10515600" cy="2485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333</a:t>
            </a:r>
          </a:p>
          <a:p>
            <a:pPr marL="0" indent="0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Какие особенности литературы постмодернизма вы можете выделить?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Какие из представленных авторов вам знакомы?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9CF06E3-9563-4352-8299-A86BF340B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z="43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Постмодернизм в литературе</a:t>
            </a:r>
          </a:p>
        </p:txBody>
      </p:sp>
    </p:spTree>
    <p:extLst>
      <p:ext uri="{BB962C8B-B14F-4D97-AF65-F5344CB8AC3E}">
        <p14:creationId xmlns:p14="http://schemas.microsoft.com/office/powerpoint/2010/main" val="428384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705ED-6011-4C4B-BCB6-97247BAF4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3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Подведём итог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6B2185-35ED-4EAB-BA98-B8A0114AB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03375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Соотнесите основные идеи и ценности эпохи постмодернизма с собственными представлениями о мире и собственной системой ценностей. Какие из ваших представлений и убеждений совпадают, а какие нет?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FD7028CA-2369-4E15-AA2C-4BBAC6940ADF}"/>
              </a:ext>
            </a:extLst>
          </p:cNvPr>
          <p:cNvSpPr txBox="1">
            <a:spLocks/>
          </p:cNvSpPr>
          <p:nvPr/>
        </p:nvSpPr>
        <p:spPr>
          <a:xfrm>
            <a:off x="679937" y="4281976"/>
            <a:ext cx="10808677" cy="1837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каких произведениях литературы, кино, архитектуры наиболее ярко проявилась характерная для периода постмодернизма особая роль читателя, зрителя в понимании и жизни самого произведения искусства?</a:t>
            </a:r>
          </a:p>
        </p:txBody>
      </p:sp>
    </p:spTree>
    <p:extLst>
      <p:ext uri="{BB962C8B-B14F-4D97-AF65-F5344CB8AC3E}">
        <p14:creationId xmlns:p14="http://schemas.microsoft.com/office/powerpoint/2010/main" val="390365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C5AF4-B562-46CA-850D-B1A6C2366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Завершение эпохи модернизма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AC0218-D63E-4ED0-8185-8F21712DE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828849"/>
            <a:ext cx="10372595" cy="4029151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36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Г. Бёлль – роман  «Где ты был, Адам?» (1951)</a:t>
            </a:r>
          </a:p>
          <a:p>
            <a:pPr marL="0" indent="0" algn="l">
              <a:buNone/>
            </a:pP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Т. Манн – роман «Доктор 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Фаустус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» (1947)</a:t>
            </a:r>
          </a:p>
          <a:p>
            <a:pPr marL="0" indent="0" algn="l">
              <a:buNone/>
            </a:pP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Э. М. Ремарк – роман «Триумфальная арка» (1946)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ACEA620-9CDC-4EA0-8148-F89658671A23}"/>
              </a:ext>
            </a:extLst>
          </p:cNvPr>
          <p:cNvSpPr/>
          <p:nvPr/>
        </p:nvSpPr>
        <p:spPr>
          <a:xfrm>
            <a:off x="1379951" y="1690688"/>
            <a:ext cx="2981194" cy="62662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Германия</a:t>
            </a: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856A6577-0F6C-49E2-BA5B-8D36883C28C5}"/>
              </a:ext>
            </a:extLst>
          </p:cNvPr>
          <p:cNvSpPr/>
          <p:nvPr/>
        </p:nvSpPr>
        <p:spPr>
          <a:xfrm>
            <a:off x="4835047" y="1966586"/>
            <a:ext cx="1578279" cy="125261"/>
          </a:xfrm>
          <a:prstGeom prst="rightArrow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C0C301C-58D3-4AC7-A04D-942C21DC7A77}"/>
              </a:ext>
            </a:extLst>
          </p:cNvPr>
          <p:cNvSpPr/>
          <p:nvPr/>
        </p:nvSpPr>
        <p:spPr>
          <a:xfrm>
            <a:off x="6887228" y="1477909"/>
            <a:ext cx="4940474" cy="1227876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преодоления фашистского прошлого</a:t>
            </a:r>
          </a:p>
        </p:txBody>
      </p:sp>
    </p:spTree>
    <p:extLst>
      <p:ext uri="{BB962C8B-B14F-4D97-AF65-F5344CB8AC3E}">
        <p14:creationId xmlns:p14="http://schemas.microsoft.com/office/powerpoint/2010/main" val="10903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C5AF4-B562-46CA-850D-B1A6C2366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Завершение эпохи модернизма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AC0218-D63E-4ED0-8185-8F21712DE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9"/>
            <a:ext cx="10372595" cy="1453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абсурда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dirty="0"/>
              <a:t>– это послевоенное обозначение отдельных пьес абсурдистской фантастики, написанных рядом преимущественно европейских драматургов в конце 1950-х годов.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2499E3AB-974D-4642-B1E9-96116D6C51BE}"/>
              </a:ext>
            </a:extLst>
          </p:cNvPr>
          <p:cNvSpPr txBox="1">
            <a:spLocks/>
          </p:cNvSpPr>
          <p:nvPr/>
        </p:nvSpPr>
        <p:spPr>
          <a:xfrm>
            <a:off x="838197" y="2981519"/>
            <a:ext cx="8769265" cy="876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Беккет – пьеса «В ожидании Годо» (1953)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A7C1A54-6CA7-48D7-99B4-9A65B1A64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09" y="3713968"/>
            <a:ext cx="4445174" cy="2964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1810CAE-7044-4DF0-AC66-44F56D55B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242" y="3713968"/>
            <a:ext cx="4445175" cy="2957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071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474D660-1865-4BD0-8938-3DB625365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Абстрактный экспрессионизм (1945-1960) </a:t>
            </a:r>
            <a:r>
              <a:rPr lang="ru-RU" dirty="0"/>
              <a:t>— школа (движение) художников, которые пишут быстро и на больших полотнах, с использованием негеометрических штрихов, больших кистей, иногда капая красками на холст, для полнейшего выявления эмоций. 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07E5364-6F12-43D4-8431-B743BB113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Завершение эпохи модернизма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978997A9-856A-4147-950C-9E91EF282330}"/>
              </a:ext>
            </a:extLst>
          </p:cNvPr>
          <p:cNvSpPr/>
          <p:nvPr/>
        </p:nvSpPr>
        <p:spPr>
          <a:xfrm rot="2025749">
            <a:off x="4522638" y="3302728"/>
            <a:ext cx="209460" cy="12933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D2077056-D423-42A2-9195-463B45F77FCC}"/>
              </a:ext>
            </a:extLst>
          </p:cNvPr>
          <p:cNvSpPr/>
          <p:nvPr/>
        </p:nvSpPr>
        <p:spPr>
          <a:xfrm rot="19524549">
            <a:off x="6955309" y="3305743"/>
            <a:ext cx="229656" cy="12933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6B5ABC7-7033-4FAD-AA59-B63924FABC48}"/>
              </a:ext>
            </a:extLst>
          </p:cNvPr>
          <p:cNvSpPr/>
          <p:nvPr/>
        </p:nvSpPr>
        <p:spPr>
          <a:xfrm>
            <a:off x="1342373" y="4680122"/>
            <a:ext cx="2981194" cy="119160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Нью-Йоркская школа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84D7391-195A-4282-83D9-32A04C24F266}"/>
              </a:ext>
            </a:extLst>
          </p:cNvPr>
          <p:cNvSpPr/>
          <p:nvPr/>
        </p:nvSpPr>
        <p:spPr>
          <a:xfrm>
            <a:off x="7369480" y="4680122"/>
            <a:ext cx="2981194" cy="119160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Европейская школа</a:t>
            </a:r>
          </a:p>
        </p:txBody>
      </p:sp>
    </p:spTree>
    <p:extLst>
      <p:ext uri="{BB962C8B-B14F-4D97-AF65-F5344CB8AC3E}">
        <p14:creationId xmlns:p14="http://schemas.microsoft.com/office/powerpoint/2010/main" val="3395833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C05F2E-F3AD-411D-8CCE-C9EE0560CE3F}"/>
              </a:ext>
            </a:extLst>
          </p:cNvPr>
          <p:cNvSpPr/>
          <p:nvPr/>
        </p:nvSpPr>
        <p:spPr>
          <a:xfrm>
            <a:off x="3237978" y="195804"/>
            <a:ext cx="5716044" cy="55575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Нью-Йоркская школа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4328B21-B515-4F36-9486-BBB3DE26A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52" y="1033785"/>
            <a:ext cx="8139296" cy="4790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0747EDAD-FEDF-4655-920F-A01BB334A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352" y="6035569"/>
            <a:ext cx="7341296" cy="6266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Дж. Поллок –  «№5» (1948)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7438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C05F2E-F3AD-411D-8CCE-C9EE0560CE3F}"/>
              </a:ext>
            </a:extLst>
          </p:cNvPr>
          <p:cNvSpPr/>
          <p:nvPr/>
        </p:nvSpPr>
        <p:spPr>
          <a:xfrm>
            <a:off x="3237978" y="195804"/>
            <a:ext cx="5716044" cy="55575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Нью-Йоркская школа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0747EDAD-FEDF-4655-920F-A01BB334A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352" y="6035569"/>
            <a:ext cx="7341296" cy="6266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0" u="none" strike="noStrike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Аршил</a:t>
            </a:r>
            <a:r>
              <a:rPr lang="ru-RU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Горки –  «Сад в Сочи» (1943)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1298BA4-CC43-470C-B5F2-5B8E943C3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439" y="1018728"/>
            <a:ext cx="6781121" cy="4820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1444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C05F2E-F3AD-411D-8CCE-C9EE0560CE3F}"/>
              </a:ext>
            </a:extLst>
          </p:cNvPr>
          <p:cNvSpPr/>
          <p:nvPr/>
        </p:nvSpPr>
        <p:spPr>
          <a:xfrm>
            <a:off x="3237978" y="195804"/>
            <a:ext cx="5716044" cy="55575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Нью-Йоркская школа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0747EDAD-FEDF-4655-920F-A01BB334A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352" y="6035569"/>
            <a:ext cx="7341296" cy="6266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У. </a:t>
            </a:r>
            <a:r>
              <a:rPr lang="ru-RU" sz="2400" b="1" i="0" u="none" strike="noStrike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Кунинг</a:t>
            </a:r>
            <a:r>
              <a:rPr lang="ru-RU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– 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серия картин «Женщины»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165385D-E6D1-441B-A918-7F2776B7F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777" y="982883"/>
            <a:ext cx="3434364" cy="4906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49F7EB79-AA93-4604-BE63-3B05FBCF8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94" y="982883"/>
            <a:ext cx="3345485" cy="2273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70FB8C52-A715-4BB6-9088-90AC78FC7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663" y="982882"/>
            <a:ext cx="3999942" cy="4906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09643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969</Words>
  <Application>Microsoft Office PowerPoint</Application>
  <PresentationFormat>Широкоэкранный</PresentationFormat>
  <Paragraphs>121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YS Text</vt:lpstr>
      <vt:lpstr>Тема Office</vt:lpstr>
      <vt:lpstr>КУЛЬТУРА ВО ВТОРОЙ ПОЛОВИНЕ XX — НАЧАЛЕ XXI в.</vt:lpstr>
      <vt:lpstr>Наука в 1945—1960-е гг.</vt:lpstr>
      <vt:lpstr>Завершение эпохи модернизма</vt:lpstr>
      <vt:lpstr>Завершение эпохи модернизма</vt:lpstr>
      <vt:lpstr>Завершение эпохи модернизма</vt:lpstr>
      <vt:lpstr>Завершение эпохи модернизма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Интернет и становление глобального информационного пространства</vt:lpstr>
      <vt:lpstr>На пути к новому объяснению мира</vt:lpstr>
      <vt:lpstr>На пути к формированию новых ценностей</vt:lpstr>
      <vt:lpstr>Презентация PowerPoint</vt:lpstr>
      <vt:lpstr>Общая характеристика постмодернизма</vt:lpstr>
      <vt:lpstr>Постмодернизм в архитектуре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Постмодернизм в кино</vt:lpstr>
      <vt:lpstr>Презентация PowerPoint</vt:lpstr>
      <vt:lpstr>Постмодернизм в литературе</vt:lpstr>
      <vt:lpstr>Подведём итог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КУЛЬТУРА ВО ВТОРОЙ ПОЛОВИНЕ XX — НАЧАЛЕ XXI в.</dc:title>
  <dc:creator>Станислав Гаврилюк</dc:creator>
  <cp:lastModifiedBy>Станислав Гаврилюк</cp:lastModifiedBy>
  <cp:revision>6</cp:revision>
  <dcterms:created xsi:type="dcterms:W3CDTF">2021-12-12T07:18:03Z</dcterms:created>
  <dcterms:modified xsi:type="dcterms:W3CDTF">2021-12-15T14:51:07Z</dcterms:modified>
</cp:coreProperties>
</file>