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797675" cy="9926625"/>
  <p:embeddedFontLst>
    <p:embeddedFont>
      <p:font typeface="Roboto"/>
      <p:regular r:id="rId22"/>
      <p:bold r:id="rId23"/>
      <p:italic r:id="rId24"/>
      <p:boldItalic r:id="rId25"/>
    </p:embeddedFont>
    <p:embeddedFont>
      <p:font typeface="Lobster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obster-regular.fntdata"/><Relationship Id="rId25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0a76752626_0_1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0a76752626_0_1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4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5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8131179" y="10"/>
            <a:ext cx="4060834" cy="2707427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797472" y="2366963"/>
            <a:ext cx="10962801" cy="111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315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315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315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315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315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315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315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315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315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797453" y="3621217"/>
            <a:ext cx="10962801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575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11280575" y="6201587"/>
            <a:ext cx="731601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8131179" y="10"/>
            <a:ext cx="4060834" cy="2707427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415602" y="1674733"/>
            <a:ext cx="11360800" cy="27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9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9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9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9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9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9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9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9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9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415602" y="4492300"/>
            <a:ext cx="11360800" cy="17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11280575" y="6201587"/>
            <a:ext cx="731601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11280575" y="6201587"/>
            <a:ext cx="731601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8131179" y="10"/>
            <a:ext cx="4060834" cy="2707427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797472" y="2869796"/>
            <a:ext cx="10962801" cy="11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315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315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315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315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315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315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315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315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315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11280575" y="6201587"/>
            <a:ext cx="731601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5204905"/>
            <a:ext cx="12192001" cy="1653233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415602" y="546667"/>
            <a:ext cx="11360800" cy="8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415602" y="1639833"/>
            <a:ext cx="113608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11280575" y="6201587"/>
            <a:ext cx="731601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415602" y="546667"/>
            <a:ext cx="11360800" cy="8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415604" y="1639967"/>
            <a:ext cx="5333201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6443205" y="1639967"/>
            <a:ext cx="5333201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11280575" y="6201587"/>
            <a:ext cx="731601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415602" y="546667"/>
            <a:ext cx="11360800" cy="8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11280575" y="6201587"/>
            <a:ext cx="731601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415601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415601" y="1954405"/>
            <a:ext cx="3744000" cy="41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11280575" y="6201587"/>
            <a:ext cx="731601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8131179" y="10"/>
            <a:ext cx="4060834" cy="2707427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653667" y="701800"/>
            <a:ext cx="7491601" cy="54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11280575" y="6201587"/>
            <a:ext cx="731601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6096000" y="-2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Google Shape;61;p9"/>
          <p:cNvCxnSpPr/>
          <p:nvPr/>
        </p:nvCxnSpPr>
        <p:spPr>
          <a:xfrm>
            <a:off x="6706234" y="5994000"/>
            <a:ext cx="624401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354001" y="1534800"/>
            <a:ext cx="5393600" cy="20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354001" y="3692001"/>
            <a:ext cx="5393600" cy="1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6586002" y="965600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11280575" y="6201587"/>
            <a:ext cx="731601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425999" y="5640767"/>
            <a:ext cx="7998400" cy="79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11280575" y="6201587"/>
            <a:ext cx="731601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  <a:defRPr b="0" i="0" sz="7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2" y="546667"/>
            <a:ext cx="11360800" cy="8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2" y="1639833"/>
            <a:ext cx="113608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0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0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0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0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0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0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0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0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80575" y="6201587"/>
            <a:ext cx="731601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15.jpg"/><Relationship Id="rId11" Type="http://schemas.openxmlformats.org/officeDocument/2006/relationships/image" Target="../media/image31.png"/><Relationship Id="rId10" Type="http://schemas.openxmlformats.org/officeDocument/2006/relationships/image" Target="../media/image26.png"/><Relationship Id="rId9" Type="http://schemas.openxmlformats.org/officeDocument/2006/relationships/image" Target="../media/image27.png"/><Relationship Id="rId5" Type="http://schemas.openxmlformats.org/officeDocument/2006/relationships/image" Target="../media/image8.jp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15.jpg"/><Relationship Id="rId11" Type="http://schemas.openxmlformats.org/officeDocument/2006/relationships/image" Target="../media/image31.png"/><Relationship Id="rId10" Type="http://schemas.openxmlformats.org/officeDocument/2006/relationships/image" Target="../media/image26.png"/><Relationship Id="rId9" Type="http://schemas.openxmlformats.org/officeDocument/2006/relationships/image" Target="../media/image27.png"/><Relationship Id="rId5" Type="http://schemas.openxmlformats.org/officeDocument/2006/relationships/image" Target="../media/image8.jp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learnis.ru/370750/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learningapps.org/display?v=ph2gkvz9a21" TargetMode="External"/><Relationship Id="rId4" Type="http://schemas.openxmlformats.org/officeDocument/2006/relationships/hyperlink" Target="https://learningapps.org/display?v=ph2gkvz9a21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/>
        </p:nvSpPr>
        <p:spPr>
          <a:xfrm>
            <a:off x="3007738" y="143259"/>
            <a:ext cx="53031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386862" y="2049147"/>
            <a:ext cx="11403623" cy="107212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202224" y="4223997"/>
            <a:ext cx="11764107" cy="155255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7 классе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“Особенности развития белорусских земель в последней трети XVIIв.”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/>
          <p:nvPr/>
        </p:nvSpPr>
        <p:spPr>
          <a:xfrm>
            <a:off x="1175694" y="47160"/>
            <a:ext cx="837027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Какие меры предпринимались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для восстановления городов и местечек, сельских поселений? </a:t>
            </a:r>
            <a:endParaRPr/>
          </a:p>
        </p:txBody>
      </p:sp>
      <p:grpSp>
        <p:nvGrpSpPr>
          <p:cNvPr id="164" name="Google Shape;164;p22"/>
          <p:cNvGrpSpPr/>
          <p:nvPr/>
        </p:nvGrpSpPr>
        <p:grpSpPr>
          <a:xfrm>
            <a:off x="948964" y="1698790"/>
            <a:ext cx="5090512" cy="4983363"/>
            <a:chOff x="-109045" y="81970"/>
            <a:chExt cx="5090512" cy="4983363"/>
          </a:xfrm>
        </p:grpSpPr>
        <p:sp>
          <p:nvSpPr>
            <p:cNvPr id="165" name="Google Shape;165;p22"/>
            <p:cNvSpPr/>
            <p:nvPr/>
          </p:nvSpPr>
          <p:spPr>
            <a:xfrm>
              <a:off x="790969" y="1692074"/>
              <a:ext cx="3842415" cy="1519600"/>
            </a:xfrm>
            <a:prstGeom prst="roundRect">
              <a:avLst>
                <a:gd fmla="val 16667" name="adj"/>
              </a:avLst>
            </a:prstGeom>
            <a:solidFill>
              <a:srgbClr val="EE629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2"/>
            <p:cNvSpPr txBox="1"/>
            <p:nvPr/>
          </p:nvSpPr>
          <p:spPr>
            <a:xfrm>
              <a:off x="865150" y="1766255"/>
              <a:ext cx="3694053" cy="13712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Восстановление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городов</a:t>
              </a:r>
              <a:endPara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2"/>
            <p:cNvSpPr/>
            <p:nvPr/>
          </p:nvSpPr>
          <p:spPr>
            <a:xfrm rot="-5412767">
              <a:off x="2412268" y="1396088"/>
              <a:ext cx="591975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768FC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8" name="Google Shape;168;p22"/>
            <p:cNvSpPr/>
            <p:nvPr/>
          </p:nvSpPr>
          <p:spPr>
            <a:xfrm>
              <a:off x="1545481" y="81970"/>
              <a:ext cx="2319569" cy="1018132"/>
            </a:xfrm>
            <a:prstGeom prst="roundRect">
              <a:avLst>
                <a:gd fmla="val 16667" name="adj"/>
              </a:avLst>
            </a:prstGeom>
            <a:solidFill>
              <a:srgbClr val="E368E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2"/>
            <p:cNvSpPr txBox="1"/>
            <p:nvPr/>
          </p:nvSpPr>
          <p:spPr>
            <a:xfrm>
              <a:off x="1595182" y="131671"/>
              <a:ext cx="2220167" cy="9187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2"/>
            <p:cNvSpPr/>
            <p:nvPr/>
          </p:nvSpPr>
          <p:spPr>
            <a:xfrm rot="3312531">
              <a:off x="3220884" y="3248381"/>
              <a:ext cx="89395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768FC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1" name="Google Shape;171;p22"/>
            <p:cNvSpPr/>
            <p:nvPr/>
          </p:nvSpPr>
          <p:spPr>
            <a:xfrm>
              <a:off x="2837597" y="3285089"/>
              <a:ext cx="2143870" cy="1780244"/>
            </a:xfrm>
            <a:prstGeom prst="roundRect">
              <a:avLst>
                <a:gd fmla="val 16667" name="adj"/>
              </a:avLst>
            </a:prstGeom>
            <a:solidFill>
              <a:srgbClr val="9470D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2"/>
            <p:cNvSpPr txBox="1"/>
            <p:nvPr/>
          </p:nvSpPr>
          <p:spPr>
            <a:xfrm>
              <a:off x="2924501" y="3371993"/>
              <a:ext cx="1970062" cy="1606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2"/>
            <p:cNvSpPr/>
            <p:nvPr/>
          </p:nvSpPr>
          <p:spPr>
            <a:xfrm rot="7814981">
              <a:off x="1592627" y="3432532"/>
              <a:ext cx="578741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768FC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4" name="Google Shape;174;p22"/>
            <p:cNvSpPr/>
            <p:nvPr/>
          </p:nvSpPr>
          <p:spPr>
            <a:xfrm>
              <a:off x="-109045" y="3653391"/>
              <a:ext cx="2746248" cy="1018132"/>
            </a:xfrm>
            <a:prstGeom prst="roundRect">
              <a:avLst>
                <a:gd fmla="val 16667" name="adj"/>
              </a:avLst>
            </a:prstGeom>
            <a:solidFill>
              <a:srgbClr val="778FC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2"/>
            <p:cNvSpPr txBox="1"/>
            <p:nvPr/>
          </p:nvSpPr>
          <p:spPr>
            <a:xfrm>
              <a:off x="-59344" y="3703092"/>
              <a:ext cx="2646846" cy="9187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176;p22"/>
          <p:cNvGrpSpPr/>
          <p:nvPr/>
        </p:nvGrpSpPr>
        <p:grpSpPr>
          <a:xfrm>
            <a:off x="6279735" y="2006694"/>
            <a:ext cx="4810292" cy="4029412"/>
            <a:chOff x="4" y="389874"/>
            <a:chExt cx="4810292" cy="4029412"/>
          </a:xfrm>
        </p:grpSpPr>
        <p:sp>
          <p:nvSpPr>
            <p:cNvPr id="177" name="Google Shape;177;p22"/>
            <p:cNvSpPr/>
            <p:nvPr/>
          </p:nvSpPr>
          <p:spPr>
            <a:xfrm>
              <a:off x="317664" y="389874"/>
              <a:ext cx="4174972" cy="1677698"/>
            </a:xfrm>
            <a:prstGeom prst="roundRect">
              <a:avLst>
                <a:gd fmla="val 10000" name="adj"/>
              </a:avLst>
            </a:prstGeom>
            <a:solidFill>
              <a:srgbClr val="3649A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2"/>
            <p:cNvSpPr txBox="1"/>
            <p:nvPr/>
          </p:nvSpPr>
          <p:spPr>
            <a:xfrm>
              <a:off x="366802" y="439012"/>
              <a:ext cx="4076696" cy="15794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Восстановление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сельского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хозяйства</a:t>
              </a:r>
              <a:endPara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2"/>
            <p:cNvSpPr/>
            <p:nvPr/>
          </p:nvSpPr>
          <p:spPr>
            <a:xfrm rot="3594477">
              <a:off x="2748747" y="2480111"/>
              <a:ext cx="947037" cy="317320"/>
            </a:xfrm>
            <a:prstGeom prst="leftRightArrow">
              <a:avLst>
                <a:gd fmla="val 60000" name="adj1"/>
                <a:gd fmla="val 50000" name="adj2"/>
              </a:avLst>
            </a:prstGeom>
            <a:solidFill>
              <a:srgbClr val="3649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2"/>
            <p:cNvSpPr txBox="1"/>
            <p:nvPr/>
          </p:nvSpPr>
          <p:spPr>
            <a:xfrm rot="3594477">
              <a:off x="2843943" y="2543575"/>
              <a:ext cx="756645" cy="190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2"/>
            <p:cNvSpPr/>
            <p:nvPr/>
          </p:nvSpPr>
          <p:spPr>
            <a:xfrm>
              <a:off x="2997039" y="3209970"/>
              <a:ext cx="1813257" cy="1209316"/>
            </a:xfrm>
            <a:prstGeom prst="roundRect">
              <a:avLst>
                <a:gd fmla="val 10000" name="adj"/>
              </a:avLst>
            </a:prstGeom>
            <a:solidFill>
              <a:srgbClr val="862DA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2"/>
            <p:cNvSpPr txBox="1"/>
            <p:nvPr/>
          </p:nvSpPr>
          <p:spPr>
            <a:xfrm>
              <a:off x="3032459" y="3245390"/>
              <a:ext cx="1742417" cy="11384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5725" lIns="205725" spcFirstLastPara="1" rIns="205725" wrap="square" tIns="2057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2"/>
            <p:cNvSpPr/>
            <p:nvPr/>
          </p:nvSpPr>
          <p:spPr>
            <a:xfrm rot="-10780173">
              <a:off x="1931632" y="3647326"/>
              <a:ext cx="947037" cy="317320"/>
            </a:xfrm>
            <a:prstGeom prst="leftRightArrow">
              <a:avLst>
                <a:gd fmla="val 60000" name="adj1"/>
                <a:gd fmla="val 50000" name="adj2"/>
              </a:avLst>
            </a:prstGeom>
            <a:solidFill>
              <a:srgbClr val="862D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2"/>
            <p:cNvSpPr txBox="1"/>
            <p:nvPr/>
          </p:nvSpPr>
          <p:spPr>
            <a:xfrm rot="19827">
              <a:off x="2026828" y="3710790"/>
              <a:ext cx="756645" cy="190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2"/>
            <p:cNvSpPr/>
            <p:nvPr/>
          </p:nvSpPr>
          <p:spPr>
            <a:xfrm>
              <a:off x="4" y="3344029"/>
              <a:ext cx="1813257" cy="906628"/>
            </a:xfrm>
            <a:prstGeom prst="roundRect">
              <a:avLst>
                <a:gd fmla="val 10000" name="adj"/>
              </a:avLst>
            </a:prstGeom>
            <a:solidFill>
              <a:srgbClr val="9B234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2"/>
            <p:cNvSpPr txBox="1"/>
            <p:nvPr/>
          </p:nvSpPr>
          <p:spPr>
            <a:xfrm>
              <a:off x="26558" y="3370583"/>
              <a:ext cx="1760149" cy="853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6200" lIns="156200" spcFirstLastPara="1" rIns="156200" wrap="square" tIns="15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4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2"/>
            <p:cNvSpPr/>
            <p:nvPr/>
          </p:nvSpPr>
          <p:spPr>
            <a:xfrm rot="-3584459">
              <a:off x="1069914" y="2547141"/>
              <a:ext cx="947037" cy="317320"/>
            </a:xfrm>
            <a:prstGeom prst="leftRightArrow">
              <a:avLst>
                <a:gd fmla="val 60000" name="adj1"/>
                <a:gd fmla="val 50000" name="adj2"/>
              </a:avLst>
            </a:prstGeom>
            <a:solidFill>
              <a:srgbClr val="9B2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2"/>
            <p:cNvSpPr txBox="1"/>
            <p:nvPr/>
          </p:nvSpPr>
          <p:spPr>
            <a:xfrm rot="-3584459">
              <a:off x="1165110" y="2610605"/>
              <a:ext cx="756645" cy="190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" name="Google Shape;189;p22"/>
          <p:cNvSpPr txBox="1"/>
          <p:nvPr/>
        </p:nvSpPr>
        <p:spPr>
          <a:xfrm>
            <a:off x="3066453" y="1893794"/>
            <a:ext cx="152958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Занятие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с/х в городах</a:t>
            </a:r>
            <a:endParaRPr/>
          </a:p>
        </p:txBody>
      </p:sp>
      <p:sp>
        <p:nvSpPr>
          <p:cNvPr id="190" name="Google Shape;190;p22"/>
          <p:cNvSpPr txBox="1"/>
          <p:nvPr/>
        </p:nvSpPr>
        <p:spPr>
          <a:xfrm>
            <a:off x="1398434" y="5427211"/>
            <a:ext cx="2254143" cy="666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Освобождение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 налогов на 4 г.</a:t>
            </a:r>
            <a:endParaRPr/>
          </a:p>
        </p:txBody>
      </p:sp>
      <p:sp>
        <p:nvSpPr>
          <p:cNvPr id="191" name="Google Shape;191;p22"/>
          <p:cNvSpPr txBox="1"/>
          <p:nvPr/>
        </p:nvSpPr>
        <p:spPr>
          <a:xfrm>
            <a:off x="3993002" y="5139887"/>
            <a:ext cx="2092569" cy="1241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Переселение ремесленников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из других городов</a:t>
            </a:r>
            <a:endParaRPr/>
          </a:p>
        </p:txBody>
      </p:sp>
      <p:sp>
        <p:nvSpPr>
          <p:cNvPr id="192" name="Google Shape;192;p22"/>
          <p:cNvSpPr txBox="1"/>
          <p:nvPr/>
        </p:nvSpPr>
        <p:spPr>
          <a:xfrm>
            <a:off x="6279730" y="5225475"/>
            <a:ext cx="1774546" cy="666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Основание слобод</a:t>
            </a:r>
            <a:endParaRPr/>
          </a:p>
        </p:txBody>
      </p:sp>
      <p:sp>
        <p:nvSpPr>
          <p:cNvPr id="193" name="Google Shape;193;p22"/>
          <p:cNvSpPr txBox="1"/>
          <p:nvPr/>
        </p:nvSpPr>
        <p:spPr>
          <a:xfrm>
            <a:off x="9322777" y="4973475"/>
            <a:ext cx="1767254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Поощрение разработки пустошей</a:t>
            </a:r>
            <a:endParaRPr/>
          </a:p>
        </p:txBody>
      </p:sp>
      <p:sp>
        <p:nvSpPr>
          <p:cNvPr id="194" name="Google Shape;194;p22"/>
          <p:cNvSpPr txBox="1"/>
          <p:nvPr/>
        </p:nvSpPr>
        <p:spPr>
          <a:xfrm>
            <a:off x="6507777" y="5894132"/>
            <a:ext cx="115127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Стр.206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/>
          <p:nvPr/>
        </p:nvSpPr>
        <p:spPr>
          <a:xfrm>
            <a:off x="1255233" y="68492"/>
            <a:ext cx="649889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rPr>
              <a:t>Предпосылки кризиса в РП</a:t>
            </a:r>
            <a:endParaRPr/>
          </a:p>
        </p:txBody>
      </p:sp>
      <p:grpSp>
        <p:nvGrpSpPr>
          <p:cNvPr id="200" name="Google Shape;200;p23"/>
          <p:cNvGrpSpPr/>
          <p:nvPr/>
        </p:nvGrpSpPr>
        <p:grpSpPr>
          <a:xfrm>
            <a:off x="1084386" y="801150"/>
            <a:ext cx="9988060" cy="5941499"/>
            <a:chOff x="0" y="1050"/>
            <a:chExt cx="9988060" cy="5941499"/>
          </a:xfrm>
        </p:grpSpPr>
        <p:sp>
          <p:nvSpPr>
            <p:cNvPr id="201" name="Google Shape;201;p23"/>
            <p:cNvSpPr/>
            <p:nvPr/>
          </p:nvSpPr>
          <p:spPr>
            <a:xfrm>
              <a:off x="0" y="4474062"/>
              <a:ext cx="9988060" cy="1468487"/>
            </a:xfrm>
            <a:prstGeom prst="rect">
              <a:avLst/>
            </a:prstGeom>
            <a:solidFill>
              <a:srgbClr val="EE629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3"/>
            <p:cNvSpPr txBox="1"/>
            <p:nvPr/>
          </p:nvSpPr>
          <p:spPr>
            <a:xfrm>
              <a:off x="0" y="4474062"/>
              <a:ext cx="9988060" cy="7929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9125" lIns="199125" spcFirstLastPara="1" rIns="199125" wrap="square" tIns="199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8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Переход власти к магнатам</a:t>
              </a:r>
              <a:endParaRPr b="1" i="0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0" y="5237675"/>
              <a:ext cx="4994030" cy="675504"/>
            </a:xfrm>
            <a:prstGeom prst="rect">
              <a:avLst/>
            </a:prstGeom>
            <a:solidFill>
              <a:srgbClr val="F7D1DB">
                <a:alpha val="89803"/>
              </a:srgbClr>
            </a:solidFill>
            <a:ln cap="flat" cmpd="sng" w="25400">
              <a:solidFill>
                <a:srgbClr val="F7D1DB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3"/>
            <p:cNvSpPr txBox="1"/>
            <p:nvPr/>
          </p:nvSpPr>
          <p:spPr>
            <a:xfrm>
              <a:off x="0" y="5237675"/>
              <a:ext cx="4994030" cy="6755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142225" spcFirstLastPara="1" rIns="142225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Срыв заседаний сеймов</a:t>
              </a:r>
              <a:endPara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4994030" y="5237675"/>
              <a:ext cx="4994030" cy="675504"/>
            </a:xfrm>
            <a:prstGeom prst="rect">
              <a:avLst/>
            </a:prstGeom>
            <a:solidFill>
              <a:srgbClr val="F4D1E8">
                <a:alpha val="89803"/>
              </a:srgbClr>
            </a:solidFill>
            <a:ln cap="flat" cmpd="sng" w="25400">
              <a:solidFill>
                <a:srgbClr val="F7D1DB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3"/>
            <p:cNvSpPr txBox="1"/>
            <p:nvPr/>
          </p:nvSpPr>
          <p:spPr>
            <a:xfrm>
              <a:off x="4994030" y="5237675"/>
              <a:ext cx="4994030" cy="6755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142225" spcFirstLastPara="1" rIns="142225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Запрет на проведение реформ</a:t>
              </a:r>
              <a:endPara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 rot="10800000">
              <a:off x="0" y="2237556"/>
              <a:ext cx="9988060" cy="2258533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solidFill>
              <a:srgbClr val="BA6BD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3"/>
            <p:cNvSpPr txBox="1"/>
            <p:nvPr/>
          </p:nvSpPr>
          <p:spPr>
            <a:xfrm>
              <a:off x="0" y="2237556"/>
              <a:ext cx="9988060" cy="7927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9125" lIns="199125" spcFirstLastPara="1" rIns="199125" wrap="square" tIns="199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8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Слабость королевской власти</a:t>
              </a:r>
              <a:endParaRPr b="1" i="0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4954227" y="2969740"/>
              <a:ext cx="4994030" cy="675301"/>
            </a:xfrm>
            <a:prstGeom prst="rect">
              <a:avLst/>
            </a:prstGeom>
            <a:solidFill>
              <a:srgbClr val="F2D2F2">
                <a:alpha val="89803"/>
              </a:srgbClr>
            </a:solidFill>
            <a:ln cap="flat" cmpd="sng" w="25400">
              <a:solidFill>
                <a:srgbClr val="F7D1DB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3"/>
            <p:cNvSpPr txBox="1"/>
            <p:nvPr/>
          </p:nvSpPr>
          <p:spPr>
            <a:xfrm>
              <a:off x="4954227" y="2969740"/>
              <a:ext cx="4994030" cy="675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128000" spcFirstLastPara="1" rIns="12800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Невозможность принятия важных решений</a:t>
              </a:r>
              <a:endPara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0" y="2979836"/>
              <a:ext cx="4994030" cy="675301"/>
            </a:xfrm>
            <a:prstGeom prst="rect">
              <a:avLst/>
            </a:prstGeom>
            <a:solidFill>
              <a:srgbClr val="E3D3EF">
                <a:alpha val="89803"/>
              </a:srgbClr>
            </a:solidFill>
            <a:ln cap="flat" cmpd="sng" w="25400">
              <a:solidFill>
                <a:srgbClr val="F7D1DB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3"/>
            <p:cNvSpPr txBox="1"/>
            <p:nvPr/>
          </p:nvSpPr>
          <p:spPr>
            <a:xfrm>
              <a:off x="0" y="2979836"/>
              <a:ext cx="4994030" cy="675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142225" spcFirstLastPara="1" rIns="142225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Зависимость короля от феодалов</a:t>
              </a:r>
              <a:endPara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 rot="10800000">
              <a:off x="0" y="1050"/>
              <a:ext cx="9988060" cy="2258533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solidFill>
              <a:srgbClr val="778FC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3"/>
            <p:cNvSpPr txBox="1"/>
            <p:nvPr/>
          </p:nvSpPr>
          <p:spPr>
            <a:xfrm>
              <a:off x="0" y="1050"/>
              <a:ext cx="9988060" cy="7927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575" lIns="227575" spcFirstLastPara="1" rIns="227575" wrap="square" tIns="227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3200" u="none" cap="none" strike="noStrike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Шляхетские вольности</a:t>
              </a:r>
              <a:endParaRPr b="1" i="0" sz="32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0" y="793795"/>
              <a:ext cx="4994030" cy="675301"/>
            </a:xfrm>
            <a:prstGeom prst="rect">
              <a:avLst/>
            </a:prstGeom>
            <a:solidFill>
              <a:srgbClr val="D7D4EC">
                <a:alpha val="89803"/>
              </a:srgbClr>
            </a:solidFill>
            <a:ln cap="flat" cmpd="sng" w="25400">
              <a:solidFill>
                <a:srgbClr val="F7D1DB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3"/>
            <p:cNvSpPr txBox="1"/>
            <p:nvPr/>
          </p:nvSpPr>
          <p:spPr>
            <a:xfrm>
              <a:off x="0" y="793795"/>
              <a:ext cx="4994030" cy="675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298700" spcFirstLastPara="1" rIns="298700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4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«Либерум вето»</a:t>
              </a:r>
              <a:endParaRPr b="1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4994030" y="793795"/>
              <a:ext cx="4994030" cy="675301"/>
            </a:xfrm>
            <a:prstGeom prst="rect">
              <a:avLst/>
            </a:prstGeom>
            <a:solidFill>
              <a:srgbClr val="D5D9EA">
                <a:alpha val="89803"/>
              </a:srgbClr>
            </a:solidFill>
            <a:ln cap="flat" cmpd="sng" w="25400">
              <a:solidFill>
                <a:srgbClr val="F7D1DB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3"/>
            <p:cNvSpPr txBox="1"/>
            <p:nvPr/>
          </p:nvSpPr>
          <p:spPr>
            <a:xfrm>
              <a:off x="4994030" y="793795"/>
              <a:ext cx="4994030" cy="675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298700" spcFirstLastPara="1" rIns="298700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4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Выборы короля</a:t>
              </a:r>
              <a:endParaRPr b="1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24"/>
          <p:cNvGrpSpPr/>
          <p:nvPr/>
        </p:nvGrpSpPr>
        <p:grpSpPr>
          <a:xfrm>
            <a:off x="1132783" y="527538"/>
            <a:ext cx="1948275" cy="2556894"/>
            <a:chOff x="2524396" y="892199"/>
            <a:chExt cx="1853445" cy="2615534"/>
          </a:xfrm>
        </p:grpSpPr>
        <p:pic>
          <p:nvPicPr>
            <p:cNvPr id="225" name="Google Shape;225;p24"/>
            <p:cNvPicPr preferRelativeResize="0"/>
            <p:nvPr/>
          </p:nvPicPr>
          <p:blipFill rotWithShape="1">
            <a:blip r:embed="rId4">
              <a:alphaModFix/>
            </a:blip>
            <a:srcRect b="2556" l="5140" r="6682" t="4273"/>
            <a:stretch/>
          </p:blipFill>
          <p:spPr>
            <a:xfrm>
              <a:off x="2645923" y="892199"/>
              <a:ext cx="1731918" cy="2374403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26" name="Google Shape;226;p24"/>
            <p:cNvSpPr txBox="1"/>
            <p:nvPr/>
          </p:nvSpPr>
          <p:spPr>
            <a:xfrm>
              <a:off x="2524396" y="2825459"/>
              <a:ext cx="1836065" cy="682274"/>
            </a:xfrm>
            <a:prstGeom prst="rect">
              <a:avLst/>
            </a:prstGeom>
            <a:solidFill>
              <a:srgbClr val="E3E8F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Ян III Собеский</a:t>
              </a:r>
              <a:endParaRPr b="1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24"/>
          <p:cNvGrpSpPr/>
          <p:nvPr/>
        </p:nvGrpSpPr>
        <p:grpSpPr>
          <a:xfrm>
            <a:off x="3624854" y="627236"/>
            <a:ext cx="2159592" cy="1920684"/>
            <a:chOff x="4995756" y="2613062"/>
            <a:chExt cx="2136313" cy="2296978"/>
          </a:xfrm>
        </p:grpSpPr>
        <p:pic>
          <p:nvPicPr>
            <p:cNvPr id="228" name="Google Shape;228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995756" y="2613062"/>
              <a:ext cx="1913461" cy="22969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Google Shape;229;p24"/>
            <p:cNvSpPr txBox="1"/>
            <p:nvPr/>
          </p:nvSpPr>
          <p:spPr>
            <a:xfrm>
              <a:off x="6145595" y="2775280"/>
              <a:ext cx="986474" cy="4540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Пацы</a:t>
              </a:r>
              <a:endParaRPr b="1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p24"/>
          <p:cNvGrpSpPr/>
          <p:nvPr/>
        </p:nvGrpSpPr>
        <p:grpSpPr>
          <a:xfrm>
            <a:off x="1166818" y="3211762"/>
            <a:ext cx="2007949" cy="2083326"/>
            <a:chOff x="-296879" y="3176101"/>
            <a:chExt cx="1932845" cy="2428246"/>
          </a:xfrm>
        </p:grpSpPr>
        <p:sp>
          <p:nvSpPr>
            <p:cNvPr id="231" name="Google Shape;231;p24"/>
            <p:cNvSpPr txBox="1"/>
            <p:nvPr/>
          </p:nvSpPr>
          <p:spPr>
            <a:xfrm>
              <a:off x="-296879" y="5161834"/>
              <a:ext cx="1932844" cy="4425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Сапеги</a:t>
              </a:r>
              <a:endParaRPr b="1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2" name="Google Shape;232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-293422" y="3176101"/>
              <a:ext cx="1929388" cy="20345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3" name="Google Shape;233;p24"/>
          <p:cNvGrpSpPr/>
          <p:nvPr/>
        </p:nvGrpSpPr>
        <p:grpSpPr>
          <a:xfrm>
            <a:off x="3382384" y="2835401"/>
            <a:ext cx="2117823" cy="2162087"/>
            <a:chOff x="2360513" y="3037700"/>
            <a:chExt cx="1904179" cy="2771880"/>
          </a:xfrm>
        </p:grpSpPr>
        <p:sp>
          <p:nvSpPr>
            <p:cNvPr id="234" name="Google Shape;234;p24"/>
            <p:cNvSpPr txBox="1"/>
            <p:nvPr/>
          </p:nvSpPr>
          <p:spPr>
            <a:xfrm>
              <a:off x="2378330" y="4954489"/>
              <a:ext cx="1868545" cy="85509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Радзивиллы</a:t>
              </a:r>
              <a:endParaRPr b="1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5" name="Google Shape;235;p2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360513" y="3037700"/>
              <a:ext cx="1904179" cy="23751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6" name="Google Shape;236;p24"/>
          <p:cNvGrpSpPr/>
          <p:nvPr/>
        </p:nvGrpSpPr>
        <p:grpSpPr>
          <a:xfrm>
            <a:off x="6532330" y="3147158"/>
            <a:ext cx="2028740" cy="2222931"/>
            <a:chOff x="7921981" y="3168432"/>
            <a:chExt cx="2040386" cy="2274471"/>
          </a:xfrm>
        </p:grpSpPr>
        <p:sp>
          <p:nvSpPr>
            <p:cNvPr id="237" name="Google Shape;237;p24"/>
            <p:cNvSpPr txBox="1"/>
            <p:nvPr/>
          </p:nvSpPr>
          <p:spPr>
            <a:xfrm>
              <a:off x="7921981" y="4760462"/>
              <a:ext cx="2040386" cy="68244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Огинские</a:t>
              </a:r>
              <a:endParaRPr/>
            </a:p>
          </p:txBody>
        </p:sp>
        <p:pic>
          <p:nvPicPr>
            <p:cNvPr id="238" name="Google Shape;238;p2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921981" y="3168432"/>
              <a:ext cx="2040386" cy="191835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9" name="Google Shape;239;p24"/>
          <p:cNvGrpSpPr/>
          <p:nvPr/>
        </p:nvGrpSpPr>
        <p:grpSpPr>
          <a:xfrm>
            <a:off x="6401616" y="583653"/>
            <a:ext cx="2100358" cy="2407778"/>
            <a:chOff x="5096394" y="786775"/>
            <a:chExt cx="1760573" cy="2246156"/>
          </a:xfrm>
        </p:grpSpPr>
        <p:pic>
          <p:nvPicPr>
            <p:cNvPr id="240" name="Google Shape;240;p2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096394" y="786775"/>
              <a:ext cx="1760573" cy="18919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Google Shape;241;p24"/>
            <p:cNvSpPr txBox="1"/>
            <p:nvPr/>
          </p:nvSpPr>
          <p:spPr>
            <a:xfrm>
              <a:off x="5096394" y="2678759"/>
              <a:ext cx="1517281" cy="35417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Вишневецкие</a:t>
              </a:r>
              <a:endParaRPr b="1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" name="Google Shape;242;p24"/>
          <p:cNvGrpSpPr/>
          <p:nvPr/>
        </p:nvGrpSpPr>
        <p:grpSpPr>
          <a:xfrm>
            <a:off x="8786352" y="468187"/>
            <a:ext cx="2080011" cy="2552541"/>
            <a:chOff x="2891924" y="2973487"/>
            <a:chExt cx="1604477" cy="2137120"/>
          </a:xfrm>
        </p:grpSpPr>
        <p:pic>
          <p:nvPicPr>
            <p:cNvPr id="243" name="Google Shape;243;p24"/>
            <p:cNvPicPr preferRelativeResize="0"/>
            <p:nvPr/>
          </p:nvPicPr>
          <p:blipFill rotWithShape="1">
            <a:blip r:embed="rId10">
              <a:alphaModFix/>
            </a:blip>
            <a:srcRect b="4944" l="1563" r="4228" t="1203"/>
            <a:stretch/>
          </p:blipFill>
          <p:spPr>
            <a:xfrm>
              <a:off x="2891924" y="2973487"/>
              <a:ext cx="1604477" cy="1998027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44" name="Google Shape;244;p24"/>
            <p:cNvSpPr/>
            <p:nvPr/>
          </p:nvSpPr>
          <p:spPr>
            <a:xfrm>
              <a:off x="3224949" y="4792739"/>
              <a:ext cx="964735" cy="31786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ru-RU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Август II</a:t>
              </a:r>
              <a:endParaRPr b="1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" name="Google Shape;245;p24"/>
          <p:cNvGrpSpPr/>
          <p:nvPr/>
        </p:nvGrpSpPr>
        <p:grpSpPr>
          <a:xfrm>
            <a:off x="8904088" y="3114271"/>
            <a:ext cx="1980824" cy="2218417"/>
            <a:chOff x="5488619" y="2754632"/>
            <a:chExt cx="1145094" cy="1494645"/>
          </a:xfrm>
        </p:grpSpPr>
        <p:sp>
          <p:nvSpPr>
            <p:cNvPr id="246" name="Google Shape;246;p24"/>
            <p:cNvSpPr txBox="1"/>
            <p:nvPr/>
          </p:nvSpPr>
          <p:spPr>
            <a:xfrm>
              <a:off x="5488619" y="3799905"/>
              <a:ext cx="1145094" cy="44937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Патеи</a:t>
              </a:r>
              <a:endParaRPr b="1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7" name="Google Shape;247;p2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5488619" y="2754632"/>
              <a:ext cx="1145094" cy="12027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8" name="Google Shape;248;p24"/>
          <p:cNvSpPr txBox="1"/>
          <p:nvPr/>
        </p:nvSpPr>
        <p:spPr>
          <a:xfrm>
            <a:off x="1132782" y="5453192"/>
            <a:ext cx="9836870" cy="13849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Проследите взаимосвязь: Ян Собесский – усиление Сапег – Август II- «Домашняя война» 1696-1702гг. Возрастание роли республиканцев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p25"/>
          <p:cNvGrpSpPr/>
          <p:nvPr/>
        </p:nvGrpSpPr>
        <p:grpSpPr>
          <a:xfrm>
            <a:off x="1132783" y="527538"/>
            <a:ext cx="1948275" cy="2556894"/>
            <a:chOff x="2524396" y="892199"/>
            <a:chExt cx="1853445" cy="2615534"/>
          </a:xfrm>
        </p:grpSpPr>
        <p:pic>
          <p:nvPicPr>
            <p:cNvPr id="255" name="Google Shape;255;p25"/>
            <p:cNvPicPr preferRelativeResize="0"/>
            <p:nvPr/>
          </p:nvPicPr>
          <p:blipFill rotWithShape="1">
            <a:blip r:embed="rId4">
              <a:alphaModFix/>
            </a:blip>
            <a:srcRect b="2556" l="5140" r="6682" t="4273"/>
            <a:stretch/>
          </p:blipFill>
          <p:spPr>
            <a:xfrm>
              <a:off x="2645923" y="892199"/>
              <a:ext cx="1731918" cy="2374403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6" name="Google Shape;256;p25"/>
            <p:cNvSpPr txBox="1"/>
            <p:nvPr/>
          </p:nvSpPr>
          <p:spPr>
            <a:xfrm>
              <a:off x="2524396" y="2825459"/>
              <a:ext cx="1836065" cy="682274"/>
            </a:xfrm>
            <a:prstGeom prst="rect">
              <a:avLst/>
            </a:prstGeom>
            <a:solidFill>
              <a:srgbClr val="E3E8F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Ян III Собеский</a:t>
              </a:r>
              <a:endParaRPr b="1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" name="Google Shape;257;p25"/>
          <p:cNvGrpSpPr/>
          <p:nvPr/>
        </p:nvGrpSpPr>
        <p:grpSpPr>
          <a:xfrm>
            <a:off x="3624854" y="627236"/>
            <a:ext cx="2159592" cy="1920684"/>
            <a:chOff x="4995756" y="2613062"/>
            <a:chExt cx="2136313" cy="2296978"/>
          </a:xfrm>
        </p:grpSpPr>
        <p:pic>
          <p:nvPicPr>
            <p:cNvPr id="258" name="Google Shape;258;p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995756" y="2613062"/>
              <a:ext cx="1913461" cy="22969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" name="Google Shape;259;p25"/>
            <p:cNvSpPr txBox="1"/>
            <p:nvPr/>
          </p:nvSpPr>
          <p:spPr>
            <a:xfrm>
              <a:off x="6145595" y="2775280"/>
              <a:ext cx="986474" cy="4540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Пацы</a:t>
              </a:r>
              <a:endParaRPr b="1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" name="Google Shape;260;p25"/>
          <p:cNvGrpSpPr/>
          <p:nvPr/>
        </p:nvGrpSpPr>
        <p:grpSpPr>
          <a:xfrm>
            <a:off x="1204137" y="3298861"/>
            <a:ext cx="2007949" cy="2083326"/>
            <a:chOff x="-296879" y="3176101"/>
            <a:chExt cx="1932845" cy="2428246"/>
          </a:xfrm>
        </p:grpSpPr>
        <p:sp>
          <p:nvSpPr>
            <p:cNvPr id="261" name="Google Shape;261;p25"/>
            <p:cNvSpPr txBox="1"/>
            <p:nvPr/>
          </p:nvSpPr>
          <p:spPr>
            <a:xfrm>
              <a:off x="-296879" y="5161834"/>
              <a:ext cx="1932844" cy="4425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Сапеги</a:t>
              </a:r>
              <a:endParaRPr b="1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2" name="Google Shape;262;p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-293422" y="3176101"/>
              <a:ext cx="1929388" cy="20345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3" name="Google Shape;263;p25"/>
          <p:cNvGrpSpPr/>
          <p:nvPr/>
        </p:nvGrpSpPr>
        <p:grpSpPr>
          <a:xfrm>
            <a:off x="3605040" y="2736088"/>
            <a:ext cx="2117823" cy="2162087"/>
            <a:chOff x="2360513" y="3037700"/>
            <a:chExt cx="1904179" cy="2771880"/>
          </a:xfrm>
        </p:grpSpPr>
        <p:sp>
          <p:nvSpPr>
            <p:cNvPr id="264" name="Google Shape;264;p25"/>
            <p:cNvSpPr txBox="1"/>
            <p:nvPr/>
          </p:nvSpPr>
          <p:spPr>
            <a:xfrm>
              <a:off x="2378330" y="4954489"/>
              <a:ext cx="1868545" cy="85509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Радзивиллы</a:t>
              </a:r>
              <a:endParaRPr b="1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5" name="Google Shape;265;p2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360513" y="3037700"/>
              <a:ext cx="1904179" cy="23751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6" name="Google Shape;266;p25"/>
          <p:cNvGrpSpPr/>
          <p:nvPr/>
        </p:nvGrpSpPr>
        <p:grpSpPr>
          <a:xfrm>
            <a:off x="6461149" y="3204529"/>
            <a:ext cx="2040386" cy="2259007"/>
            <a:chOff x="7921981" y="3168432"/>
            <a:chExt cx="2040386" cy="2259007"/>
          </a:xfrm>
        </p:grpSpPr>
        <p:sp>
          <p:nvSpPr>
            <p:cNvPr id="267" name="Google Shape;267;p25"/>
            <p:cNvSpPr txBox="1"/>
            <p:nvPr/>
          </p:nvSpPr>
          <p:spPr>
            <a:xfrm>
              <a:off x="7921981" y="4760462"/>
              <a:ext cx="2040386" cy="6669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Огинские</a:t>
              </a:r>
              <a:endParaRPr/>
            </a:p>
          </p:txBody>
        </p:sp>
        <p:pic>
          <p:nvPicPr>
            <p:cNvPr id="268" name="Google Shape;268;p2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921981" y="3168432"/>
              <a:ext cx="2040386" cy="191835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9" name="Google Shape;269;p25"/>
          <p:cNvGrpSpPr/>
          <p:nvPr/>
        </p:nvGrpSpPr>
        <p:grpSpPr>
          <a:xfrm>
            <a:off x="6401616" y="583653"/>
            <a:ext cx="2100358" cy="2407778"/>
            <a:chOff x="5096394" y="786775"/>
            <a:chExt cx="1760573" cy="2246156"/>
          </a:xfrm>
        </p:grpSpPr>
        <p:pic>
          <p:nvPicPr>
            <p:cNvPr id="270" name="Google Shape;270;p2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096394" y="786775"/>
              <a:ext cx="1760573" cy="18919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1" name="Google Shape;271;p25"/>
            <p:cNvSpPr txBox="1"/>
            <p:nvPr/>
          </p:nvSpPr>
          <p:spPr>
            <a:xfrm>
              <a:off x="5096394" y="2678759"/>
              <a:ext cx="1517281" cy="35417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Вишневецкие</a:t>
              </a:r>
              <a:endParaRPr b="1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" name="Google Shape;272;p25"/>
          <p:cNvGrpSpPr/>
          <p:nvPr/>
        </p:nvGrpSpPr>
        <p:grpSpPr>
          <a:xfrm>
            <a:off x="8786352" y="468187"/>
            <a:ext cx="2080011" cy="2552541"/>
            <a:chOff x="2891924" y="2973487"/>
            <a:chExt cx="1604477" cy="2137120"/>
          </a:xfrm>
        </p:grpSpPr>
        <p:pic>
          <p:nvPicPr>
            <p:cNvPr id="273" name="Google Shape;273;p25"/>
            <p:cNvPicPr preferRelativeResize="0"/>
            <p:nvPr/>
          </p:nvPicPr>
          <p:blipFill rotWithShape="1">
            <a:blip r:embed="rId10">
              <a:alphaModFix/>
            </a:blip>
            <a:srcRect b="4944" l="1563" r="4228" t="1203"/>
            <a:stretch/>
          </p:blipFill>
          <p:spPr>
            <a:xfrm>
              <a:off x="2891924" y="2973487"/>
              <a:ext cx="1604477" cy="1998027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74" name="Google Shape;274;p25"/>
            <p:cNvSpPr/>
            <p:nvPr/>
          </p:nvSpPr>
          <p:spPr>
            <a:xfrm>
              <a:off x="3224949" y="4792739"/>
              <a:ext cx="964735" cy="31786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ru-RU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Август II</a:t>
              </a:r>
              <a:endParaRPr b="1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" name="Google Shape;275;p25"/>
          <p:cNvSpPr txBox="1"/>
          <p:nvPr/>
        </p:nvSpPr>
        <p:spPr>
          <a:xfrm>
            <a:off x="1132782" y="5583631"/>
            <a:ext cx="640138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О каких противоречиях идёт речь?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Кто такие республиканцы?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Каков результат противостояния?</a:t>
            </a:r>
            <a:endParaRPr/>
          </a:p>
        </p:txBody>
      </p:sp>
      <p:grpSp>
        <p:nvGrpSpPr>
          <p:cNvPr id="276" name="Google Shape;276;p25"/>
          <p:cNvGrpSpPr/>
          <p:nvPr/>
        </p:nvGrpSpPr>
        <p:grpSpPr>
          <a:xfrm>
            <a:off x="8706908" y="3298110"/>
            <a:ext cx="2159455" cy="2211340"/>
            <a:chOff x="5488619" y="2754632"/>
            <a:chExt cx="1145094" cy="1496704"/>
          </a:xfrm>
        </p:grpSpPr>
        <p:sp>
          <p:nvSpPr>
            <p:cNvPr id="277" name="Google Shape;277;p25"/>
            <p:cNvSpPr txBox="1"/>
            <p:nvPr/>
          </p:nvSpPr>
          <p:spPr>
            <a:xfrm>
              <a:off x="5488619" y="3799905"/>
              <a:ext cx="1145094" cy="45143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Патеи</a:t>
              </a:r>
              <a:endParaRPr b="1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8" name="Google Shape;278;p2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5488619" y="2754632"/>
              <a:ext cx="1145094" cy="12027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9" name="Google Shape;279;p25"/>
          <p:cNvSpPr/>
          <p:nvPr/>
        </p:nvSpPr>
        <p:spPr>
          <a:xfrm>
            <a:off x="8991906" y="5922184"/>
            <a:ext cx="182133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(стр.205)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6"/>
          <p:cNvSpPr txBox="1"/>
          <p:nvPr/>
        </p:nvSpPr>
        <p:spPr>
          <a:xfrm>
            <a:off x="164425" y="800400"/>
            <a:ext cx="5204100" cy="5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70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ноябре 1700 г. </a:t>
            </a:r>
            <a:r>
              <a:rPr lang="ru-RU" sz="2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 Олькениками около Вильно состоялась решающая битва. </a:t>
            </a:r>
            <a:r>
              <a:rPr lang="ru-RU" sz="2700">
                <a:solidFill>
                  <a:schemeClr val="accent5"/>
                </a:solidFill>
                <a:latin typeface="Lobster"/>
                <a:ea typeface="Lobster"/>
                <a:cs typeface="Lobster"/>
                <a:sym typeface="Lobster"/>
              </a:rPr>
              <a:t>Республиканцы во главе с Михалом Сервацием Вишневецким победили Сапег.</a:t>
            </a:r>
            <a:endParaRPr sz="2700">
              <a:solidFill>
                <a:schemeClr val="accent5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 вынуждены были спасаться бегством. Сапеги были лишены своих должностей, имений в ВКЛ и осуждены на изгнание. </a:t>
            </a:r>
            <a:endParaRPr sz="2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solidFill>
                  <a:schemeClr val="accent5"/>
                </a:solidFill>
                <a:latin typeface="Lobster"/>
                <a:ea typeface="Lobster"/>
                <a:cs typeface="Lobster"/>
                <a:sym typeface="Lobster"/>
              </a:rPr>
              <a:t>На первые роли в ВКЛ</a:t>
            </a:r>
            <a:endParaRPr sz="2700">
              <a:solidFill>
                <a:schemeClr val="accent5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solidFill>
                  <a:schemeClr val="accent5"/>
                </a:solidFill>
                <a:latin typeface="Lobster"/>
                <a:ea typeface="Lobster"/>
                <a:cs typeface="Lobster"/>
                <a:sym typeface="Lobster"/>
              </a:rPr>
              <a:t>вышли лидеры республиканцев: Вишневецкие, Огинские и Потеи.</a:t>
            </a:r>
            <a:endParaRPr sz="2700">
              <a:solidFill>
                <a:schemeClr val="accent5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85" name="Google Shape;285;p26"/>
          <p:cNvSpPr txBox="1"/>
          <p:nvPr/>
        </p:nvSpPr>
        <p:spPr>
          <a:xfrm>
            <a:off x="1392875" y="0"/>
            <a:ext cx="8067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FFC000"/>
                </a:solidFill>
                <a:latin typeface="Lobster"/>
                <a:ea typeface="Lobster"/>
                <a:cs typeface="Lobster"/>
                <a:sym typeface="Lobster"/>
              </a:rPr>
              <a:t>Результат борьбы группировок.</a:t>
            </a:r>
            <a:endParaRPr sz="4000">
              <a:solidFill>
                <a:srgbClr val="FFC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86" name="Google Shape;28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8525" y="1610500"/>
            <a:ext cx="6667500" cy="40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7"/>
          <p:cNvSpPr/>
          <p:nvPr/>
        </p:nvSpPr>
        <p:spPr>
          <a:xfrm>
            <a:off x="1113274" y="1115824"/>
            <a:ext cx="10126226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i="0" lang="ru-RU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Стремление шляхты сохранить неизменными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свои привилегии (сейм 1669г.);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Утрата значения общегосударственного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сейма;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ru-RU" sz="3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(за 1652-1764гг. из 55 сеймов сорваны 48);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Постепенный переход власти к магнатам;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Усиление зависимости королей от магнатов;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Усиление борьбы магнатских группировок;</a:t>
            </a:r>
            <a:endParaRPr/>
          </a:p>
        </p:txBody>
      </p:sp>
      <p:sp>
        <p:nvSpPr>
          <p:cNvPr id="293" name="Google Shape;293;p27"/>
          <p:cNvSpPr/>
          <p:nvPr/>
        </p:nvSpPr>
        <p:spPr>
          <a:xfrm>
            <a:off x="2087672" y="0"/>
            <a:ext cx="533992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Черты кризиса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8"/>
          <p:cNvSpPr txBox="1"/>
          <p:nvPr/>
        </p:nvSpPr>
        <p:spPr>
          <a:xfrm>
            <a:off x="229500" y="755475"/>
            <a:ext cx="117330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Последняя треть XVII в. стала временем постепенного возрождения жизни в стране после 20 лет изнурительных войн. В то же время не были решены многие внутренние и внешнеполитические</a:t>
            </a:r>
            <a:endParaRPr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проблемы. </a:t>
            </a:r>
            <a:endParaRPr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Самой серьезной из них стала непрерывная борьба</a:t>
            </a:r>
            <a:endParaRPr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магнатских группировок, ослаблявшая государственную власть.</a:t>
            </a:r>
            <a:endParaRPr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9" name="Google Shape;299;p28"/>
          <p:cNvSpPr txBox="1"/>
          <p:nvPr/>
        </p:nvSpPr>
        <p:spPr>
          <a:xfrm>
            <a:off x="1005975" y="0"/>
            <a:ext cx="10011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rgbClr val="FFC000"/>
                </a:solidFill>
                <a:latin typeface="Lobster"/>
                <a:ea typeface="Lobster"/>
                <a:cs typeface="Lobster"/>
                <a:sym typeface="Lobster"/>
              </a:rPr>
              <a:t>Основные выводы:</a:t>
            </a:r>
            <a:endParaRPr sz="4400">
              <a:solidFill>
                <a:srgbClr val="FFC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300" name="Google Shape;30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3350" y="3578925"/>
            <a:ext cx="9198825" cy="327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1339362" y="1672153"/>
            <a:ext cx="9381392" cy="3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ru-RU" sz="5400">
                <a:solidFill>
                  <a:srgbClr val="FF00FF"/>
                </a:solidFill>
              </a:rPr>
              <a:t>Домашнее задание:</a:t>
            </a:r>
            <a:endParaRPr sz="5400">
              <a:solidFill>
                <a:srgbClr val="FF00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5400">
              <a:solidFill>
                <a:srgbClr val="FF00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ru-RU" sz="5400"/>
              <a:t>§ 19, вопросы 4-6 стр.135.</a:t>
            </a:r>
            <a:endParaRPr sz="5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/>
          <p:nvPr/>
        </p:nvSpPr>
        <p:spPr>
          <a:xfrm>
            <a:off x="3878506" y="5871661"/>
            <a:ext cx="543770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https://www.learnis.ru/370750/</a:t>
            </a:r>
            <a:r>
              <a:rPr b="1" i="0" lang="ru-RU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98" name="Google Shape;98;p15"/>
          <p:cNvPicPr preferRelativeResize="0"/>
          <p:nvPr/>
        </p:nvPicPr>
        <p:blipFill rotWithShape="1">
          <a:blip r:embed="rId4">
            <a:alphaModFix/>
          </a:blip>
          <a:srcRect b="0" l="12551" r="0" t="0"/>
          <a:stretch/>
        </p:blipFill>
        <p:spPr>
          <a:xfrm>
            <a:off x="1495597" y="302907"/>
            <a:ext cx="9344481" cy="5359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/>
          <p:nvPr/>
        </p:nvSpPr>
        <p:spPr>
          <a:xfrm>
            <a:off x="3198237" y="6206759"/>
            <a:ext cx="5447533" cy="379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67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https://learningapps.org/display?v=ph2gkvz9a21</a:t>
            </a:r>
            <a:r>
              <a:rPr b="0" i="0" lang="ru-RU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04" name="Google Shape;104;p16"/>
          <p:cNvSpPr/>
          <p:nvPr/>
        </p:nvSpPr>
        <p:spPr>
          <a:xfrm>
            <a:off x="1095660" y="1"/>
            <a:ext cx="714330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800" u="none" cap="none" strike="noStrike">
                <a:solidFill>
                  <a:srgbClr val="E796B1"/>
                </a:solidFill>
                <a:latin typeface="Arial"/>
                <a:ea typeface="Arial"/>
                <a:cs typeface="Arial"/>
                <a:sym typeface="Arial"/>
              </a:rPr>
              <a:t>Повторим пройденное</a:t>
            </a:r>
            <a:endParaRPr/>
          </a:p>
        </p:txBody>
      </p:sp>
      <p:pic>
        <p:nvPicPr>
          <p:cNvPr id="105" name="Google Shape;105;p16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92115" y="777144"/>
            <a:ext cx="9460524" cy="528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66799" y="5201771"/>
            <a:ext cx="1384644" cy="1384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784"/>
            <a:ext cx="12191999" cy="680524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/>
          <p:nvPr/>
        </p:nvSpPr>
        <p:spPr>
          <a:xfrm>
            <a:off x="1194288" y="335838"/>
            <a:ext cx="980342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Особенности развития белорусских земель в последней трети XVIIв.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/>
          <p:nvPr/>
        </p:nvSpPr>
        <p:spPr>
          <a:xfrm>
            <a:off x="829409" y="136284"/>
            <a:ext cx="8356541" cy="14542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Проанализируйте схему и скажите, какое из последствий войн было преодолеть труднее всего?</a:t>
            </a:r>
            <a:endParaRPr/>
          </a:p>
        </p:txBody>
      </p:sp>
      <p:pic>
        <p:nvPicPr>
          <p:cNvPr id="118" name="Google Shape;11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3738" y="1758462"/>
            <a:ext cx="9915954" cy="4853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0149" y="1459524"/>
            <a:ext cx="9950137" cy="521383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/>
        </p:nvSpPr>
        <p:spPr>
          <a:xfrm>
            <a:off x="1097737" y="161669"/>
            <a:ext cx="825601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Проанализируйте диаграмму и выясните, какие территории пострадали больше всего?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Чем это можно объяснить?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01" y="1213338"/>
            <a:ext cx="10286999" cy="564466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/>
          <p:nvPr/>
        </p:nvSpPr>
        <p:spPr>
          <a:xfrm>
            <a:off x="952501" y="127691"/>
            <a:ext cx="790428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Установите причинно-следственные связи, определяющие основные трудности в восстановлении городов, местечек и деревень.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/>
        </p:nvSpPr>
        <p:spPr>
          <a:xfrm>
            <a:off x="1163516" y="24511"/>
            <a:ext cx="988255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Установите причинно-следственные связи, определяющие основные трудности в восстановлении городов, местечек и деревень.</a:t>
            </a:r>
            <a:endParaRPr/>
          </a:p>
        </p:txBody>
      </p:sp>
      <p:sp>
        <p:nvSpPr>
          <p:cNvPr id="136" name="Google Shape;136;p21"/>
          <p:cNvSpPr/>
          <p:nvPr/>
        </p:nvSpPr>
        <p:spPr>
          <a:xfrm>
            <a:off x="1247184" y="1531492"/>
            <a:ext cx="1463836" cy="9144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25400">
            <a:solidFill>
              <a:srgbClr val="1820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Людские потери</a:t>
            </a:r>
            <a:endParaRPr/>
          </a:p>
        </p:txBody>
      </p:sp>
      <p:pic>
        <p:nvPicPr>
          <p:cNvPr id="137" name="Google Shape;13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9921" y="1516828"/>
            <a:ext cx="1752930" cy="93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3464" y="1516828"/>
            <a:ext cx="1777894" cy="93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60424" y="1393009"/>
            <a:ext cx="2274430" cy="1242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09354" y="1520880"/>
            <a:ext cx="1489855" cy="93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74660" y="2670552"/>
            <a:ext cx="1489855" cy="93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73577" y="2664352"/>
            <a:ext cx="2470687" cy="93886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1"/>
          <p:cNvSpPr txBox="1"/>
          <p:nvPr/>
        </p:nvSpPr>
        <p:spPr>
          <a:xfrm>
            <a:off x="3073576" y="1616187"/>
            <a:ext cx="155798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Нехватка мастеров</a:t>
            </a:r>
            <a:endParaRPr/>
          </a:p>
        </p:txBody>
      </p:sp>
      <p:sp>
        <p:nvSpPr>
          <p:cNvPr id="144" name="Google Shape;144;p21"/>
          <p:cNvSpPr txBox="1"/>
          <p:nvPr/>
        </p:nvSpPr>
        <p:spPr>
          <a:xfrm>
            <a:off x="4942944" y="1603164"/>
            <a:ext cx="192978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Уменьшение товаров</a:t>
            </a:r>
            <a:endParaRPr/>
          </a:p>
        </p:txBody>
      </p:sp>
      <p:sp>
        <p:nvSpPr>
          <p:cNvPr id="145" name="Google Shape;145;p21"/>
          <p:cNvSpPr txBox="1"/>
          <p:nvPr/>
        </p:nvSpPr>
        <p:spPr>
          <a:xfrm>
            <a:off x="1306809" y="2786040"/>
            <a:ext cx="148754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Нехватка средств</a:t>
            </a:r>
            <a:endParaRPr/>
          </a:p>
        </p:txBody>
      </p:sp>
      <p:sp>
        <p:nvSpPr>
          <p:cNvPr id="146" name="Google Shape;146;p21"/>
          <p:cNvSpPr/>
          <p:nvPr/>
        </p:nvSpPr>
        <p:spPr>
          <a:xfrm>
            <a:off x="1247184" y="4233199"/>
            <a:ext cx="1779843" cy="1349917"/>
          </a:xfrm>
          <a:prstGeom prst="roundRect">
            <a:avLst>
              <a:gd fmla="val 16667" name="adj"/>
            </a:avLst>
          </a:prstGeom>
          <a:solidFill>
            <a:srgbClr val="E7165C"/>
          </a:solidFill>
          <a:ln cap="flat" cmpd="sng" w="25400">
            <a:solidFill>
              <a:srgbClr val="1820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Людские потери, сожжение деревень</a:t>
            </a:r>
            <a:endParaRPr/>
          </a:p>
        </p:txBody>
      </p:sp>
      <p:sp>
        <p:nvSpPr>
          <p:cNvPr id="147" name="Google Shape;147;p21"/>
          <p:cNvSpPr/>
          <p:nvPr/>
        </p:nvSpPr>
        <p:spPr>
          <a:xfrm>
            <a:off x="3204678" y="4416008"/>
            <a:ext cx="1940157" cy="984296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1820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Запустение пахотных земель </a:t>
            </a:r>
            <a:endParaRPr/>
          </a:p>
        </p:txBody>
      </p:sp>
      <p:pic>
        <p:nvPicPr>
          <p:cNvPr id="148" name="Google Shape;148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21244" y="4485904"/>
            <a:ext cx="178712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17303" y="4416008"/>
            <a:ext cx="1963375" cy="1092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40134" y="4323825"/>
            <a:ext cx="1814764" cy="1310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23160" y="5667699"/>
            <a:ext cx="1908402" cy="103066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 txBox="1"/>
          <p:nvPr/>
        </p:nvSpPr>
        <p:spPr>
          <a:xfrm>
            <a:off x="5517667" y="4665815"/>
            <a:ext cx="145103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Неурожаи</a:t>
            </a:r>
            <a:endParaRPr/>
          </a:p>
        </p:txBody>
      </p:sp>
      <p:sp>
        <p:nvSpPr>
          <p:cNvPr id="153" name="Google Shape;153;p21"/>
          <p:cNvSpPr txBox="1"/>
          <p:nvPr/>
        </p:nvSpPr>
        <p:spPr>
          <a:xfrm>
            <a:off x="6995301" y="1340913"/>
            <a:ext cx="227443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Недостаток финансов на восстановление городов</a:t>
            </a:r>
            <a:endParaRPr/>
          </a:p>
        </p:txBody>
      </p:sp>
      <p:sp>
        <p:nvSpPr>
          <p:cNvPr id="154" name="Google Shape;154;p21"/>
          <p:cNvSpPr txBox="1"/>
          <p:nvPr/>
        </p:nvSpPr>
        <p:spPr>
          <a:xfrm>
            <a:off x="9602599" y="1640503"/>
            <a:ext cx="130336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Рост налогов</a:t>
            </a:r>
            <a:endParaRPr/>
          </a:p>
        </p:txBody>
      </p:sp>
      <p:sp>
        <p:nvSpPr>
          <p:cNvPr id="155" name="Google Shape;155;p21"/>
          <p:cNvSpPr txBox="1"/>
          <p:nvPr/>
        </p:nvSpPr>
        <p:spPr>
          <a:xfrm>
            <a:off x="3351153" y="2625952"/>
            <a:ext cx="191553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Уменьшение количества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покупателей</a:t>
            </a:r>
            <a:endParaRPr/>
          </a:p>
        </p:txBody>
      </p:sp>
      <p:sp>
        <p:nvSpPr>
          <p:cNvPr id="156" name="Google Shape;156;p21"/>
          <p:cNvSpPr txBox="1"/>
          <p:nvPr/>
        </p:nvSpPr>
        <p:spPr>
          <a:xfrm>
            <a:off x="7320556" y="4416009"/>
            <a:ext cx="191429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Голод, эпидемии, болезни</a:t>
            </a:r>
            <a:endParaRPr/>
          </a:p>
        </p:txBody>
      </p:sp>
      <p:sp>
        <p:nvSpPr>
          <p:cNvPr id="157" name="Google Shape;157;p21"/>
          <p:cNvSpPr txBox="1"/>
          <p:nvPr/>
        </p:nvSpPr>
        <p:spPr>
          <a:xfrm>
            <a:off x="9269731" y="4352746"/>
            <a:ext cx="195557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Увеличение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барщины,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рост повинностей </a:t>
            </a:r>
            <a:endParaRPr/>
          </a:p>
        </p:txBody>
      </p:sp>
      <p:sp>
        <p:nvSpPr>
          <p:cNvPr id="158" name="Google Shape;158;p21"/>
          <p:cNvSpPr txBox="1"/>
          <p:nvPr/>
        </p:nvSpPr>
        <p:spPr>
          <a:xfrm>
            <a:off x="1169451" y="5699066"/>
            <a:ext cx="222230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Передача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земель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аренду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