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embeddedFontLst>
    <p:embeddedFont>
      <p:font typeface="Lobster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Lobster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4bd0edadb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24bd0edad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4bd0edadb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24bd0edadb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4bd0edadb_6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124bd0edadb_6_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4bd0edadb_6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124bd0edadb_6_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4bd0edadb_6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124bd0edadb_6_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24bd0edadb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24bd0edad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7" name="Google Shape;107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8" name="Google Shape;10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3" name="Google Shape;123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0" name="Google Shape;14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hyperlink" Target="https://bigenc.ru/world_history/text/4173685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youtu.be/5M7ZTl-DIKg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youtu.be/5M7ZTl-DIK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407368" y="889844"/>
            <a:ext cx="11449272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0" i="0" sz="2400" u="none" cap="none" strike="noStrike">
              <a:solidFill>
                <a:srgbClr val="2F13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b="0" i="0" sz="2400" u="none" cap="none" strike="noStrike">
              <a:solidFill>
                <a:srgbClr val="2F13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0" i="0" sz="2400" u="none" cap="none" strike="noStrike">
              <a:solidFill>
                <a:srgbClr val="2F13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b="0" i="0" sz="2400" u="none" cap="none" strike="noStrike">
              <a:solidFill>
                <a:srgbClr val="2F13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Всемирной истории в 8 классе</a:t>
            </a:r>
            <a:endParaRPr b="0" i="0" sz="2400" u="none" cap="none" strike="noStrike">
              <a:solidFill>
                <a:srgbClr val="2F13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“Китай”</a:t>
            </a:r>
            <a:endParaRPr b="0" i="0" sz="2400" u="none" cap="none" strike="noStrike">
              <a:solidFill>
                <a:srgbClr val="2F13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-RU" sz="2400" u="none" cap="none" strike="noStrike">
                <a:solidFill>
                  <a:srgbClr val="2F131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rgbClr val="2F13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968" y="188640"/>
            <a:ext cx="11700064" cy="655503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/>
          <p:nvPr/>
        </p:nvSpPr>
        <p:spPr>
          <a:xfrm>
            <a:off x="1524000" y="1"/>
            <a:ext cx="914400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Какую роль в установлении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иностранного господства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сыграло восстание тайпинов?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/>
          <p:nvPr/>
        </p:nvSpPr>
        <p:spPr>
          <a:xfrm>
            <a:off x="191350" y="145575"/>
            <a:ext cx="118536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1850-1864гг.- гражданская война в Китае - 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 «восстание тайпинов»;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0" name="Google Shape;230;p35"/>
          <p:cNvSpPr/>
          <p:nvPr/>
        </p:nvSpPr>
        <p:spPr>
          <a:xfrm>
            <a:off x="4910355" y="1412776"/>
            <a:ext cx="244329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Причины:</a:t>
            </a:r>
            <a:endParaRPr/>
          </a:p>
        </p:txBody>
      </p:sp>
      <p:sp>
        <p:nvSpPr>
          <p:cNvPr id="231" name="Google Shape;231;p35"/>
          <p:cNvSpPr/>
          <p:nvPr/>
        </p:nvSpPr>
        <p:spPr>
          <a:xfrm>
            <a:off x="534823" y="2020000"/>
            <a:ext cx="95610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Поражения Китая в первой «опиумной» войне;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Падение авторитета Цинской династии;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Обострение социальных противоречий.</a:t>
            </a:r>
            <a:endParaRPr/>
          </a:p>
        </p:txBody>
      </p:sp>
      <p:sp>
        <p:nvSpPr>
          <p:cNvPr id="232" name="Google Shape;232;p35"/>
          <p:cNvSpPr/>
          <p:nvPr/>
        </p:nvSpPr>
        <p:spPr>
          <a:xfrm>
            <a:off x="4213497" y="3284984"/>
            <a:ext cx="383701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Ход восстания:</a:t>
            </a:r>
            <a:endParaRPr/>
          </a:p>
        </p:txBody>
      </p:sp>
      <p:sp>
        <p:nvSpPr>
          <p:cNvPr id="233" name="Google Shape;233;p35"/>
          <p:cNvSpPr/>
          <p:nvPr/>
        </p:nvSpPr>
        <p:spPr>
          <a:xfrm>
            <a:off x="191344" y="4054425"/>
            <a:ext cx="11737304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✔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провозглашено «Небесное государство великого благоденствия» - «Тайпин тяньго»;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✔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Вождем восстания был Хун Сюцюань;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b="1" lang="ru-RU" sz="3600">
                <a:solidFill>
                  <a:srgbClr val="F1E8B5"/>
                </a:solidFill>
                <a:latin typeface="Calibri"/>
                <a:ea typeface="Calibri"/>
                <a:cs typeface="Calibri"/>
                <a:sym typeface="Calibri"/>
              </a:rPr>
              <a:t> В 1851 г.</a:t>
            </a:r>
            <a:r>
              <a:rPr b="1" lang="ru-RU" sz="3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Хун Сюцюань был провозглашен императором государства тайпинов.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F1E8B5"/>
                </a:solidFill>
                <a:latin typeface="Lobster"/>
                <a:ea typeface="Lobster"/>
                <a:cs typeface="Lobster"/>
                <a:sym typeface="Lobster"/>
              </a:rPr>
              <a:t>1856-1860гг.- вторая «опиумная» война;    </a:t>
            </a:r>
            <a:r>
              <a:rPr b="1" lang="ru-RU" sz="2800">
                <a:solidFill>
                  <a:srgbClr val="F1E8B5"/>
                </a:solidFill>
                <a:latin typeface="Lobster"/>
                <a:ea typeface="Lobster"/>
                <a:cs typeface="Lobster"/>
                <a:sym typeface="Lobster"/>
              </a:rPr>
              <a:t>Подавление восстания.</a:t>
            </a:r>
            <a:endParaRPr>
              <a:solidFill>
                <a:srgbClr val="F1E8B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" y="956298"/>
            <a:ext cx="11881319" cy="5767388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lt2"/>
            </a:outerShdw>
          </a:effectLst>
        </p:spPr>
      </p:pic>
      <p:sp>
        <p:nvSpPr>
          <p:cNvPr id="239" name="Google Shape;239;p36"/>
          <p:cNvSpPr/>
          <p:nvPr/>
        </p:nvSpPr>
        <p:spPr>
          <a:xfrm>
            <a:off x="1489187" y="7159"/>
            <a:ext cx="915019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rPr>
              <a:t>Результаты «опиумных войн»</a:t>
            </a:r>
            <a:endParaRPr/>
          </a:p>
        </p:txBody>
      </p:sp>
      <p:sp>
        <p:nvSpPr>
          <p:cNvPr id="240" name="Google Shape;240;p36"/>
          <p:cNvSpPr txBox="1"/>
          <p:nvPr/>
        </p:nvSpPr>
        <p:spPr>
          <a:xfrm>
            <a:off x="407368" y="1349924"/>
            <a:ext cx="11377263" cy="5509200"/>
          </a:xfrm>
          <a:prstGeom prst="rect">
            <a:avLst/>
          </a:prstGeom>
          <a:solidFill>
            <a:schemeClr val="accent6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Легализирована торговля опиумом;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Низкие торговые пошлины на английские товары;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Китай выплачивает Англии контрибуцию и уступает остров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Сянган (Гонконг);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 startAt="4"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Англичане получили право неподсудности китайскому суду и законам;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 startAt="4"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Вмешательство иностранных держав во внутренние дела Китая;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eriod" startAt="4"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Передача Китаем острова Тайвань Японии по договору 1895г.;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  Ослабление страны и правящей династии;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/>
        </p:nvSpPr>
        <p:spPr>
          <a:xfrm>
            <a:off x="299356" y="0"/>
            <a:ext cx="115932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00">
                <a:solidFill>
                  <a:srgbClr val="C5D8F1"/>
                </a:solidFill>
                <a:latin typeface="Lobster"/>
                <a:ea typeface="Lobster"/>
                <a:cs typeface="Lobster"/>
                <a:sym typeface="Lobster"/>
              </a:rPr>
              <a:t>Реформаторское движение. «Сто дней реформ».</a:t>
            </a:r>
            <a:endParaRPr sz="9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6" name="Google Shape;246;p37"/>
          <p:cNvSpPr/>
          <p:nvPr/>
        </p:nvSpPr>
        <p:spPr>
          <a:xfrm>
            <a:off x="3585402" y="670854"/>
            <a:ext cx="4718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Причины реформ:</a:t>
            </a:r>
            <a:endParaRPr/>
          </a:p>
        </p:txBody>
      </p:sp>
      <p:sp>
        <p:nvSpPr>
          <p:cNvPr id="247" name="Google Shape;247;p37"/>
          <p:cNvSpPr txBox="1"/>
          <p:nvPr/>
        </p:nvSpPr>
        <p:spPr>
          <a:xfrm>
            <a:off x="523825" y="1440350"/>
            <a:ext cx="1084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✔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Усиление экспансии в Китай иностранных держав;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✔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Потеря Китаем острова Тайвань по договору 1895г.;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✔"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Недовольство населения страны попытками разделения страны;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523820" y="2724449"/>
            <a:ext cx="108411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500">
                <a:solidFill>
                  <a:srgbClr val="D6E3BC"/>
                </a:solidFill>
                <a:latin typeface="Lobster"/>
                <a:ea typeface="Lobster"/>
                <a:cs typeface="Lobster"/>
                <a:sym typeface="Lobster"/>
              </a:rPr>
              <a:t>Лидером реформаторского движения стал Кан Ювэй</a:t>
            </a:r>
            <a:endParaRPr b="1" sz="3500">
              <a:solidFill>
                <a:srgbClr val="D6E3B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9" name="Google Shape;249;p37"/>
          <p:cNvSpPr/>
          <p:nvPr/>
        </p:nvSpPr>
        <p:spPr>
          <a:xfrm>
            <a:off x="3585402" y="3249114"/>
            <a:ext cx="4471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F1E8B5"/>
                </a:solidFill>
                <a:latin typeface="Calibri"/>
                <a:ea typeface="Calibri"/>
                <a:cs typeface="Calibri"/>
                <a:sym typeface="Calibri"/>
              </a:rPr>
              <a:t>Преобразования:</a:t>
            </a:r>
            <a:endParaRPr>
              <a:solidFill>
                <a:srgbClr val="F1E8B5"/>
              </a:solidFill>
            </a:endParaRPr>
          </a:p>
        </p:txBody>
      </p:sp>
      <p:sp>
        <p:nvSpPr>
          <p:cNvPr id="250" name="Google Shape;250;p37"/>
          <p:cNvSpPr txBox="1"/>
          <p:nvPr/>
        </p:nvSpPr>
        <p:spPr>
          <a:xfrm>
            <a:off x="299356" y="4011451"/>
            <a:ext cx="11701299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изданы указы о поощрении ремесел, наук и сельского хозяйства, строительстве железных дорог, об открытии университета, о сокращении чиновников и маньчжурской армии.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Вооруженные силы начали формировать по европейскому образцу.</a:t>
            </a: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47842" y="5827333"/>
            <a:ext cx="1214415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Почему реформы не были завершены?</a:t>
            </a:r>
            <a:endParaRPr b="1" sz="5400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/>
          <p:nvPr/>
        </p:nvSpPr>
        <p:spPr>
          <a:xfrm>
            <a:off x="457280" y="17002"/>
            <a:ext cx="1127744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640000"/>
                </a:solidFill>
                <a:latin typeface="Calibri"/>
                <a:ea typeface="Calibri"/>
                <a:cs typeface="Calibri"/>
                <a:sym typeface="Calibri"/>
              </a:rPr>
              <a:t>Причины незавершённости реформ:</a:t>
            </a:r>
            <a:endParaRPr>
              <a:solidFill>
                <a:srgbClr val="640000"/>
              </a:solidFill>
            </a:endParaRPr>
          </a:p>
        </p:txBody>
      </p:sp>
      <p:sp>
        <p:nvSpPr>
          <p:cNvPr id="257" name="Google Shape;257;p38"/>
          <p:cNvSpPr txBox="1"/>
          <p:nvPr/>
        </p:nvSpPr>
        <p:spPr>
          <a:xfrm>
            <a:off x="263352" y="1052736"/>
            <a:ext cx="1147137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Сопротивление консерваторов, группировавшихся вокруг императрицы Цыси (1835—1908).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Осуществление государственного переворота силами армии.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Император был арестован, реформаторы схвачены и казнены, а указы о реформах отменены.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Восстановление абсолютной власти императрицы Цыси. </a:t>
            </a:r>
            <a:endParaRPr/>
          </a:p>
        </p:txBody>
      </p:sp>
      <p:sp>
        <p:nvSpPr>
          <p:cNvPr id="258" name="Google Shape;258;p38"/>
          <p:cNvSpPr/>
          <p:nvPr/>
        </p:nvSpPr>
        <p:spPr>
          <a:xfrm>
            <a:off x="3421179" y="3730406"/>
            <a:ext cx="4824600" cy="9783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Результат</a:t>
            </a:r>
            <a:endParaRPr/>
          </a:p>
        </p:txBody>
      </p:sp>
      <p:sp>
        <p:nvSpPr>
          <p:cNvPr id="259" name="Google Shape;259;p38"/>
          <p:cNvSpPr txBox="1"/>
          <p:nvPr/>
        </p:nvSpPr>
        <p:spPr>
          <a:xfrm>
            <a:off x="263352" y="4933012"/>
            <a:ext cx="11809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7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Восстание ихэтуаней 1899 г.- 1901гг. в провинции Шаньдун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7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(«Отряд справедливости и согласия»)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Опиумные войны: начало и итоги первой опиумной войны. Планета Китай" id="264" name="Google Shape;26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60" y="214644"/>
            <a:ext cx="11449271" cy="642473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/>
          <p:nvPr/>
        </p:nvSpPr>
        <p:spPr>
          <a:xfrm>
            <a:off x="1524001" y="1844825"/>
            <a:ext cx="9086077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Почему правительство Китая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не смогло противостоять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иностранному вторжению?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Причины поражения Китая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71" name="Google Shape;271;p40"/>
          <p:cNvSpPr txBox="1"/>
          <p:nvPr/>
        </p:nvSpPr>
        <p:spPr>
          <a:xfrm>
            <a:off x="263352" y="923331"/>
            <a:ext cx="1166529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 Плохая техническая оснащённость китайской армии и флота;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 Слабость и беспомощность китайского    командования;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 Отсутствие знаний  о международном положении;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 Слабость китайского правительства;</a:t>
            </a:r>
            <a:endParaRPr/>
          </a:p>
        </p:txBody>
      </p:sp>
      <p:sp>
        <p:nvSpPr>
          <p:cNvPr descr="http://dok.opredelim.com/pars_docs/refs/27/26096/img11.jpg" id="272" name="Google Shape;272;p40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dok.opredelim.com/pars_docs/refs/27/26096/img11.jpg" id="273" name="Google Shape;273;p40"/>
          <p:cNvPicPr preferRelativeResize="0"/>
          <p:nvPr/>
        </p:nvPicPr>
        <p:blipFill rotWithShape="1">
          <a:blip r:embed="rId3">
            <a:alphaModFix/>
          </a:blip>
          <a:srcRect b="0" l="0" r="0" t="36725"/>
          <a:stretch/>
        </p:blipFill>
        <p:spPr>
          <a:xfrm>
            <a:off x="3752241" y="2985435"/>
            <a:ext cx="6709554" cy="378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1"/>
          <p:cNvPicPr preferRelativeResize="0"/>
          <p:nvPr/>
        </p:nvPicPr>
        <p:blipFill rotWithShape="1">
          <a:blip r:embed="rId3">
            <a:alphaModFix/>
          </a:blip>
          <a:srcRect b="4997" l="50750" r="970" t="0"/>
          <a:stretch/>
        </p:blipFill>
        <p:spPr>
          <a:xfrm>
            <a:off x="304350" y="160373"/>
            <a:ext cx="4891751" cy="52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 txBox="1"/>
          <p:nvPr/>
        </p:nvSpPr>
        <p:spPr>
          <a:xfrm>
            <a:off x="5511650" y="378675"/>
            <a:ext cx="6342600" cy="56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•</a:t>
            </a:r>
            <a:r>
              <a:rPr lang="ru-RU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китайский революционер, основатель партии Гоминьдан.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3900">
                <a:solidFill>
                  <a:schemeClr val="dk1"/>
                </a:solidFill>
              </a:rPr>
              <a:t>•</a:t>
            </a:r>
            <a:r>
              <a:rPr lang="ru-RU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отказался от идеи конституционной монархии и выдвинул свои знаменитые «три народных принципа»: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/>
          </a:p>
        </p:txBody>
      </p:sp>
      <p:sp>
        <p:nvSpPr>
          <p:cNvPr id="280" name="Google Shape;280;p41"/>
          <p:cNvSpPr txBox="1"/>
          <p:nvPr/>
        </p:nvSpPr>
        <p:spPr>
          <a:xfrm>
            <a:off x="1157025" y="54456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Сунь Ятсен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/>
          <p:nvPr/>
        </p:nvSpPr>
        <p:spPr>
          <a:xfrm>
            <a:off x="2028604" y="0"/>
            <a:ext cx="848572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C343D"/>
                </a:solidFill>
                <a:latin typeface="Lobster"/>
                <a:ea typeface="Lobster"/>
                <a:cs typeface="Lobster"/>
                <a:sym typeface="Lobster"/>
              </a:rPr>
              <a:t>«Три народных принципа»</a:t>
            </a:r>
            <a:endParaRPr>
              <a:solidFill>
                <a:srgbClr val="0C343D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86" name="Google Shape;286;p42"/>
          <p:cNvSpPr/>
          <p:nvPr/>
        </p:nvSpPr>
        <p:spPr>
          <a:xfrm>
            <a:off x="2028600" y="1084650"/>
            <a:ext cx="8171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6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Принцип национализма : </a:t>
            </a:r>
            <a:endParaRPr sz="2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87" name="Google Shape;287;p42"/>
          <p:cNvSpPr/>
          <p:nvPr/>
        </p:nvSpPr>
        <p:spPr>
          <a:xfrm>
            <a:off x="263352" y="2337267"/>
            <a:ext cx="11593288" cy="3539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7650" lvl="0" marL="2476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⮚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борьба за свержение маньчжурской династии Цин, </a:t>
            </a:r>
            <a:endParaRPr/>
          </a:p>
          <a:p>
            <a:pPr indent="-247650" lvl="0" marL="2476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⮚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обретение  независимости  от  Запада,: </a:t>
            </a:r>
            <a:endParaRPr/>
          </a:p>
          <a:p>
            <a:pPr indent="-247650" lvl="0" marL="2476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⮚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возрождение  и объединение  нации,</a:t>
            </a:r>
            <a:endParaRPr/>
          </a:p>
          <a:p>
            <a:pPr indent="-247650" lvl="0" marL="2476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⮚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восстановление  государственности, </a:t>
            </a:r>
            <a:endParaRPr/>
          </a:p>
          <a:p>
            <a:pPr indent="-247650" lvl="0" marL="2476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⮚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достижение  высокого уровня развития страны. </a:t>
            </a:r>
            <a:endParaRPr/>
          </a:p>
          <a:p>
            <a:pPr indent="-247650" lvl="0" marL="2476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⮚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догнать и перегнать по уровню экономического  развития Европу  и Америку. 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/>
        </p:nvSpPr>
        <p:spPr>
          <a:xfrm>
            <a:off x="1955540" y="116632"/>
            <a:ext cx="828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Принцип  демократизма</a:t>
            </a:r>
            <a:endParaRPr sz="2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3" name="Google Shape;293;p43"/>
          <p:cNvSpPr/>
          <p:nvPr/>
        </p:nvSpPr>
        <p:spPr>
          <a:xfrm>
            <a:off x="335360" y="980728"/>
            <a:ext cx="11593288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301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Установление в  Китае республиканского строя, при   </a:t>
            </a:r>
            <a:endParaRPr/>
          </a:p>
          <a:p>
            <a:pPr indent="1301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наличии пяти ветвей власти: </a:t>
            </a:r>
            <a:endParaRPr/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✔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исполнительной, </a:t>
            </a:r>
            <a:endParaRPr/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✔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законодательной, </a:t>
            </a:r>
            <a:endParaRPr/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✔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судебной, </a:t>
            </a:r>
            <a:endParaRPr/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✔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экзаменационной,</a:t>
            </a:r>
            <a:endParaRPr/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✔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контрольной</a:t>
            </a: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1301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F1E8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3200">
                <a:solidFill>
                  <a:srgbClr val="741B47"/>
                </a:solidFill>
                <a:latin typeface="Lobster"/>
                <a:ea typeface="Lobster"/>
                <a:cs typeface="Lobster"/>
                <a:sym typeface="Lobster"/>
              </a:rPr>
              <a:t>Народу предоставлялись четыре права: </a:t>
            </a:r>
            <a:endParaRPr b="1" sz="3200">
              <a:solidFill>
                <a:srgbClr val="741B47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Courier New"/>
              <a:buChar char="o"/>
            </a:pPr>
            <a:r>
              <a:rPr b="1" lang="ru-RU" sz="3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избирать,  отзывать депутатов,</a:t>
            </a:r>
            <a:endParaRPr/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urier New"/>
              <a:buChar char="o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выступать  с законодательной инициативой, </a:t>
            </a:r>
            <a:endParaRPr/>
          </a:p>
          <a:p>
            <a:pPr indent="-130175" lvl="0" marL="130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urier New"/>
              <a:buChar char="o"/>
            </a:pPr>
            <a:r>
              <a:rPr b="1"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проводить референдум.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/>
          <p:nvPr/>
        </p:nvSpPr>
        <p:spPr>
          <a:xfrm>
            <a:off x="1299911" y="22658"/>
            <a:ext cx="9592178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7200" u="none" cap="none" strike="noStrike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Домашнее задание: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FBF2F2"/>
                </a:solidFill>
                <a:latin typeface="Calibri"/>
                <a:ea typeface="Calibri"/>
                <a:cs typeface="Calibri"/>
                <a:sym typeface="Calibri"/>
              </a:rPr>
              <a:t>§ 25,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FBF2F2"/>
                </a:solidFill>
                <a:latin typeface="Calibri"/>
                <a:ea typeface="Calibri"/>
                <a:cs typeface="Calibri"/>
                <a:sym typeface="Calibri"/>
              </a:rPr>
              <a:t>вопросы и задания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FBF2F2"/>
                </a:solidFill>
                <a:latin typeface="Calibri"/>
                <a:ea typeface="Calibri"/>
                <a:cs typeface="Calibri"/>
                <a:sym typeface="Calibri"/>
              </a:rPr>
              <a:t>Стр.160, урок 30 в ЭТ.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/>
          <p:nvPr/>
        </p:nvSpPr>
        <p:spPr>
          <a:xfrm>
            <a:off x="314744" y="1124744"/>
            <a:ext cx="11665296" cy="3970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33350" lvl="0" marL="133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▪"/>
            </a:pPr>
            <a:r>
              <a:rPr b="1" lang="ru-RU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ограничение помещичьего землевладениям; </a:t>
            </a:r>
            <a:endParaRPr/>
          </a:p>
          <a:p>
            <a:pPr indent="-133350" lvl="0" marL="133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▪"/>
            </a:pPr>
            <a:r>
              <a:rPr b="1" lang="ru-RU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наделение бедных крестьян землей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(«каждому     пахарю — свое поле»);</a:t>
            </a:r>
            <a:endParaRPr/>
          </a:p>
          <a:p>
            <a:pPr indent="-133350" lvl="0" marL="133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▪"/>
            </a:pPr>
            <a:r>
              <a:rPr b="1" lang="ru-RU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широкая  национализация предприятий;</a:t>
            </a:r>
            <a:endParaRPr/>
          </a:p>
          <a:p>
            <a:pPr indent="-133350" lvl="0" marL="133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▪"/>
            </a:pPr>
            <a:r>
              <a:rPr b="1" lang="ru-RU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вытеснение частного капитала;         </a:t>
            </a:r>
            <a:endParaRPr/>
          </a:p>
          <a:p>
            <a:pPr indent="-133350" lvl="0" marL="133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▪"/>
            </a:pPr>
            <a:r>
              <a:rPr b="1" lang="ru-RU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установление  «государственного социализма»;</a:t>
            </a:r>
            <a:endParaRPr/>
          </a:p>
          <a:p>
            <a:pPr indent="-133350" lvl="0" marL="133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▪"/>
            </a:pPr>
            <a:r>
              <a:rPr b="1" lang="ru-RU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Мелкая  частная собственность сохранялась.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919536" y="30378"/>
            <a:ext cx="866089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Принцип народного благоденствия </a:t>
            </a:r>
            <a:endParaRPr b="1" sz="45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/>
          <p:nvPr>
            <p:ph type="title"/>
          </p:nvPr>
        </p:nvSpPr>
        <p:spPr>
          <a:xfrm>
            <a:off x="404600" y="1343975"/>
            <a:ext cx="3960000" cy="38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5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Октябрь 1911 г. – начало Синьхайской революции</a:t>
            </a:r>
            <a:endParaRPr sz="49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05" name="Google Shape;305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2450" y="704725"/>
            <a:ext cx="7593300" cy="55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0" y="0"/>
            <a:ext cx="12098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6"/>
          <p:cNvSpPr txBox="1"/>
          <p:nvPr/>
        </p:nvSpPr>
        <p:spPr>
          <a:xfrm>
            <a:off x="395700" y="3875375"/>
            <a:ext cx="114006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Полуфеодальная и полуколониальная   страна</a:t>
            </a:r>
            <a:endParaRPr sz="1800"/>
          </a:p>
          <a:p>
            <a: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Помещичье землевладение в деревне</a:t>
            </a:r>
            <a:endParaRPr sz="1800"/>
          </a:p>
          <a:p>
            <a: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Хозяйственная раздробленность</a:t>
            </a:r>
            <a:endParaRPr sz="1800"/>
          </a:p>
          <a:p>
            <a: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Междоусобные войны за власть военных губернаторов</a:t>
            </a:r>
            <a:endParaRPr sz="1800"/>
          </a:p>
          <a:p>
            <a: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Сохранение господства иностранного   капитала</a:t>
            </a:r>
            <a:endParaRPr sz="1800"/>
          </a:p>
        </p:txBody>
      </p:sp>
      <p:sp>
        <p:nvSpPr>
          <p:cNvPr id="312" name="Google Shape;312;p46"/>
          <p:cNvSpPr/>
          <p:nvPr/>
        </p:nvSpPr>
        <p:spPr>
          <a:xfrm>
            <a:off x="255375" y="83425"/>
            <a:ext cx="11696100" cy="1282800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Причины национальной(синьхайской) революции октябрь 1911—1913 г. 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7"/>
          <p:cNvSpPr txBox="1"/>
          <p:nvPr>
            <p:ph type="title"/>
          </p:nvPr>
        </p:nvSpPr>
        <p:spPr>
          <a:xfrm>
            <a:off x="105000" y="1640875"/>
            <a:ext cx="4417200" cy="20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ru-RU" sz="4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1 января 1912 г. – провозглашение республики</a:t>
            </a:r>
            <a:endParaRPr b="1" sz="5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Синьхайская революция в Шанхае" id="319" name="Google Shape;319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2200" y="746825"/>
            <a:ext cx="7506000" cy="50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/>
          <p:nvPr>
            <p:ph type="title"/>
          </p:nvPr>
        </p:nvSpPr>
        <p:spPr>
          <a:xfrm>
            <a:off x="716301" y="1314075"/>
            <a:ext cx="60366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Calibri"/>
              <a:buNone/>
            </a:pPr>
            <a:r>
              <a:rPr b="1" lang="ru-RU">
                <a:latin typeface="Lobster"/>
                <a:ea typeface="Lobster"/>
                <a:cs typeface="Lobster"/>
                <a:sym typeface="Lobster"/>
              </a:rPr>
              <a:t>12 февраля 1912 г. – отречение последнего китайского императора Пу И</a:t>
            </a:r>
            <a:endParaRPr b="1" sz="51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Пу И — Википедия" id="325" name="Google Shape;325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100" y="313748"/>
            <a:ext cx="4523700" cy="58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>
            <p:ph type="title"/>
          </p:nvPr>
        </p:nvSpPr>
        <p:spPr>
          <a:xfrm>
            <a:off x="1730335" y="156413"/>
            <a:ext cx="3822300" cy="13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0" lang="ru-RU" sz="4900">
                <a:latin typeface="Lobster"/>
                <a:ea typeface="Lobster"/>
                <a:cs typeface="Lobster"/>
                <a:sym typeface="Lobster"/>
              </a:rPr>
              <a:t>Юань Шикай</a:t>
            </a:r>
            <a:endParaRPr b="0" sz="33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31" name="Google Shape;331;p49"/>
          <p:cNvSpPr txBox="1"/>
          <p:nvPr>
            <p:ph idx="2" type="body"/>
          </p:nvPr>
        </p:nvSpPr>
        <p:spPr>
          <a:xfrm>
            <a:off x="252450" y="1459125"/>
            <a:ext cx="7078800" cy="49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ru-RU" sz="2810">
                <a:latin typeface="Times New Roman"/>
                <a:ea typeface="Times New Roman"/>
                <a:cs typeface="Times New Roman"/>
                <a:sym typeface="Times New Roman"/>
              </a:rPr>
              <a:t>Генерал, ставший новым президентом республики. </a:t>
            </a:r>
            <a:endParaRPr b="1" sz="281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ru-RU" sz="2810">
                <a:latin typeface="Times New Roman"/>
                <a:ea typeface="Times New Roman"/>
                <a:cs typeface="Times New Roman"/>
                <a:sym typeface="Times New Roman"/>
              </a:rPr>
              <a:t>Он не был сторонником республики. Добивался восстановления монархии и личного вступления на императорский престол. В 1913 г. в ответ</a:t>
            </a:r>
            <a:endParaRPr b="1" sz="281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ru-RU" sz="2810">
                <a:latin typeface="Times New Roman"/>
                <a:ea typeface="Times New Roman"/>
                <a:cs typeface="Times New Roman"/>
                <a:sym typeface="Times New Roman"/>
              </a:rPr>
              <a:t>на действия президента вспыхнуло новое восстание под руководством Сунь Ятсена</a:t>
            </a:r>
            <a:endParaRPr b="1" sz="281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ru-RU" sz="2810">
                <a:latin typeface="Times New Roman"/>
                <a:ea typeface="Times New Roman"/>
                <a:cs typeface="Times New Roman"/>
                <a:sym typeface="Times New Roman"/>
              </a:rPr>
              <a:t>и других деятелей Гоминьдана. Однако оно было подавлено правительственными войсками. Юань Шикай распустил парламент и запретил Национальную партию. </a:t>
            </a:r>
            <a:endParaRPr b="1" sz="281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ru-RU" sz="2810">
                <a:latin typeface="Times New Roman"/>
                <a:ea typeface="Times New Roman"/>
                <a:cs typeface="Times New Roman"/>
                <a:sym typeface="Times New Roman"/>
              </a:rPr>
              <a:t>Только его неожиданная смерть в 1916 г. помешала восстановить монархический строй.</a:t>
            </a:r>
            <a:endParaRPr b="1" sz="281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210">
              <a:solidFill>
                <a:schemeClr val="lt1"/>
              </a:solidFill>
            </a:endParaRPr>
          </a:p>
        </p:txBody>
      </p:sp>
      <p:pic>
        <p:nvPicPr>
          <p:cNvPr descr="Изображение выглядит как человек, внешний, белый, черный&#10;&#10;Автоматически созданное описание" id="332" name="Google Shape;332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1834" y="661232"/>
            <a:ext cx="4315800" cy="57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/>
          <p:nvPr/>
        </p:nvSpPr>
        <p:spPr>
          <a:xfrm>
            <a:off x="406250" y="87050"/>
            <a:ext cx="11288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rgbClr val="660000"/>
                </a:solidFill>
                <a:latin typeface="Lobster"/>
                <a:ea typeface="Lobster"/>
                <a:cs typeface="Lobster"/>
                <a:sym typeface="Lobster"/>
              </a:rPr>
              <a:t>Развитие культуры.</a:t>
            </a:r>
            <a:endParaRPr sz="5000">
              <a:solidFill>
                <a:srgbClr val="66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38" name="Google Shape;338;p50"/>
          <p:cNvSpPr txBox="1"/>
          <p:nvPr/>
        </p:nvSpPr>
        <p:spPr>
          <a:xfrm>
            <a:off x="253050" y="967725"/>
            <a:ext cx="116859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ru-RU" sz="2400"/>
              <a:t>XIX в. в Китае господствуют традиционные уклад жизни и культура;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ru-RU" sz="2400"/>
              <a:t>с конца века передовые представители интеллигенции изучали достижения европейской науки и культуры;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ru-RU" sz="2400"/>
              <a:t>внимание уделяется </a:t>
            </a:r>
            <a:r>
              <a:rPr lang="ru-RU" sz="2400"/>
              <a:t>системе образования, распространению грамотности, особенно среди молодежи;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ru-RU" sz="2400"/>
              <a:t>XX в. - утверждение нового литературного языка </a:t>
            </a: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байхуа, </a:t>
            </a:r>
            <a:r>
              <a:rPr lang="ru-RU" sz="2400"/>
              <a:t>основанного на разговорной речи и понятного для простого народа(</a:t>
            </a: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поэт-патриот Хуан Цзунсянь (1848-1905)</a:t>
            </a:r>
            <a:r>
              <a:rPr lang="ru-RU" sz="2400"/>
              <a:t>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ru-RU" sz="2400"/>
              <a:t>В период Первой мировой войны в Шанхае и Пекине под лозунгом «Наука и демократия!» оформилось </a:t>
            </a: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движение за новую культуру.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b="1" lang="ru-RU" sz="2600">
                <a:solidFill>
                  <a:srgbClr val="FFF2CC"/>
                </a:solidFill>
              </a:rPr>
              <a:t>с 1915 г. </a:t>
            </a:r>
            <a:r>
              <a:rPr lang="ru-RU" sz="2400"/>
              <a:t>издаётся журнал </a:t>
            </a: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«Новая молодежь»</a:t>
            </a:r>
            <a:r>
              <a:rPr lang="ru-RU" sz="2400"/>
              <a:t>, в котором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публиковались научные статьи и литературные произведения на байхуа;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ru-RU" sz="2400"/>
              <a:t>передовая часть населения выступает </a:t>
            </a: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против конфуцианских норм</a:t>
            </a:r>
            <a:r>
              <a:rPr lang="ru-RU" sz="2400"/>
              <a:t>, 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за доступность современных знаний для простого народа.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Zcy;&amp;ncy;&amp;acy;&amp;mcy;&amp;iecy;&amp;ncy;&amp;icy;&amp;tcy;&amp;ycy;&amp;iecy; &amp;kcy;&amp;icy;&amp;tcy;&amp;acy;&amp;jcy;&amp;scy;&amp;kcy;&amp;icy;&amp;iecy; &amp;scy;&amp;acy;&amp;dcy;&amp;ycy; (39 &amp;fcy;&amp;ocy;&amp;tcy;&amp;ocy;) - &amp;Fcy;&amp;icy;&amp;shcy;&amp;kcy;&amp;icy;.&amp;ncy;&amp;iecy;&amp;tcy;" id="169" name="Google Shape;16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002" y="-1781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/>
          <p:nvPr/>
        </p:nvSpPr>
        <p:spPr>
          <a:xfrm>
            <a:off x="6168008" y="-171400"/>
            <a:ext cx="624001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0">
                <a:solidFill>
                  <a:srgbClr val="640000"/>
                </a:solidFill>
                <a:latin typeface="Calibri"/>
                <a:ea typeface="Calibri"/>
                <a:cs typeface="Calibri"/>
                <a:sym typeface="Calibri"/>
              </a:rPr>
              <a:t>Китай в XIX- начале ХХ века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8"/>
          <p:cNvPicPr preferRelativeResize="0"/>
          <p:nvPr/>
        </p:nvPicPr>
        <p:blipFill rotWithShape="1">
          <a:blip r:embed="rId3">
            <a:alphaModFix/>
          </a:blip>
          <a:srcRect b="45111" l="27691" r="10271" t="25555"/>
          <a:stretch/>
        </p:blipFill>
        <p:spPr>
          <a:xfrm rot="10800000">
            <a:off x="0" y="-27701"/>
            <a:ext cx="12192001" cy="685413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/>
          <p:nvPr/>
        </p:nvSpPr>
        <p:spPr>
          <a:xfrm>
            <a:off x="9264352" y="4002"/>
            <a:ext cx="2927646" cy="353943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рубеже XVIII-XIX вв. в состав китайской империи входили: Маньчжурия, Монголия, Тибет, Джунгария  </a:t>
            </a:r>
            <a:endParaRPr/>
          </a:p>
        </p:txBody>
      </p:sp>
      <p:sp>
        <p:nvSpPr>
          <p:cNvPr id="177" name="Google Shape;177;p28"/>
          <p:cNvSpPr/>
          <p:nvPr/>
        </p:nvSpPr>
        <p:spPr>
          <a:xfrm>
            <a:off x="8832304" y="3645024"/>
            <a:ext cx="3359696" cy="3108543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вассальной зависимости от династии Цин находились Корея, Аннам (современный Вьетнам) и Бирма.</a:t>
            </a:r>
            <a:endParaRPr/>
          </a:p>
        </p:txBody>
      </p:sp>
      <p:sp>
        <p:nvSpPr>
          <p:cNvPr id="178" name="Google Shape;178;p28"/>
          <p:cNvSpPr/>
          <p:nvPr/>
        </p:nvSpPr>
        <p:spPr>
          <a:xfrm>
            <a:off x="298878" y="-4810"/>
            <a:ext cx="853342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Что представлял из себя Китай на рубеже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XVIII-XIX вв.</a:t>
            </a:r>
            <a:endParaRPr/>
          </a:p>
        </p:txBody>
      </p:sp>
      <p:sp>
        <p:nvSpPr>
          <p:cNvPr id="179" name="Google Shape;179;p28"/>
          <p:cNvSpPr/>
          <p:nvPr/>
        </p:nvSpPr>
        <p:spPr>
          <a:xfrm>
            <a:off x="923764" y="1988840"/>
            <a:ext cx="7416824" cy="1754326"/>
          </a:xfrm>
          <a:prstGeom prst="rect">
            <a:avLst/>
          </a:prstGeom>
          <a:solidFill>
            <a:srgbClr val="F1E8B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 середине XIX в.в китайском обществе начинают обостряться социальные противоречия.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ореволюционный Китай на рубеже веков Fresher - Лучшее из Рунета за день" id="184" name="Google Shape;18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038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/>
          <p:nvPr/>
        </p:nvSpPr>
        <p:spPr>
          <a:xfrm>
            <a:off x="401150" y="1620275"/>
            <a:ext cx="11216100" cy="43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Объясните, каковы причины</a:t>
            </a:r>
            <a:endParaRPr>
              <a:solidFill>
                <a:srgbClr val="FFF2C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обострения социальных</a:t>
            </a:r>
            <a:endParaRPr>
              <a:solidFill>
                <a:srgbClr val="FFF2C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противоречий</a:t>
            </a:r>
            <a:endParaRPr>
              <a:solidFill>
                <a:srgbClr val="FFF2C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в китайском обществе</a:t>
            </a:r>
            <a:endParaRPr>
              <a:solidFill>
                <a:srgbClr val="FFF2C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в 19 веке.</a:t>
            </a:r>
            <a:endParaRPr>
              <a:solidFill>
                <a:srgbClr val="FFF2C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FC78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Дореволюционный Китай на рубеже веков Fresher - Лучшее из Рунета за день" id="186" name="Google Shape;186;p29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>
            <a:off x="1522181" y="1"/>
            <a:ext cx="9075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Причины обострения противоречий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263352" y="769442"/>
            <a:ext cx="11593287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4400"/>
              <a:buFont typeface="Calibri"/>
              <a:buAutoNum type="arabicPeriod"/>
            </a:pPr>
            <a:r>
              <a:rPr b="1" lang="ru-RU" sz="44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 Стремительный рост населения;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4400"/>
              <a:buFont typeface="Calibri"/>
              <a:buAutoNum type="arabicPeriod"/>
            </a:pPr>
            <a:r>
              <a:rPr b="1" lang="ru-RU" sz="44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 Нехватка посевных площадей;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4400"/>
              <a:buFont typeface="Calibri"/>
              <a:buAutoNum type="arabicPeriod"/>
            </a:pPr>
            <a:r>
              <a:rPr b="1" lang="ru-RU" sz="44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 Произвол и вымогательство чиновников;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4. Политика самоизоляции;</a:t>
            </a:r>
            <a:endParaRPr/>
          </a:p>
        </p:txBody>
      </p:sp>
      <p:pic>
        <p:nvPicPr>
          <p:cNvPr descr="Пейзажи и обычаи императорского Китая.Иллюстрации. Обсуждени…" id="193" name="Google Shape;193;p30"/>
          <p:cNvPicPr preferRelativeResize="0"/>
          <p:nvPr/>
        </p:nvPicPr>
        <p:blipFill rotWithShape="1">
          <a:blip r:embed="rId3">
            <a:alphaModFix/>
          </a:blip>
          <a:srcRect b="18845" l="6469" r="5314" t="6083"/>
          <a:stretch/>
        </p:blipFill>
        <p:spPr>
          <a:xfrm>
            <a:off x="7464152" y="3570209"/>
            <a:ext cx="4492870" cy="3166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зни и наказания в Китае конца XIX - начала XX веков." id="194" name="Google Shape;19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392" y="3515564"/>
            <a:ext cx="3384914" cy="3221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ищие Китая времен Северных милитаристов &quot; ОКО ПЛАНЕТЫ инфор…" id="195" name="Google Shape;19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5840" y="3681980"/>
            <a:ext cx="2324815" cy="2930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352" y="188640"/>
            <a:ext cx="11665296" cy="640871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1"/>
          <p:cNvSpPr/>
          <p:nvPr/>
        </p:nvSpPr>
        <p:spPr>
          <a:xfrm>
            <a:off x="0" y="0"/>
            <a:ext cx="12192000" cy="29019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это время европейцы усилили свое давление на Китай. Особенно активной была Англия. Она стремилась «открыть» эту страну, чтобы вести с ней ничем не ограниченную торговлю и постепенно превратить ее в свой колониальный придаток, как это уже сделала с Индией.</a:t>
            </a:r>
            <a:endParaRPr sz="2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/>
          <p:nvPr/>
        </p:nvSpPr>
        <p:spPr>
          <a:xfrm>
            <a:off x="119336" y="0"/>
            <a:ext cx="1188131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Выясните особенности и результаты завершения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политики самоизоляции Китая.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07" name="Google Shape;207;p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3472" y="1268760"/>
            <a:ext cx="92202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/>
          <p:nvPr/>
        </p:nvSpPr>
        <p:spPr>
          <a:xfrm>
            <a:off x="4513546" y="6481746"/>
            <a:ext cx="31986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https://youtu.be/5M7ZTl-DIKg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000" y="94425"/>
            <a:ext cx="11430000" cy="666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/>
          <p:nvPr/>
        </p:nvSpPr>
        <p:spPr>
          <a:xfrm>
            <a:off x="534825" y="0"/>
            <a:ext cx="11291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1840-1842гг.- </a:t>
            </a:r>
            <a:r>
              <a:rPr b="1" lang="ru-RU" sz="3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первая «опиумная» война;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15" name="Google Shape;215;p33"/>
          <p:cNvSpPr/>
          <p:nvPr/>
        </p:nvSpPr>
        <p:spPr>
          <a:xfrm>
            <a:off x="3378075" y="640432"/>
            <a:ext cx="529183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Причины войны: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6" name="Google Shape;216;p33"/>
          <p:cNvSpPr txBox="1"/>
          <p:nvPr/>
        </p:nvSpPr>
        <p:spPr>
          <a:xfrm>
            <a:off x="769190" y="1557084"/>
            <a:ext cx="10725600" cy="1616100"/>
          </a:xfrm>
          <a:prstGeom prst="rect">
            <a:avLst/>
          </a:prstGeom>
          <a:solidFill>
            <a:schemeClr val="accent6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Noto Sans Symbols"/>
              <a:buChar char="✔"/>
            </a:pPr>
            <a:r>
              <a:rPr b="1" lang="ru-RU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Массовая продажа в Китай Англией индийского опиума;</a:t>
            </a:r>
            <a:endParaRPr sz="1500"/>
          </a:p>
          <a:p>
            <a:pPr indent="-3492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Noto Sans Symbols"/>
              <a:buChar char="✔"/>
            </a:pPr>
            <a:r>
              <a:rPr b="1" lang="ru-RU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Запрет на продажу опиума китайскими властями;</a:t>
            </a:r>
            <a:endParaRPr sz="1500"/>
          </a:p>
        </p:txBody>
      </p:sp>
      <p:sp>
        <p:nvSpPr>
          <p:cNvPr id="217" name="Google Shape;217;p33"/>
          <p:cNvSpPr/>
          <p:nvPr/>
        </p:nvSpPr>
        <p:spPr>
          <a:xfrm>
            <a:off x="3640774" y="3242715"/>
            <a:ext cx="476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Повод к войне: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396452" y="5192371"/>
            <a:ext cx="11430000" cy="156966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Конфискация и уничтожение летом 1839 г. в Гуанчжоу, на юге Китая, 20 тыс. ящиков опиума, принадлежавшего английским и другим иностранным купцам.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