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29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661697-8CC7-4B72-B410-1DEC1B0FA017}" v="1" dt="2022-07-24T18:39:17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F0661697-8CC7-4B72-B410-1DEC1B0FA017}"/>
    <pc:docChg chg="addSld modSld">
      <pc:chgData name="Roman Zhigalov" userId="1f97e9fdf7779aa5" providerId="LiveId" clId="{F0661697-8CC7-4B72-B410-1DEC1B0FA017}" dt="2022-07-24T18:48:21.107" v="31" actId="122"/>
      <pc:docMkLst>
        <pc:docMk/>
      </pc:docMkLst>
      <pc:sldChg chg="modSp new mod">
        <pc:chgData name="Roman Zhigalov" userId="1f97e9fdf7779aa5" providerId="LiveId" clId="{F0661697-8CC7-4B72-B410-1DEC1B0FA017}" dt="2022-07-24T18:39:30.102" v="2"/>
        <pc:sldMkLst>
          <pc:docMk/>
          <pc:sldMk cId="3196823221" sldId="256"/>
        </pc:sldMkLst>
        <pc:spChg chg="mod">
          <ac:chgData name="Roman Zhigalov" userId="1f97e9fdf7779aa5" providerId="LiveId" clId="{F0661697-8CC7-4B72-B410-1DEC1B0FA017}" dt="2022-07-24T18:39:30.102" v="2"/>
          <ac:spMkLst>
            <pc:docMk/>
            <pc:sldMk cId="3196823221" sldId="256"/>
            <ac:spMk id="2" creationId="{922E687C-5AF3-3D67-5F9C-94F5A0E09745}"/>
          </ac:spMkLst>
        </pc:spChg>
      </pc:sldChg>
      <pc:sldChg chg="add">
        <pc:chgData name="Roman Zhigalov" userId="1f97e9fdf7779aa5" providerId="LiveId" clId="{F0661697-8CC7-4B72-B410-1DEC1B0FA017}" dt="2022-07-24T18:39:17.987" v="1"/>
        <pc:sldMkLst>
          <pc:docMk/>
          <pc:sldMk cId="1349383586" sldId="296"/>
        </pc:sldMkLst>
      </pc:sldChg>
      <pc:sldChg chg="modSp new mod">
        <pc:chgData name="Roman Zhigalov" userId="1f97e9fdf7779aa5" providerId="LiveId" clId="{F0661697-8CC7-4B72-B410-1DEC1B0FA017}" dt="2022-07-24T18:48:16.976" v="19" actId="122"/>
        <pc:sldMkLst>
          <pc:docMk/>
          <pc:sldMk cId="3364125049" sldId="297"/>
        </pc:sldMkLst>
        <pc:spChg chg="mod">
          <ac:chgData name="Roman Zhigalov" userId="1f97e9fdf7779aa5" providerId="LiveId" clId="{F0661697-8CC7-4B72-B410-1DEC1B0FA017}" dt="2022-07-24T18:48:16.976" v="19" actId="122"/>
          <ac:spMkLst>
            <pc:docMk/>
            <pc:sldMk cId="3364125049" sldId="297"/>
            <ac:spMk id="2" creationId="{313B050F-3077-1AB1-B8FD-DFD751E246A7}"/>
          </ac:spMkLst>
        </pc:spChg>
      </pc:sldChg>
      <pc:sldChg chg="modSp new mod">
        <pc:chgData name="Roman Zhigalov" userId="1f97e9fdf7779aa5" providerId="LiveId" clId="{F0661697-8CC7-4B72-B410-1DEC1B0FA017}" dt="2022-07-24T18:48:21.107" v="31" actId="122"/>
        <pc:sldMkLst>
          <pc:docMk/>
          <pc:sldMk cId="2907097820" sldId="298"/>
        </pc:sldMkLst>
        <pc:spChg chg="mod">
          <ac:chgData name="Roman Zhigalov" userId="1f97e9fdf7779aa5" providerId="LiveId" clId="{F0661697-8CC7-4B72-B410-1DEC1B0FA017}" dt="2022-07-24T18:48:21.107" v="31" actId="122"/>
          <ac:spMkLst>
            <pc:docMk/>
            <pc:sldMk cId="2907097820" sldId="298"/>
            <ac:spMk id="2" creationId="{28F0372C-32AA-59D8-F432-CB99C166A22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AE180-E333-C904-7D7A-99DA98F20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2C2E10-D0C3-A948-06D4-35DACAFC4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10E535-2D01-6E78-A0FE-57AECBA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704C22-746D-5A0D-EB35-FDB7EC00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6D8E56-D302-0C7C-62DE-0C60F997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6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D267-42A5-51DB-38A6-00A15043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9534FB-DDBF-78D5-B4B2-B0AF1D32A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5720E-4753-51A5-E68E-43E91E1A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B570CF-058D-9AB9-251D-109551AC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F3D9C2-26F1-3212-BB37-057C97254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72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85814D-85EC-5F12-118C-41FEAF7CC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86DF25-8E7B-95FF-7CC3-F5F4BC328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85F883-5F7C-3457-A045-4C302E1A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6E6D02-16B8-8ABE-5A1E-CD75DE735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8EA5C2-509D-7AFC-EE7B-7F260835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2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D042C-13A6-49C1-E268-8B9376165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191B1F-9D16-FEA4-06EF-50991BE0B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5672C6-0160-3AE9-999C-F70EF291B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13CC1-D9AC-8473-FA4D-1CA09E0F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237E8-C9A9-F4EF-0AF1-D6ADF4BA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23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38AC8-0AC1-AB81-4105-78FC744C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63AD89-DA65-F080-A46F-B41C41B59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E2C81B-23E9-BEC5-B5AC-E7F11047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5F0FB1-611F-3755-AF44-4F54582F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CF42A1-9305-36A9-7954-1962D9AD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53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6FB79-5577-81B2-CA48-C86C1E5B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06B7C2-AE17-2FDD-82C7-17F026807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2AE5D6-601B-0E92-F553-1E61F88E3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EF977D-604D-0F52-AF32-397121CA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D19DED-6B32-7016-47EE-20A5888E5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96A985-C2BD-46E1-418E-8F97FE55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4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0B5E8-588F-F0D9-3989-595F8C12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3C1C15-BC18-8B47-7625-1F123934E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5BE75-AEC3-D36C-AD24-76C563413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0993EB-9A9B-9BF6-7172-5FBF1BE13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66C54F-6D7D-BB21-A3FB-DF95C86DE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134B4F-078A-4D03-FC69-EFFB56476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37284AA-6528-0350-8193-34113D68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D1D41C-2120-4AC3-61C8-AE36FC67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273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2E99D-45B2-F2D4-9A06-7B9055556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520FFF-A53B-C8BA-BDA8-66F01A09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16BB1A-BA11-6284-2295-D63425E8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1A5DA8-09A2-D3E3-73ED-71B33CF6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57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803CDC-1F8D-3921-22C6-48711D88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235E02-6DA7-40E9-8C8E-37562622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32AEE4-B592-0650-13E6-E9EF47D6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23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04936-34BB-2B4E-A843-6EC45103A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283B06-1A5B-1F8C-423E-D4F4B6DC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3FD93D-F47F-136C-3960-3BA221280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B966CF-3000-4E31-860C-B9FFC360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6F9384-227C-96E6-523B-D4A383E1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C09EE8-2089-D6C1-15A0-99B88EAE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8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96FBF-2F3B-94BD-FA2B-A5E84DAA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7B5A69-C9BE-9C30-38C6-18769980C5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2FE1EE-2CBB-60A7-4DE1-C10C90FD4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7B38E2-96D2-76B6-8BA2-E0CF2772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950B17-12C1-7C10-2E5D-C0C54ACD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AC0720-4E7B-C996-1B0A-A8DBB379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8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E313F-ECAC-455C-12CF-250BB299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817E1-6DAE-9EC0-F314-CD9B328C5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94A391-6A46-9D1E-AE27-2CC99CC6C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19C31-05D2-441A-A43F-67F62D1EF478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C4BF57-5763-CE4F-D233-7A2A0B622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8AA8D7-6F8C-A5D3-E140-FA50B4676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00F69-0FE1-442D-B120-4F1C7BA12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63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E687C-5AF3-3D67-5F9C-94F5A0E097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 12. Византия в Средневековье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5EBB55-F1E4-055B-D1B4-E093A1DDEE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823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34D06-9EA5-3CA4-F399-D09BE4A4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/>
              <a:t>Византийская империя после Юстиниана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588D85-98CC-5BDD-B75F-971B178E5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В Х–ХI вв. Византия временно восстановила могущество</a:t>
            </a:r>
          </a:p>
          <a:p>
            <a:r>
              <a:rPr lang="ru-RU" sz="2400"/>
              <a:t>В конец </a:t>
            </a:r>
            <a:r>
              <a:rPr lang="en-US" sz="2400"/>
              <a:t>XI</a:t>
            </a:r>
            <a:r>
              <a:rPr lang="ru-RU" sz="2400"/>
              <a:t> в. на Византийскую империю обрушились турки-сельджуки </a:t>
            </a:r>
          </a:p>
          <a:p>
            <a:r>
              <a:rPr lang="ru-RU" sz="2400"/>
              <a:t>В 1204 г. Византию захватили крестоносцы, империя была восстановлена лишь в 1261 г. </a:t>
            </a:r>
          </a:p>
          <a:p>
            <a:r>
              <a:rPr lang="ru-RU" sz="2400"/>
              <a:t>К начале </a:t>
            </a:r>
            <a:r>
              <a:rPr lang="en-US" sz="2400"/>
              <a:t>XV</a:t>
            </a:r>
            <a:r>
              <a:rPr lang="ru-RU" sz="2400"/>
              <a:t> в. Византия вела постоянные войны со всеми соседями, в особенности с турками-османами</a:t>
            </a:r>
          </a:p>
        </p:txBody>
      </p:sp>
    </p:spTree>
    <p:extLst>
      <p:ext uri="{BB962C8B-B14F-4D97-AF65-F5344CB8AC3E}">
        <p14:creationId xmlns:p14="http://schemas.microsoft.com/office/powerpoint/2010/main" val="564578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EBB0A-807A-341C-2CDA-13708857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1453 г. – падение Константинополя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Падение Константинополя, или Как Москва стала Третьим Римом | Читать статьи  по истории РФ для школьников и студентов">
            <a:extLst>
              <a:ext uri="{FF2B5EF4-FFF2-40B4-BE49-F238E27FC236}">
                <a16:creationId xmlns:a16="http://schemas.microsoft.com/office/drawing/2014/main" id="{2C83D691-CE39-99AE-CE06-2DFFD808CA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925207"/>
            <a:ext cx="7608304" cy="50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6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7E489-0AC4-ACBF-7F2D-9DC6D264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Социальные отношения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51021C-4BDC-D475-6171-C9D52A54F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599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0A22E-B7AF-BFF8-1385-F11042DA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/>
              <a:t>Особенности государственного устройства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BD6782-89B0-3A9F-9DF2-A90EA9B61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Во главе византийского общества стоял император, являвшийся абсолютным монархом-самодержцем. Императорская власть считалась наследственной </a:t>
            </a:r>
          </a:p>
          <a:p>
            <a:r>
              <a:rPr lang="ru-RU" sz="2400"/>
              <a:t>Чиновники, высшая знать и духовенство составляли «верхушку» византийского общества</a:t>
            </a:r>
          </a:p>
          <a:p>
            <a:r>
              <a:rPr lang="ru-RU" sz="2400"/>
              <a:t>Монарх управлял империей с помощью огромного штата чиновников</a:t>
            </a:r>
          </a:p>
          <a:p>
            <a:r>
              <a:rPr lang="ru-RU" sz="2400"/>
              <a:t>Основу экономики составляли свободные крестьяне-общинники. Они владели пашней на правах частной собственности, а также могли пользоваться общинными угодьями и мельницами</a:t>
            </a:r>
          </a:p>
        </p:txBody>
      </p:sp>
    </p:spTree>
    <p:extLst>
      <p:ext uri="{BB962C8B-B14F-4D97-AF65-F5344CB8AC3E}">
        <p14:creationId xmlns:p14="http://schemas.microsoft.com/office/powerpoint/2010/main" val="45877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145F6-1108-6C67-8BEB-D9AE3F6D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Государственный строй Византии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C507B8-0C9E-96C1-B7B6-16B14A55E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2190087"/>
            <a:ext cx="7608304" cy="25487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68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5" name="Rectangle 512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2CE23-4D0A-416F-6A96-66675F94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Византийский император (Василевс)</a:t>
            </a:r>
          </a:p>
        </p:txBody>
      </p:sp>
      <p:sp>
        <p:nvSpPr>
          <p:cNvPr id="51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Византийский император — Википедия">
            <a:extLst>
              <a:ext uri="{FF2B5EF4-FFF2-40B4-BE49-F238E27FC236}">
                <a16:creationId xmlns:a16="http://schemas.microsoft.com/office/drawing/2014/main" id="{A0165485-3E77-63D0-4E82-1CF31F7D1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7565" y="640080"/>
            <a:ext cx="4468078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71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94E16-AAD6-F147-B477-08A8DDC9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Византийские города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399F91-4C60-4421-6448-15E2C43E9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50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BD7BC-EAF7-2812-6D19-C44239D3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ru-RU" sz="5200"/>
              <a:t>Особенности развития городов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3A682B-EADF-7CE2-9BB4-D1C1F20FA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31133"/>
            <a:ext cx="5167747" cy="5289378"/>
          </a:xfrm>
        </p:spPr>
        <p:txBody>
          <a:bodyPr anchor="ctr">
            <a:normAutofit fontScale="92500"/>
          </a:bodyPr>
          <a:lstStyle/>
          <a:p>
            <a:r>
              <a:rPr lang="ru-RU" sz="2000" dirty="0"/>
              <a:t>После падения империи – в ее восточной части города продолжили развиваться, оставались центрами ремесла, торговли, науки и искусства</a:t>
            </a:r>
          </a:p>
          <a:p>
            <a:r>
              <a:rPr lang="ru-RU" sz="2000" dirty="0"/>
              <a:t>Главным городом империи была ее столица — Константинополь. Это был один из самых богатых и крупных городов того времени</a:t>
            </a:r>
          </a:p>
          <a:p>
            <a:r>
              <a:rPr lang="ru-RU" sz="2000" dirty="0"/>
              <a:t>Константинополь славился крупными рынками, учебными заведениями, храмами</a:t>
            </a:r>
          </a:p>
          <a:p>
            <a:r>
              <a:rPr lang="ru-RU" sz="2000" dirty="0"/>
              <a:t>Экономическое процветание Константинополя обеспечивалось за счет выгодного географического положения</a:t>
            </a:r>
          </a:p>
          <a:p>
            <a:r>
              <a:rPr lang="ru-RU" sz="2000" dirty="0"/>
              <a:t>Кроме Константинополя самыми крупными и значимыми городами являлись Александрия и Антиохия</a:t>
            </a:r>
          </a:p>
          <a:p>
            <a:r>
              <a:rPr lang="ru-RU" sz="2000" dirty="0"/>
              <a:t> В византийских городах были хорошо развиты различные ремесла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5256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615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6" name="Rectangle 615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25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6834C-D0FF-7189-AC43-8A24DBE3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Константинополь</a:t>
            </a:r>
          </a:p>
        </p:txBody>
      </p:sp>
      <p:pic>
        <p:nvPicPr>
          <p:cNvPr id="6146" name="Picture 2" descr="Падение Константинополя (1453) — Википедия">
            <a:extLst>
              <a:ext uri="{FF2B5EF4-FFF2-40B4-BE49-F238E27FC236}">
                <a16:creationId xmlns:a16="http://schemas.microsoft.com/office/drawing/2014/main" id="{E62B775C-AF2F-6445-74D4-042C24301F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6527" y="961812"/>
            <a:ext cx="7172344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71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F5FD5-34C5-4382-2929-2BC16781B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Константинополь </a:t>
            </a:r>
          </a:p>
        </p:txBody>
      </p:sp>
      <p:pic>
        <p:nvPicPr>
          <p:cNvPr id="7170" name="Picture 2" descr="Константинополь – столица империи (+ВИДЕО) / Православие.Ru">
            <a:extLst>
              <a:ext uri="{FF2B5EF4-FFF2-40B4-BE49-F238E27FC236}">
                <a16:creationId xmlns:a16="http://schemas.microsoft.com/office/drawing/2014/main" id="{F1AADCEC-E74C-F31E-CF5F-8445EC5A9D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154038"/>
            <a:ext cx="7188199" cy="45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4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B050F-3077-1AB1-B8FD-DFD751E2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93172D-1CAC-2790-4BEF-1A4B4A3F8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125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087F0-6DBA-9D11-FDE3-C318D3DB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Православная церковь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5FA16-1AB8-542D-F9DD-A6CA390A4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772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4F242-FD19-B0D4-5804-D1E90429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Роль православной церкви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D952B-3963-F66A-0F51-FA95776CB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ru-RU" sz="1900"/>
              <a:t>Христианство – основа Византийской империи</a:t>
            </a:r>
          </a:p>
          <a:p>
            <a:r>
              <a:rPr lang="ru-RU" sz="1900"/>
              <a:t>Православной церковью руководили четыре патриарха: константинопольский, александрийский, антиохийский и иерусалимский</a:t>
            </a:r>
          </a:p>
          <a:p>
            <a:r>
              <a:rPr lang="ru-RU" sz="1900"/>
              <a:t>Полномочия Константинопольского патриарха ограничивались властью императора. Именно император имел право назначать на церковные должности и смещать с них</a:t>
            </a:r>
          </a:p>
          <a:p>
            <a:r>
              <a:rPr lang="ru-RU" sz="1900"/>
              <a:t>Значимым для развития общества было монашество. Монахи активно занимались литературной деятельностью</a:t>
            </a:r>
          </a:p>
          <a:p>
            <a:r>
              <a:rPr lang="ru-RU" sz="1900"/>
              <a:t>Византийские церковные деятели братья Кирилл и Мефодий в IX в. создали на основе букв греческого алфавита славянскую азбуку — кириллицу, которой мы пользуемся и сейчас</a:t>
            </a:r>
          </a:p>
          <a:p>
            <a:endParaRPr lang="ru-RU" sz="19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3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D57E8-5793-B150-E319-599DDBCE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Патриарх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император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Константинопольский Патриархат (краткая историко-каноническая справка) —  Статьи — Церковно-Научный Центр &quot;Православная Энциклопедия&quot;">
            <a:extLst>
              <a:ext uri="{FF2B5EF4-FFF2-40B4-BE49-F238E27FC236}">
                <a16:creationId xmlns:a16="http://schemas.microsoft.com/office/drawing/2014/main" id="{63F2569E-E49B-5C35-6D2F-D83F4FFA12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0229" y="492573"/>
            <a:ext cx="5400731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66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95BC6-64EE-9782-B483-1379CA08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Кирилл и Мефодий</a:t>
            </a:r>
          </a:p>
        </p:txBody>
      </p:sp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КИРИЛЛ И МЕФОДИЙ • Большая российская энциклопедия - электронная версия">
            <a:extLst>
              <a:ext uri="{FF2B5EF4-FFF2-40B4-BE49-F238E27FC236}">
                <a16:creationId xmlns:a16="http://schemas.microsoft.com/office/drawing/2014/main" id="{FFC8DED1-A231-3C32-A08A-7000245AD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5627" y="492573"/>
            <a:ext cx="4689934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63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3609B-95E1-6B8C-A3E5-19CE119D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Крещение Руси</a:t>
            </a:r>
          </a:p>
        </p:txBody>
      </p:sp>
      <p:cxnSp>
        <p:nvCxnSpPr>
          <p:cNvPr id="10249" name="Straight Connector 1024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Крещение Руси — Википедия">
            <a:extLst>
              <a:ext uri="{FF2B5EF4-FFF2-40B4-BE49-F238E27FC236}">
                <a16:creationId xmlns:a16="http://schemas.microsoft.com/office/drawing/2014/main" id="{A909EE88-FABC-6C77-5221-DFF32008F2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2713" y="492573"/>
            <a:ext cx="4895762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77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BB9758-4852-7638-7FF3-6208BAAE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Культура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CF92CB-C1BE-C0EA-CF8E-CE0DFDDF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657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0AE38-64F0-2F53-329A-905A2A5A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ru-RU" sz="4800"/>
              <a:t>Особенности культурного развития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BC0108-2978-D1FA-EDFC-4BDB67031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354959"/>
            <a:ext cx="5542387" cy="5408527"/>
          </a:xfrm>
        </p:spPr>
        <p:txBody>
          <a:bodyPr anchor="t">
            <a:normAutofit lnSpcReduction="10000"/>
          </a:bodyPr>
          <a:lstStyle/>
          <a:p>
            <a:r>
              <a:rPr lang="ru-RU" sz="1800" dirty="0"/>
              <a:t>Формировалась на пересечении культур Запада и Востока. С началом Средневековья в ней не наблюдался характерный для западноевропейских стран упадок</a:t>
            </a:r>
          </a:p>
          <a:p>
            <a:r>
              <a:rPr lang="ru-RU" sz="1800" dirty="0"/>
              <a:t>Грамотность среди простых людей была не редкостью. Система образования включала как церковные, государственные, так и частные школы. Существовали высшие учебные заведения</a:t>
            </a:r>
          </a:p>
          <a:p>
            <a:r>
              <a:rPr lang="ru-RU" sz="1800" dirty="0"/>
              <a:t>Из научных дисциплин успешнее всего развивались математика, астрономия, география, химия, медицина, инженерное дело</a:t>
            </a:r>
          </a:p>
          <a:p>
            <a:r>
              <a:rPr lang="ru-RU" sz="1800" dirty="0"/>
              <a:t>Византийские географы превосходили западноевропейских в деле создания карт и планов городов. Большое внимание в Византии уделялось книжному делу</a:t>
            </a:r>
          </a:p>
          <a:p>
            <a:r>
              <a:rPr lang="ru-RU" sz="1800" dirty="0"/>
              <a:t>Особое развитие в империи получила архитектура. К XI в. сформировался наиболее распространенный тип церковного здания — крестово-купольный. Самым прославленным памятником византийского зодчества является знаменитый храм Святой Софии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61414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Греческий огонь — Википедия">
            <a:extLst>
              <a:ext uri="{FF2B5EF4-FFF2-40B4-BE49-F238E27FC236}">
                <a16:creationId xmlns:a16="http://schemas.microsoft.com/office/drawing/2014/main" id="{CFB53253-6E2E-66BF-56DA-150C7653A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Rectangle 112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B6CB0-CD09-1642-785B-73BC6A090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Греческий огонь</a:t>
            </a:r>
          </a:p>
        </p:txBody>
      </p:sp>
      <p:cxnSp>
        <p:nvCxnSpPr>
          <p:cNvPr id="11277" name="Straight Connector 112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5" name="Straight Connector 112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560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Собор Святой Софии (Айя-София) (Стамбул, Турция) - авторский обзор, часы  работы, цены, фото | Коллекция Кидпассаж">
            <a:extLst>
              <a:ext uri="{FF2B5EF4-FFF2-40B4-BE49-F238E27FC236}">
                <a16:creationId xmlns:a16="http://schemas.microsoft.com/office/drawing/2014/main" id="{E31AD15A-0791-2B22-8687-A95B328CF9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C9B1F-2C69-71AB-3E83-97B9C73D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Собор Святой Софии (в данный момент мечеть)</a:t>
            </a:r>
          </a:p>
        </p:txBody>
      </p:sp>
      <p:cxnSp>
        <p:nvCxnSpPr>
          <p:cNvPr id="12297" name="Straight Connector 1229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9" name="Straight Connector 1229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125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5566-26DF-7936-FF8B-FD4148EC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0B3B8C-FDA2-4AC5-3750-775A81F1A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68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0372C-32AA-59D8-F432-CB99C166A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6987ED-A379-16E0-891D-E793E43BB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Византийская империя на политической карте Европы</a:t>
            </a:r>
          </a:p>
          <a:p>
            <a:r>
              <a:rPr lang="ru-RU" sz="2400"/>
              <a:t>Социальные отношения</a:t>
            </a:r>
          </a:p>
          <a:p>
            <a:r>
              <a:rPr lang="ru-RU" sz="2400"/>
              <a:t>Византийские города</a:t>
            </a:r>
          </a:p>
          <a:p>
            <a:r>
              <a:rPr lang="ru-RU" sz="2400"/>
              <a:t>Православная церковь</a:t>
            </a:r>
          </a:p>
          <a:p>
            <a:r>
              <a:rPr lang="ru-RU" sz="2400"/>
              <a:t>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2907097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71E1A-A0C8-914D-834D-7458EBB4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8A8B31-E890-4F50-6766-FDAC61639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01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8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5B339F4-93B9-4E04-9721-143AD678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0"/>
            <a:ext cx="7147352" cy="5777808"/>
            <a:chOff x="329184" y="1"/>
            <a:chExt cx="524256" cy="57778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C9AE3-A145-3250-E025-18790046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31961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Византийская империя на политической карте Европы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8A9B6-79D4-F5DF-7987-1AE74215B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803712"/>
            <a:ext cx="9144000" cy="156368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0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E6FDB-66D6-DEC7-0798-1BEEEBC03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/>
              <a:t>330 г. – основание Константинополя императором Константином 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Константинополь – столица империи (+ВИДЕО) / Православие.Ru">
            <a:extLst>
              <a:ext uri="{FF2B5EF4-FFF2-40B4-BE49-F238E27FC236}">
                <a16:creationId xmlns:a16="http://schemas.microsoft.com/office/drawing/2014/main" id="{484ABF90-B97B-443B-8BE5-893B6D925C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" r="1" b="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44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AC6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7E546-C6FA-9C59-DA42-0764CF4C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Западная и Восточная Римская империя</a:t>
            </a:r>
          </a:p>
        </p:txBody>
      </p:sp>
      <p:pic>
        <p:nvPicPr>
          <p:cNvPr id="2052" name="Picture 4" descr="Почему Римская Империя распалась на Восточную и Западную? | SPQR | Древний  Рим и Древний Мир | Яндекс Дзен">
            <a:extLst>
              <a:ext uri="{FF2B5EF4-FFF2-40B4-BE49-F238E27FC236}">
                <a16:creationId xmlns:a16="http://schemas.microsoft.com/office/drawing/2014/main" id="{890E33F9-5753-9A59-C925-4A9906A60B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145052"/>
            <a:ext cx="7188199" cy="45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762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EDBDB-7861-B4FC-C88E-002F7AD0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200"/>
              <a:t>Особенности Византийской империи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4CF4-2861-8FDB-C571-1F125EEBF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Современники называли это государство Ромейской (то есть Римской) империей, а официальное название столицы звучало как «Новый Рим»</a:t>
            </a:r>
          </a:p>
          <a:p>
            <a:r>
              <a:rPr lang="ru-RU" sz="2400"/>
              <a:t>Подданные византийского императора гордо именовали себя «ромеями», что в переводе с греческого означало «римляне»</a:t>
            </a:r>
          </a:p>
          <a:p>
            <a:r>
              <a:rPr lang="ru-RU" sz="2400"/>
              <a:t>Основу населения Византии составлял греческий народ. Но на огромной территории государства проживали также сирийцы, армяне, грузины, евреи, славяне</a:t>
            </a:r>
          </a:p>
          <a:p>
            <a:r>
              <a:rPr lang="ru-RU" sz="2400"/>
              <a:t>Империя на момент расцвета включала в свой состав такие территории, как Балканский полуостров, Малая Азия, Сирия, Египет, часть Закавказья</a:t>
            </a:r>
          </a:p>
        </p:txBody>
      </p:sp>
    </p:spTree>
    <p:extLst>
      <p:ext uri="{BB962C8B-B14F-4D97-AF65-F5344CB8AC3E}">
        <p14:creationId xmlns:p14="http://schemas.microsoft.com/office/powerpoint/2010/main" val="3295775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656CF-65C6-C2AB-58DF-000478A5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Юстиниан I 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8EAAE8-3FA6-29A2-5FAF-B375B4156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Император Византийской империи в 527-565 гг., при котором империя достигла наибольшего могущества</a:t>
            </a:r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монтаж&#10;&#10;Автоматически созданное описание">
            <a:extLst>
              <a:ext uri="{FF2B5EF4-FFF2-40B4-BE49-F238E27FC236}">
                <a16:creationId xmlns:a16="http://schemas.microsoft.com/office/drawing/2014/main" id="{31DBBD66-1918-6C5E-B6E0-8B9CBA1E7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5976" y="666728"/>
            <a:ext cx="3949033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6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2A7B7-A79A-CF94-1255-5445F1318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Византийская империя при Юстиниане I</a:t>
            </a: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Правление Юстиниана в Византийской империи – роль императора в истории  кратко">
            <a:extLst>
              <a:ext uri="{FF2B5EF4-FFF2-40B4-BE49-F238E27FC236}">
                <a16:creationId xmlns:a16="http://schemas.microsoft.com/office/drawing/2014/main" id="{CB135455-272D-5532-2588-9DE7BFF701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1438767"/>
            <a:ext cx="7608304" cy="405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608</Words>
  <Application>Microsoft Office PowerPoint</Application>
  <PresentationFormat>Широкоэкранный</PresentationFormat>
  <Paragraphs>65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§ 12. Византия в Средневековье</vt:lpstr>
      <vt:lpstr>Контроль знаний</vt:lpstr>
      <vt:lpstr>План урока</vt:lpstr>
      <vt:lpstr>1. Византийская империя на политической карте Европы</vt:lpstr>
      <vt:lpstr>330 г. – основание Константинополя императором Константином </vt:lpstr>
      <vt:lpstr>Западная и Восточная Римская империя</vt:lpstr>
      <vt:lpstr>Особенности Византийской империи</vt:lpstr>
      <vt:lpstr>Юстиниан I  </vt:lpstr>
      <vt:lpstr>Византийская империя при Юстиниане I</vt:lpstr>
      <vt:lpstr>Византийская империя после Юстиниана</vt:lpstr>
      <vt:lpstr>1453 г. – падение Константинополя</vt:lpstr>
      <vt:lpstr>2. Социальные отношения</vt:lpstr>
      <vt:lpstr>Особенности государственного устройства</vt:lpstr>
      <vt:lpstr>Государственный строй Византии</vt:lpstr>
      <vt:lpstr>Византийский император (Василевс)</vt:lpstr>
      <vt:lpstr>3. Византийские города</vt:lpstr>
      <vt:lpstr>Особенности развития городов</vt:lpstr>
      <vt:lpstr>Константинополь</vt:lpstr>
      <vt:lpstr>Константинополь </vt:lpstr>
      <vt:lpstr>4. Православная церковь</vt:lpstr>
      <vt:lpstr>Роль православной церкви</vt:lpstr>
      <vt:lpstr>Патриарх и император</vt:lpstr>
      <vt:lpstr>Кирилл и Мефодий</vt:lpstr>
      <vt:lpstr>Крещение Руси</vt:lpstr>
      <vt:lpstr>5. Культура</vt:lpstr>
      <vt:lpstr>Особенности культурного развития</vt:lpstr>
      <vt:lpstr>Греческий огонь</vt:lpstr>
      <vt:lpstr>Собор Святой Софии (в данный момент мечеть)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12. Византия в Средневековье</dc:title>
  <dc:creator>Роман Жигалов</dc:creator>
  <cp:lastModifiedBy>Роман Жигалов</cp:lastModifiedBy>
  <cp:revision>2</cp:revision>
  <dcterms:created xsi:type="dcterms:W3CDTF">2022-07-24T18:39:15Z</dcterms:created>
  <dcterms:modified xsi:type="dcterms:W3CDTF">2022-07-24T21:30:15Z</dcterms:modified>
</cp:coreProperties>
</file>