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6858000" cx="12192000"/>
  <p:notesSz cx="6858000" cy="9144000"/>
  <p:embeddedFontLst>
    <p:embeddedFont>
      <p:font typeface="Lobster"/>
      <p:regular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font" Target="fonts/Lobster-regular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609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2641600" y="6248400"/>
            <a:ext cx="680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9753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3454400" y="90487"/>
            <a:ext cx="80264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>
            <a:off x="609600" y="1371600"/>
            <a:ext cx="10871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09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641600" y="6248400"/>
            <a:ext cx="680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9753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3352800" y="3962400"/>
            <a:ext cx="7518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3352800" y="5486400"/>
            <a:ext cx="7518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omic Sans MS"/>
              <a:buNone/>
              <a:defRPr sz="2800"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3048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3149600" y="6248400"/>
            <a:ext cx="579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93472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 rot="5400000">
            <a:off x="7195345" y="1658145"/>
            <a:ext cx="5853112" cy="2717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 rot="5400000">
            <a:off x="1665959" y="-965871"/>
            <a:ext cx="5853112" cy="7965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609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2641600" y="6248400"/>
            <a:ext cx="680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9753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3454400" y="90487"/>
            <a:ext cx="80264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 rot="5400000">
            <a:off x="3759200" y="-1778000"/>
            <a:ext cx="4572000" cy="108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609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2641600" y="6248400"/>
            <a:ext cx="680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9753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2389554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/>
          <p:nvPr>
            <p:ph idx="2" type="pic"/>
          </p:nvPr>
        </p:nvSpPr>
        <p:spPr>
          <a:xfrm>
            <a:off x="2389554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2389554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ic Sans MS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mic Sans MS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Comic Sans MS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609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2641600" y="6248400"/>
            <a:ext cx="680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9753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609600" y="273050"/>
            <a:ext cx="4011247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4767385" y="273051"/>
            <a:ext cx="6815015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Comic Sans MS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omic Sans MS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omic Sans MS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sz="2000"/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609600" y="1435101"/>
            <a:ext cx="4011247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ic Sans MS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mic Sans MS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Comic Sans MS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Comic Sans MS"/>
              <a:buNone/>
              <a:defRPr sz="9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09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2641600" y="6248400"/>
            <a:ext cx="680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9753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3454400" y="90487"/>
            <a:ext cx="80264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609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2641600" y="6248400"/>
            <a:ext cx="680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9753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" type="body"/>
          </p:nvPr>
        </p:nvSpPr>
        <p:spPr>
          <a:xfrm>
            <a:off x="609600" y="1535113"/>
            <a:ext cx="538675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omic Sans MS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9pPr>
          </a:lstStyle>
          <a:p/>
        </p:txBody>
      </p:sp>
      <p:sp>
        <p:nvSpPr>
          <p:cNvPr id="53" name="Google Shape;53;p8"/>
          <p:cNvSpPr txBox="1"/>
          <p:nvPr>
            <p:ph idx="2" type="body"/>
          </p:nvPr>
        </p:nvSpPr>
        <p:spPr>
          <a:xfrm>
            <a:off x="609600" y="2174875"/>
            <a:ext cx="5386754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omic Sans MS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»"/>
              <a:defRPr sz="1600"/>
            </a:lvl9pPr>
          </a:lstStyle>
          <a:p/>
        </p:txBody>
      </p:sp>
      <p:sp>
        <p:nvSpPr>
          <p:cNvPr id="54" name="Google Shape;54;p8"/>
          <p:cNvSpPr txBox="1"/>
          <p:nvPr>
            <p:ph idx="3" type="body"/>
          </p:nvPr>
        </p:nvSpPr>
        <p:spPr>
          <a:xfrm>
            <a:off x="6193693" y="1535113"/>
            <a:ext cx="538870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omic Sans MS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b="1" sz="1600"/>
            </a:lvl9pPr>
          </a:lstStyle>
          <a:p/>
        </p:txBody>
      </p:sp>
      <p:sp>
        <p:nvSpPr>
          <p:cNvPr id="55" name="Google Shape;55;p8"/>
          <p:cNvSpPr txBox="1"/>
          <p:nvPr>
            <p:ph idx="4" type="body"/>
          </p:nvPr>
        </p:nvSpPr>
        <p:spPr>
          <a:xfrm>
            <a:off x="6193693" y="2174875"/>
            <a:ext cx="538870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omic Sans MS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Char char="»"/>
              <a:defRPr sz="1600"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609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2641600" y="6248400"/>
            <a:ext cx="680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9753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3454400" y="90487"/>
            <a:ext cx="80264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609601" y="1371600"/>
            <a:ext cx="5341815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omic Sans MS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omic Sans MS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»"/>
              <a:defRPr sz="18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6138985" y="1371600"/>
            <a:ext cx="5341815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omic Sans MS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omic Sans MS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Char char="»"/>
              <a:defRPr sz="1800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609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2641600" y="6248400"/>
            <a:ext cx="680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9753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963247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963247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ic Sans MS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mic Sans MS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ic Sans MS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ic Sans MS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ic Sans MS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ic Sans MS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ic Sans MS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ic Sans MS"/>
              <a:buNone/>
              <a:defRPr sz="14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09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641600" y="6248400"/>
            <a:ext cx="680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9753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1.xml"/><Relationship Id="rId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3454400" y="90487"/>
            <a:ext cx="80264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09600" y="1371600"/>
            <a:ext cx="10871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Comic Sans MS"/>
              <a:buChar char="•"/>
              <a:defRPr b="0" i="0" sz="32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omic Sans MS"/>
              <a:buChar char="–"/>
              <a:defRPr b="0" i="0" sz="28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omic Sans MS"/>
              <a:buChar char="•"/>
              <a:defRPr b="0" i="0" sz="24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–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09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641600" y="6248400"/>
            <a:ext cx="680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9753600" y="6248400"/>
            <a:ext cx="172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None/>
              <a:defRPr b="0" i="0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3454400" y="90487"/>
            <a:ext cx="80264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609600" y="1371600"/>
            <a:ext cx="10871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Comic Sans MS"/>
              <a:buChar char="•"/>
              <a:defRPr b="0" i="0" sz="32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Comic Sans MS"/>
              <a:buChar char="–"/>
              <a:defRPr b="0" i="0" sz="28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omic Sans MS"/>
              <a:buChar char="•"/>
              <a:defRPr b="0" i="0" sz="24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–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mic Sans MS"/>
              <a:buChar char="»"/>
              <a:defRPr b="0" i="0" sz="2000" u="none" cap="none" strike="noStrik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3048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49600" y="6248400"/>
            <a:ext cx="579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93472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mic Sans MS"/>
              <a:buNone/>
              <a:defRPr b="0" i="0" sz="1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/>
        </p:nvSpPr>
        <p:spPr>
          <a:xfrm>
            <a:off x="990600" y="1143000"/>
            <a:ext cx="10134600" cy="5262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Государственное учреждение образования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«Гимназия №2 г. Солигорска»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Людмила Антоновна Ларчик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учитель истории и обществоведения высшей квалификационной категории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Урок истории Беларуси в 8 классе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Тема урока :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“Развитие капиталистических отношений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деревне после отмены крепостного права.”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/>
          <p:nvPr/>
        </p:nvSpPr>
        <p:spPr>
          <a:xfrm>
            <a:off x="2683150" y="1219200"/>
            <a:ext cx="6951300" cy="37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DDC1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Домашнее задание:</a:t>
            </a:r>
            <a:endParaRPr>
              <a:solidFill>
                <a:srgbClr val="0000FF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BD9C"/>
              </a:buClr>
              <a:buSzPts val="5400"/>
              <a:buFont typeface="Calibri"/>
              <a:buNone/>
            </a:pPr>
            <a:r>
              <a:rPr b="1" i="0" lang="en-US" sz="5400" u="none" cap="none" strike="noStrik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§16, </a:t>
            </a:r>
            <a:endParaRPr>
              <a:solidFill>
                <a:srgbClr val="990000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BD9C"/>
              </a:buClr>
              <a:buSzPts val="5400"/>
              <a:buFont typeface="Calibri"/>
              <a:buNone/>
            </a:pPr>
            <a:r>
              <a:rPr b="1" i="0" lang="en-US" sz="5400" u="none" cap="none" strike="noStrik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Задание 2 и </a:t>
            </a:r>
            <a:r>
              <a:rPr b="1" lang="en-US" sz="5400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1" i="0" lang="en-US" sz="5400" u="none" cap="none" strike="noStrik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стр.71-72.</a:t>
            </a:r>
            <a:endParaRPr b="1" i="0" sz="5400" u="none" cap="none" strike="noStrike">
              <a:solidFill>
                <a:srgbClr val="99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/>
          <p:nvPr/>
        </p:nvSpPr>
        <p:spPr>
          <a:xfrm>
            <a:off x="3276600" y="3810000"/>
            <a:ext cx="7848600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33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660033"/>
                </a:solidFill>
                <a:latin typeface="Arial"/>
                <a:ea typeface="Arial"/>
                <a:cs typeface="Arial"/>
                <a:sym typeface="Arial"/>
              </a:rPr>
              <a:t>Развитие капиталистических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33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660033"/>
                </a:solidFill>
                <a:latin typeface="Arial"/>
                <a:ea typeface="Arial"/>
                <a:cs typeface="Arial"/>
                <a:sym typeface="Arial"/>
              </a:rPr>
              <a:t>отношений в деревне после отмены крепостного права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/>
        </p:nvSpPr>
        <p:spPr>
          <a:xfrm>
            <a:off x="1447800" y="1219200"/>
            <a:ext cx="102108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Определите источники роста буржуазного землевладения в Беларуси в 1870-х гг. — начале XX в. </a:t>
            </a:r>
            <a:endParaRPr/>
          </a:p>
        </p:txBody>
      </p:sp>
      <p:sp>
        <p:nvSpPr>
          <p:cNvPr id="111" name="Google Shape;111;p17"/>
          <p:cNvSpPr/>
          <p:nvPr/>
        </p:nvSpPr>
        <p:spPr>
          <a:xfrm>
            <a:off x="3657600" y="152400"/>
            <a:ext cx="768223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BD9C"/>
              </a:buClr>
              <a:buSzPts val="5400"/>
              <a:buFont typeface="Arial"/>
              <a:buNone/>
            </a:pPr>
            <a:r>
              <a:rPr b="1" i="0" lang="en-US" sz="5600" u="none" cap="none" strike="noStrike">
                <a:solidFill>
                  <a:srgbClr val="BA0003"/>
                </a:solidFill>
                <a:latin typeface="Lobster"/>
                <a:ea typeface="Lobster"/>
                <a:cs typeface="Lobster"/>
                <a:sym typeface="Lobster"/>
              </a:rPr>
              <a:t>Проблемное задание!</a:t>
            </a:r>
            <a:endParaRPr sz="1600">
              <a:solidFill>
                <a:srgbClr val="BA0003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pic>
        <p:nvPicPr>
          <p:cNvPr id="112" name="Google Shape;11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04800" y="149225"/>
            <a:ext cx="2438400" cy="2438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7"/>
          <p:cNvSpPr txBox="1"/>
          <p:nvPr/>
        </p:nvSpPr>
        <p:spPr>
          <a:xfrm>
            <a:off x="1409700" y="2286000"/>
            <a:ext cx="10287000" cy="3786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Отмена крепостного права.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Распада дворянского землевладения, вызванный ведением хозяйства старыми методами.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Усиление конкуренции между сельхозпроизводителями за рынки сбыта.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Использовался наемного труда и внедрение агротехнических новшеств.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Начало имущественного расслоения крестьянства.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Выделение кулаков(«сельских хозяев»), которые скупали помещичьи земли и создавали фермерские хозяйства.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/>
          <p:nvPr/>
        </p:nvSpPr>
        <p:spPr>
          <a:xfrm>
            <a:off x="3200400" y="-6350"/>
            <a:ext cx="89154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результате отмены крепостного права в деревне выделяются две системы ведения хозяйства в помещичьих имениях и владениях зажиточных крестьян. </a:t>
            </a:r>
            <a:endParaRPr/>
          </a:p>
        </p:txBody>
      </p:sp>
      <p:sp>
        <p:nvSpPr>
          <p:cNvPr id="119" name="Google Shape;119;p18"/>
          <p:cNvSpPr txBox="1"/>
          <p:nvPr/>
        </p:nvSpPr>
        <p:spPr>
          <a:xfrm>
            <a:off x="2338312" y="1280875"/>
            <a:ext cx="9148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en-US" sz="2600" u="none" cap="none" strike="noStrike">
                <a:solidFill>
                  <a:srgbClr val="FF0000"/>
                </a:solidFill>
                <a:latin typeface="Lobster"/>
                <a:ea typeface="Lobster"/>
                <a:cs typeface="Lobster"/>
                <a:sym typeface="Lobster"/>
              </a:rPr>
              <a:t>Как называются эти системы? В чём суть каждой из них? </a:t>
            </a:r>
            <a:endParaRPr sz="1600">
              <a:latin typeface="Lobster"/>
              <a:ea typeface="Lobster"/>
              <a:cs typeface="Lobster"/>
              <a:sym typeface="Lobster"/>
            </a:endParaRPr>
          </a:p>
        </p:txBody>
      </p:sp>
      <p:pic>
        <p:nvPicPr>
          <p:cNvPr id="120" name="Google Shape;12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33337"/>
            <a:ext cx="18288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8"/>
          <p:cNvSpPr txBox="1"/>
          <p:nvPr/>
        </p:nvSpPr>
        <p:spPr>
          <a:xfrm>
            <a:off x="415925" y="1987550"/>
            <a:ext cx="49524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None/>
            </a:pPr>
            <a:r>
              <a:rPr b="1" i="0" lang="en-US" sz="2700" u="none" cap="none" strike="noStrike">
                <a:solidFill>
                  <a:srgbClr val="00B0F0"/>
                </a:solidFill>
                <a:latin typeface="Lobster"/>
                <a:ea typeface="Lobster"/>
                <a:cs typeface="Lobster"/>
                <a:sym typeface="Lobster"/>
              </a:rPr>
              <a:t>Отработочная</a:t>
            </a:r>
            <a:endParaRPr sz="1700">
              <a:latin typeface="Lobster"/>
              <a:ea typeface="Lobster"/>
              <a:cs typeface="Lobster"/>
              <a:sym typeface="Lobs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i="0" lang="en-US" sz="1700" u="none" cap="none" strike="noStrike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(при ведении хозяйства старыми методами)</a:t>
            </a:r>
            <a:endParaRPr sz="17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22" name="Google Shape;122;p18"/>
          <p:cNvSpPr txBox="1"/>
          <p:nvPr/>
        </p:nvSpPr>
        <p:spPr>
          <a:xfrm>
            <a:off x="6540500" y="1744662"/>
            <a:ext cx="53688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Arial"/>
              <a:buNone/>
            </a:pPr>
            <a:r>
              <a:rPr i="0" lang="en-US" sz="2600" u="none" cap="none" strike="noStrike">
                <a:solidFill>
                  <a:srgbClr val="00B050"/>
                </a:solidFill>
                <a:latin typeface="Lobster"/>
                <a:ea typeface="Lobster"/>
                <a:cs typeface="Lobster"/>
                <a:sym typeface="Lobster"/>
              </a:rPr>
              <a:t>Капиталистическая система хозяйствования</a:t>
            </a:r>
            <a:endParaRPr sz="1600">
              <a:latin typeface="Lobster"/>
              <a:ea typeface="Lobster"/>
              <a:cs typeface="Lobster"/>
              <a:sym typeface="Lobs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i="0" lang="en-US" sz="1600" u="none" cap="none" strike="noStrike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(ведение хозяйства по-новому)</a:t>
            </a:r>
            <a:endParaRPr sz="16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23" name="Google Shape;123;p18"/>
          <p:cNvSpPr txBox="1"/>
          <p:nvPr/>
        </p:nvSpPr>
        <p:spPr>
          <a:xfrm>
            <a:off x="457200" y="2882475"/>
            <a:ext cx="52578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Распространена в Могилевской и Витебской губерниях;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Крестьяне работают на помещика за аренду его полей, пастбищ, сенокосов и за натуральные или денежные займы;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Примитивные методы земледелия и орудия труда (деревянные соха и борона, серп и коса);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Крестьяне не были заинтересованы в качественной работе, что приводило помещичьи хозяйства к упадку.</a:t>
            </a:r>
            <a:endParaRPr/>
          </a:p>
        </p:txBody>
      </p:sp>
      <p:sp>
        <p:nvSpPr>
          <p:cNvPr id="124" name="Google Shape;124;p18"/>
          <p:cNvSpPr txBox="1"/>
          <p:nvPr/>
        </p:nvSpPr>
        <p:spPr>
          <a:xfrm>
            <a:off x="6595274" y="2882475"/>
            <a:ext cx="52593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Распространена в Виленской, Гродненской и Минской губерниях;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Использование постоянных либо временных наёмных работников, обрабатывавших землю инвентарем помещика;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Использование новейших орудий труда (железные плуги, бороны), а позднее —сельскохозяйственных машин (жатки, косилки, веялки, молотилки);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Высокая продуктивность хозяйств и лучшее качество производимой продукции.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/>
        </p:nvSpPr>
        <p:spPr>
          <a:xfrm>
            <a:off x="381000" y="1101725"/>
            <a:ext cx="111252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Какая связь существует между следующими процессами: </a:t>
            </a:r>
            <a:endParaRPr sz="12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продажа на рынках Западной Европы дешевого зерна из Америки;  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сокращение посевных площадей под зерновые культуры; </a:t>
            </a:r>
            <a:endParaRPr sz="12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A0003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BA0003"/>
                </a:solidFill>
                <a:latin typeface="Arial"/>
                <a:ea typeface="Arial"/>
                <a:cs typeface="Arial"/>
                <a:sym typeface="Arial"/>
              </a:rPr>
              <a:t>Как эти изменения повлияли на формирование специализации сельского хозяйства белорусских территорий?</a:t>
            </a:r>
            <a:endParaRPr/>
          </a:p>
        </p:txBody>
      </p:sp>
      <p:sp>
        <p:nvSpPr>
          <p:cNvPr id="130" name="Google Shape;130;p19"/>
          <p:cNvSpPr/>
          <p:nvPr/>
        </p:nvSpPr>
        <p:spPr>
          <a:xfrm>
            <a:off x="4724400" y="76200"/>
            <a:ext cx="419095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BD9C"/>
              </a:buClr>
              <a:buSzPts val="5400"/>
              <a:buFont typeface="Arial"/>
              <a:buNone/>
            </a:pPr>
            <a:r>
              <a:rPr b="1" i="0" lang="en-US" sz="5600" u="none" cap="none" strike="noStrike">
                <a:solidFill>
                  <a:srgbClr val="BA0003"/>
                </a:solidFill>
                <a:latin typeface="Lobster"/>
                <a:ea typeface="Lobster"/>
                <a:cs typeface="Lobster"/>
                <a:sym typeface="Lobster"/>
              </a:rPr>
              <a:t>Подумайте!</a:t>
            </a:r>
            <a:endParaRPr sz="1600">
              <a:solidFill>
                <a:srgbClr val="BA0003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31" name="Google Shape;131;p19"/>
          <p:cNvSpPr/>
          <p:nvPr/>
        </p:nvSpPr>
        <p:spPr>
          <a:xfrm>
            <a:off x="1047475" y="2819538"/>
            <a:ext cx="96168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DDC1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660000"/>
                </a:solidFill>
                <a:latin typeface="Lobster"/>
                <a:ea typeface="Lobster"/>
                <a:cs typeface="Lobster"/>
                <a:sym typeface="Lobster"/>
              </a:rPr>
              <a:t>Специализация сельского хозяйства</a:t>
            </a:r>
            <a:endParaRPr>
              <a:solidFill>
                <a:srgbClr val="660000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32" name="Google Shape;132;p19"/>
          <p:cNvSpPr txBox="1"/>
          <p:nvPr/>
        </p:nvSpPr>
        <p:spPr>
          <a:xfrm>
            <a:off x="266700" y="3614612"/>
            <a:ext cx="11658600" cy="3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Основным направлением развития сельского хозяйства Беларуси становится </a:t>
            </a:r>
            <a:r>
              <a:rPr b="1" i="1" lang="en-US" sz="2000" u="none" cap="none" strike="noStrike">
                <a:solidFill>
                  <a:srgbClr val="BA0003"/>
                </a:solidFill>
                <a:latin typeface="Arial"/>
                <a:ea typeface="Arial"/>
                <a:cs typeface="Arial"/>
                <a:sym typeface="Arial"/>
              </a:rPr>
              <a:t>мясо-молочное животноводство:</a:t>
            </a:r>
            <a:endParaRPr/>
          </a:p>
          <a:p>
            <a:pPr indent="-1270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>
                <a:solidFill>
                  <a:schemeClr val="dk1"/>
                </a:solidFill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Появились высокопродуктивные породы коров и фермы по их разведению;</a:t>
            </a:r>
            <a:endParaRPr sz="1600"/>
          </a:p>
          <a:p>
            <a:pPr indent="-1270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>
                <a:solidFill>
                  <a:schemeClr val="dk1"/>
                </a:solidFill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Важное место занимает винокурение (сырьем для производства спирта зерно, картофель);</a:t>
            </a:r>
            <a:endParaRPr sz="1600"/>
          </a:p>
          <a:p>
            <a:pPr indent="-1270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>
                <a:solidFill>
                  <a:schemeClr val="dk1"/>
                </a:solidFill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Витебская губерния и северо-восточные уезды Виленской специализировались на льне (развивается текстильная промышленность); </a:t>
            </a:r>
            <a:endParaRPr sz="1600"/>
          </a:p>
          <a:p>
            <a:pPr indent="-1270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>
                <a:solidFill>
                  <a:schemeClr val="dk1"/>
                </a:solidFill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 Могилевщине выращивали коноплю (производство верёвок и канатов);</a:t>
            </a:r>
            <a:endParaRPr sz="1600"/>
          </a:p>
          <a:p>
            <a:pPr indent="-1270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>
                <a:solidFill>
                  <a:schemeClr val="dk1"/>
                </a:solidFill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Гродненской и Минской губерниях в 1860—1880-е гг. успешно развивалось тонкорунное  овцеводство (поставка шерсти на суконные фабрики Западной Европы);</a:t>
            </a:r>
            <a:endParaRPr sz="1600"/>
          </a:p>
          <a:p>
            <a:pPr indent="-1270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>
                <a:solidFill>
                  <a:schemeClr val="dk1"/>
                </a:solidFill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Повсеместно начало развиваться свиноводство.</a:t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 txBox="1"/>
          <p:nvPr/>
        </p:nvSpPr>
        <p:spPr>
          <a:xfrm>
            <a:off x="3200400" y="19050"/>
            <a:ext cx="88392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 основании вышеизложенного, мы можем сделать вывод о том, что развитие капитализма  в Беларуси пошло по </a:t>
            </a:r>
            <a:r>
              <a:rPr b="1" i="1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«прусскому»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пути.</a:t>
            </a:r>
            <a:endParaRPr/>
          </a:p>
        </p:txBody>
      </p:sp>
      <p:sp>
        <p:nvSpPr>
          <p:cNvPr id="138" name="Google Shape;138;p20"/>
          <p:cNvSpPr/>
          <p:nvPr/>
        </p:nvSpPr>
        <p:spPr>
          <a:xfrm>
            <a:off x="3950338" y="1127088"/>
            <a:ext cx="4215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DDC1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rgbClr val="674EA7"/>
                </a:solidFill>
                <a:latin typeface="Lobster"/>
                <a:ea typeface="Lobster"/>
                <a:cs typeface="Lobster"/>
                <a:sym typeface="Lobster"/>
              </a:rPr>
              <a:t>Вспомните!</a:t>
            </a:r>
            <a:endParaRPr>
              <a:solidFill>
                <a:srgbClr val="674EA7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39" name="Google Shape;139;p20"/>
          <p:cNvSpPr txBox="1"/>
          <p:nvPr/>
        </p:nvSpPr>
        <p:spPr>
          <a:xfrm>
            <a:off x="76150" y="2050500"/>
            <a:ext cx="119634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70C0"/>
                </a:solidFill>
                <a:latin typeface="Lobster"/>
                <a:ea typeface="Lobster"/>
                <a:cs typeface="Lobster"/>
                <a:sym typeface="Lobster"/>
              </a:rPr>
              <a:t>Какой альтернативный путь развития капитализма был известен к этому периоду?             Охарактеризуйте оба пути.</a:t>
            </a:r>
            <a:endParaRPr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40" name="Google Shape;140;p20"/>
          <p:cNvSpPr txBox="1"/>
          <p:nvPr/>
        </p:nvSpPr>
        <p:spPr>
          <a:xfrm>
            <a:off x="304800" y="3124200"/>
            <a:ext cx="46671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Arial"/>
              <a:buNone/>
            </a:pPr>
            <a:r>
              <a:rPr b="1" i="0" lang="en-US" sz="2600" u="none" cap="none" strike="noStrike">
                <a:solidFill>
                  <a:srgbClr val="00B050"/>
                </a:solidFill>
                <a:latin typeface="Lobster"/>
                <a:ea typeface="Lobster"/>
                <a:cs typeface="Lobster"/>
                <a:sym typeface="Lobster"/>
              </a:rPr>
              <a:t>«Американский» путь </a:t>
            </a:r>
            <a:endParaRPr sz="1600">
              <a:latin typeface="Lobster"/>
              <a:ea typeface="Lobster"/>
              <a:cs typeface="Lobster"/>
              <a:sym typeface="Lobs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Arial"/>
              <a:buNone/>
            </a:pPr>
            <a:r>
              <a:rPr b="1" i="0" lang="en-US" sz="2600" u="none" cap="none" strike="noStrike">
                <a:solidFill>
                  <a:srgbClr val="00B050"/>
                </a:solidFill>
                <a:latin typeface="Lobster"/>
                <a:ea typeface="Lobster"/>
                <a:cs typeface="Lobster"/>
                <a:sym typeface="Lobster"/>
              </a:rPr>
              <a:t>развития капитализма.</a:t>
            </a:r>
            <a:endParaRPr sz="16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41" name="Google Shape;141;p20"/>
          <p:cNvSpPr txBox="1"/>
          <p:nvPr/>
        </p:nvSpPr>
        <p:spPr>
          <a:xfrm>
            <a:off x="6451750" y="3133725"/>
            <a:ext cx="49911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None/>
            </a:pPr>
            <a:r>
              <a:rPr b="1" lang="en-US" sz="2600">
                <a:solidFill>
                  <a:srgbClr val="7030A0"/>
                </a:solidFill>
                <a:latin typeface="Lobster"/>
                <a:ea typeface="Lobster"/>
                <a:cs typeface="Lobster"/>
                <a:sym typeface="Lobster"/>
              </a:rPr>
              <a:t>“</a:t>
            </a:r>
            <a:r>
              <a:rPr b="1" i="0" lang="en-US" sz="2600" u="none" cap="none" strike="noStrike">
                <a:solidFill>
                  <a:srgbClr val="7030A0"/>
                </a:solidFill>
                <a:latin typeface="Lobster"/>
                <a:ea typeface="Lobster"/>
                <a:cs typeface="Lobster"/>
                <a:sym typeface="Lobster"/>
              </a:rPr>
              <a:t>Прусский</a:t>
            </a:r>
            <a:r>
              <a:rPr b="1" lang="en-US" sz="2600">
                <a:solidFill>
                  <a:srgbClr val="7030A0"/>
                </a:solidFill>
                <a:latin typeface="Lobster"/>
                <a:ea typeface="Lobster"/>
                <a:cs typeface="Lobster"/>
                <a:sym typeface="Lobster"/>
              </a:rPr>
              <a:t>”</a:t>
            </a:r>
            <a:r>
              <a:rPr b="1" i="0" lang="en-US" sz="2600" u="none" cap="none" strike="noStrike">
                <a:solidFill>
                  <a:srgbClr val="7030A0"/>
                </a:solidFill>
                <a:latin typeface="Lobster"/>
                <a:ea typeface="Lobster"/>
                <a:cs typeface="Lobster"/>
                <a:sym typeface="Lobster"/>
              </a:rPr>
              <a:t> путь </a:t>
            </a:r>
            <a:endParaRPr sz="1600">
              <a:latin typeface="Lobster"/>
              <a:ea typeface="Lobster"/>
              <a:cs typeface="Lobster"/>
              <a:sym typeface="Lobs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400"/>
              <a:buFont typeface="Arial"/>
              <a:buNone/>
            </a:pPr>
            <a:r>
              <a:rPr b="1" i="0" lang="en-US" sz="2600" u="none" cap="none" strike="noStrike">
                <a:solidFill>
                  <a:srgbClr val="7030A0"/>
                </a:solidFill>
                <a:latin typeface="Lobster"/>
                <a:ea typeface="Lobster"/>
                <a:cs typeface="Lobster"/>
                <a:sym typeface="Lobster"/>
              </a:rPr>
              <a:t>развития капитализма.</a:t>
            </a:r>
            <a:endParaRPr sz="16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42" name="Google Shape;142;p20"/>
          <p:cNvSpPr txBox="1"/>
          <p:nvPr/>
        </p:nvSpPr>
        <p:spPr>
          <a:xfrm>
            <a:off x="304800" y="4079875"/>
            <a:ext cx="5179800" cy="23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619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AutoNum type="arabicPeriod"/>
            </a:pPr>
            <a:r>
              <a:rPr b="1" i="0" lang="en-US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создание фермерских хозяйств;</a:t>
            </a:r>
            <a:endParaRPr sz="1700"/>
          </a:p>
          <a:p>
            <a:pPr indent="-3619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AutoNum type="arabicPeriod"/>
            </a:pPr>
            <a:r>
              <a:rPr b="1" i="0" lang="en-US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использование семейного труда фермера или наёмной рабочей силы; </a:t>
            </a:r>
            <a:endParaRPr sz="1700"/>
          </a:p>
          <a:p>
            <a:pPr indent="-3619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AutoNum type="arabicPeriod"/>
            </a:pPr>
            <a:r>
              <a:rPr b="1" i="0" lang="en-US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ликвидация феодальных пережитков; </a:t>
            </a:r>
            <a:endParaRPr sz="1700"/>
          </a:p>
          <a:p>
            <a:pPr indent="-3619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100"/>
              <a:buFont typeface="Arial"/>
              <a:buAutoNum type="arabicPeriod"/>
            </a:pPr>
            <a:r>
              <a:rPr b="1" i="0" lang="en-US" sz="21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интенсивный путь развития.</a:t>
            </a:r>
            <a:endParaRPr sz="1700"/>
          </a:p>
        </p:txBody>
      </p:sp>
      <p:sp>
        <p:nvSpPr>
          <p:cNvPr id="143" name="Google Shape;143;p20"/>
          <p:cNvSpPr txBox="1"/>
          <p:nvPr/>
        </p:nvSpPr>
        <p:spPr>
          <a:xfrm>
            <a:off x="6267950" y="4079875"/>
            <a:ext cx="5695500" cy="23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619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AutoNum type="arabicPeriod"/>
            </a:pPr>
            <a:r>
              <a:rPr b="1" i="0" lang="en-US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Сохранение крупного помещичьего землевладения;</a:t>
            </a:r>
            <a:endParaRPr sz="1700"/>
          </a:p>
          <a:p>
            <a:pPr indent="-3619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AutoNum type="arabicPeriod"/>
            </a:pPr>
            <a:r>
              <a:rPr b="1" i="0" lang="en-US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сохранение феодальной эксплуатации крестьян; </a:t>
            </a:r>
            <a:endParaRPr sz="1700"/>
          </a:p>
          <a:p>
            <a:pPr indent="-3619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AutoNum type="arabicPeriod"/>
            </a:pPr>
            <a:r>
              <a:rPr b="1" i="0" lang="en-US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использование принудительного труда; </a:t>
            </a:r>
            <a:endParaRPr sz="1700"/>
          </a:p>
          <a:p>
            <a:pPr indent="-3619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100"/>
              <a:buFont typeface="Arial"/>
              <a:buAutoNum type="arabicPeriod"/>
            </a:pPr>
            <a:r>
              <a:rPr b="1" i="0" lang="en-US" sz="21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экстенсивный путь развития.</a:t>
            </a:r>
            <a:endParaRPr sz="17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默认设计模板">
  <a:themeElements>
    <a:clrScheme name="默认设计模板 11">
      <a:dk1>
        <a:srgbClr val="1C1C1C"/>
      </a:dk1>
      <a:lt1>
        <a:srgbClr val="523E26"/>
      </a:lt1>
      <a:dk2>
        <a:srgbClr val="654A1D"/>
      </a:dk2>
      <a:lt2>
        <a:srgbClr val="2D2015"/>
      </a:lt2>
      <a:accent1>
        <a:srgbClr val="B1A59D"/>
      </a:accent1>
      <a:accent2>
        <a:srgbClr val="8F5F2F"/>
      </a:accent2>
      <a:accent3>
        <a:srgbClr val="B3AFAC"/>
      </a:accent3>
      <a:accent4>
        <a:srgbClr val="161616"/>
      </a:accent4>
      <a:accent5>
        <a:srgbClr val="D5CFCC"/>
      </a:accent5>
      <a:accent6>
        <a:srgbClr val="81552A"/>
      </a:accent6>
      <a:hlink>
        <a:srgbClr val="F4D700"/>
      </a:hlink>
      <a:folHlink>
        <a:srgbClr val="E7EBE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默认设计模板">
  <a:themeElements>
    <a:clrScheme name="默认设计模板 11">
      <a:dk1>
        <a:srgbClr val="1C1C1C"/>
      </a:dk1>
      <a:lt1>
        <a:srgbClr val="523E26"/>
      </a:lt1>
      <a:dk2>
        <a:srgbClr val="654A1D"/>
      </a:dk2>
      <a:lt2>
        <a:srgbClr val="2D2015"/>
      </a:lt2>
      <a:accent1>
        <a:srgbClr val="B1A59D"/>
      </a:accent1>
      <a:accent2>
        <a:srgbClr val="8F5F2F"/>
      </a:accent2>
      <a:accent3>
        <a:srgbClr val="B3AFAC"/>
      </a:accent3>
      <a:accent4>
        <a:srgbClr val="161616"/>
      </a:accent4>
      <a:accent5>
        <a:srgbClr val="D5CFCC"/>
      </a:accent5>
      <a:accent6>
        <a:srgbClr val="81552A"/>
      </a:accent6>
      <a:hlink>
        <a:srgbClr val="F4D700"/>
      </a:hlink>
      <a:folHlink>
        <a:srgbClr val="E7EBE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