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Corsiva"/>
      <p:regular r:id="rId16"/>
      <p:bold r:id="rId17"/>
      <p:italic r:id="rId18"/>
      <p:boldItalic r:id="rId19"/>
    </p:embeddedFont>
    <p:embeddedFont>
      <p:font typeface="Lobster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orsiva-bold.fntdata"/><Relationship Id="rId16" Type="http://schemas.openxmlformats.org/officeDocument/2006/relationships/font" Target="fonts/Corsiva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orsiva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orsiv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1642343dd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01642343dd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1642343dd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01642343dd_2_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1642343dd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01642343dd_2_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1642343dd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01642343dd_2_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1642343dd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01642343dd_2_1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1642343dd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01642343dd_2_1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1642343dd_2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01642343dd_2_1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1642343dd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01642343dd_2_1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642343dd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01642343dd_2_1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8520" l="0" r="0" t="0"/>
          <a:stretch/>
        </p:blipFill>
        <p:spPr>
          <a:xfrm>
            <a:off x="0" y="-4"/>
            <a:ext cx="9144000" cy="5121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/>
          <p:nvPr/>
        </p:nvSpPr>
        <p:spPr>
          <a:xfrm>
            <a:off x="1172094" y="874616"/>
            <a:ext cx="710738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 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“Образование и наука в первой половине XIX в.”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/>
          <p:nvPr/>
        </p:nvSpPr>
        <p:spPr>
          <a:xfrm>
            <a:off x="95596" y="398780"/>
            <a:ext cx="8928100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§9,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подготовить творческие проекты о системе образования, об обучении в ланкастерской школе,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Горы-Горецкой земледельческой школе.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 cap="none">
              <a:solidFill>
                <a:srgbClr val="00206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838" y="553523"/>
            <a:ext cx="7552322" cy="437680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28"/>
          <p:cNvSpPr/>
          <p:nvPr/>
        </p:nvSpPr>
        <p:spPr>
          <a:xfrm>
            <a:off x="0" y="0"/>
            <a:ext cx="9144000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Перечислите ра</a:t>
            </a:r>
            <a:r>
              <a:rPr lang="ru" sz="21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з</a:t>
            </a:r>
            <a:r>
              <a:rPr lang="ru" sz="21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личные типы учебных заведений, существовавших в Беларуси. </a:t>
            </a:r>
            <a:endParaRPr sz="2100">
              <a:solidFill>
                <a:srgbClr val="C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367551" y="3437315"/>
            <a:ext cx="53481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Указ 1828 г. </a:t>
            </a:r>
            <a:r>
              <a:rPr b="1" lang="ru" sz="1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– </a:t>
            </a:r>
            <a:r>
              <a:rPr lang="ru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вводится строго сословный принцип обучения: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Гимназии</a:t>
            </a: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– для дворян и чиновников; 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Уездные училища</a:t>
            </a:r>
            <a:r>
              <a:rPr lang="ru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ru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- для купцов и мещан;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Приходские училища </a:t>
            </a:r>
            <a:r>
              <a:rPr lang="ru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– для детей «самых низких сословий».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pSp>
        <p:nvGrpSpPr>
          <p:cNvPr id="152" name="Google Shape;152;p29"/>
          <p:cNvGrpSpPr/>
          <p:nvPr/>
        </p:nvGrpSpPr>
        <p:grpSpPr>
          <a:xfrm>
            <a:off x="367552" y="504998"/>
            <a:ext cx="8346142" cy="2912154"/>
            <a:chOff x="0" y="14992"/>
            <a:chExt cx="11128189" cy="3882872"/>
          </a:xfrm>
        </p:grpSpPr>
        <p:sp>
          <p:nvSpPr>
            <p:cNvPr id="153" name="Google Shape;153;p29"/>
            <p:cNvSpPr/>
            <p:nvPr/>
          </p:nvSpPr>
          <p:spPr>
            <a:xfrm>
              <a:off x="0" y="2832208"/>
              <a:ext cx="11128189" cy="1065435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" name="Google Shape;154;p29"/>
            <p:cNvSpPr txBox="1"/>
            <p:nvPr/>
          </p:nvSpPr>
          <p:spPr>
            <a:xfrm>
              <a:off x="0" y="2832208"/>
              <a:ext cx="11128189" cy="575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Начальное образование. Обучение ремеслам</a:t>
              </a:r>
              <a:endParaRPr b="1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0" y="3470184"/>
              <a:ext cx="11128189" cy="427680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29"/>
            <p:cNvSpPr txBox="1"/>
            <p:nvPr/>
          </p:nvSpPr>
          <p:spPr>
            <a:xfrm>
              <a:off x="0" y="3470184"/>
              <a:ext cx="11128189" cy="427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Приходские училища</a:t>
              </a:r>
              <a:endParaRPr b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 rot="10800000">
              <a:off x="0" y="1416214"/>
              <a:ext cx="11128189" cy="1429939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" name="Google Shape;158;p29"/>
            <p:cNvSpPr txBox="1"/>
            <p:nvPr/>
          </p:nvSpPr>
          <p:spPr>
            <a:xfrm>
              <a:off x="0" y="1416214"/>
              <a:ext cx="11128189" cy="501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Среднее образование</a:t>
              </a:r>
              <a:endParaRPr b="1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1667" y="1874506"/>
              <a:ext cx="6185632" cy="514785"/>
            </a:xfrm>
            <a:prstGeom prst="rect">
              <a:avLst/>
            </a:prstGeom>
            <a:solidFill>
              <a:srgbClr val="E0E0E0">
                <a:alpha val="89803"/>
              </a:srgbClr>
            </a:solidFill>
            <a:ln cap="flat" cmpd="sng" w="12700">
              <a:solidFill>
                <a:srgbClr val="E0E0E0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" name="Google Shape;160;p29"/>
            <p:cNvSpPr txBox="1"/>
            <p:nvPr/>
          </p:nvSpPr>
          <p:spPr>
            <a:xfrm>
              <a:off x="1664" y="1874511"/>
              <a:ext cx="6424200" cy="6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53325" spcFirstLastPara="1" rIns="533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Полное: </a:t>
              </a:r>
              <a:r>
                <a:rPr b="1" lang="ru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Гимназии и Иезуитские коллегиумы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6187300" y="1882224"/>
              <a:ext cx="4939220" cy="499350"/>
            </a:xfrm>
            <a:prstGeom prst="rect">
              <a:avLst/>
            </a:prstGeom>
            <a:solidFill>
              <a:srgbClr val="FFE8CA">
                <a:alpha val="89803"/>
              </a:srgbClr>
            </a:solidFill>
            <a:ln cap="flat" cmpd="sng" w="12700">
              <a:solidFill>
                <a:srgbClr val="FFE8C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" name="Google Shape;162;p29"/>
            <p:cNvSpPr txBox="1"/>
            <p:nvPr/>
          </p:nvSpPr>
          <p:spPr>
            <a:xfrm>
              <a:off x="6474330" y="1882211"/>
              <a:ext cx="4652100" cy="4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Неполное : уездные училища</a:t>
              </a:r>
              <a:endParaRPr b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" name="Google Shape;163;p29"/>
            <p:cNvSpPr/>
            <p:nvPr/>
          </p:nvSpPr>
          <p:spPr>
            <a:xfrm rot="10800000">
              <a:off x="0" y="14992"/>
              <a:ext cx="11128189" cy="1429939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" name="Google Shape;164;p29"/>
            <p:cNvSpPr txBox="1"/>
            <p:nvPr/>
          </p:nvSpPr>
          <p:spPr>
            <a:xfrm>
              <a:off x="0" y="14992"/>
              <a:ext cx="11128189" cy="501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Высшее образование</a:t>
              </a:r>
              <a:endParaRPr b="1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0" y="497362"/>
              <a:ext cx="5564094" cy="437086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" name="Google Shape;166;p29"/>
            <p:cNvSpPr txBox="1"/>
            <p:nvPr/>
          </p:nvSpPr>
          <p:spPr>
            <a:xfrm>
              <a:off x="0" y="497362"/>
              <a:ext cx="5564094" cy="437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Виленский университет</a:t>
              </a:r>
              <a:endParaRPr b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5564094" y="489647"/>
              <a:ext cx="5564094" cy="452516"/>
            </a:xfrm>
            <a:prstGeom prst="rect">
              <a:avLst/>
            </a:prstGeom>
            <a:solidFill>
              <a:srgbClr val="D4E2CE">
                <a:alpha val="89803"/>
              </a:srgbClr>
            </a:solidFill>
            <a:ln cap="flat" cmpd="sng" w="12700">
              <a:solidFill>
                <a:srgbClr val="D4E2C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" name="Google Shape;168;p29"/>
            <p:cNvSpPr txBox="1"/>
            <p:nvPr/>
          </p:nvSpPr>
          <p:spPr>
            <a:xfrm>
              <a:off x="5564094" y="489647"/>
              <a:ext cx="5564094" cy="452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128000" spcFirstLastPara="1" rIns="12800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Полоцкая иезуитская академия</a:t>
              </a:r>
              <a:endParaRPr b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9" name="Google Shape;169;p29"/>
          <p:cNvSpPr/>
          <p:nvPr/>
        </p:nvSpPr>
        <p:spPr>
          <a:xfrm>
            <a:off x="367551" y="92402"/>
            <a:ext cx="8346142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Виленский образовательный округ (министерство образования)</a:t>
            </a:r>
            <a:endParaRPr sz="2100">
              <a:solidFill>
                <a:srgbClr val="C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5477200" y="3501025"/>
            <a:ext cx="35910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период после подавления властями восстания 1830—1831 гг. на образование был распространен принцип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" sz="15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«православие, самодержавие и народность».</a:t>
            </a:r>
            <a:endParaRPr b="1" sz="1500">
              <a:solidFill>
                <a:srgbClr val="C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411713" y="4648817"/>
            <a:ext cx="8485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7030A0"/>
                </a:solidFill>
                <a:latin typeface="Lobster"/>
                <a:ea typeface="Lobster"/>
                <a:cs typeface="Lobster"/>
                <a:sym typeface="Lobster"/>
              </a:rPr>
              <a:t>В 1836 г. преподавание всех учебных предметов было переведено на русский язык. </a:t>
            </a:r>
            <a:endParaRPr b="1" sz="1800">
              <a:solidFill>
                <a:srgbClr val="7030A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11750" cy="512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 txBox="1"/>
          <p:nvPr/>
        </p:nvSpPr>
        <p:spPr>
          <a:xfrm>
            <a:off x="4773525" y="2437575"/>
            <a:ext cx="15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Теодор Нарбут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718200" y="2756725"/>
            <a:ext cx="131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Адам Киркор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04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