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7.jpg"/><Relationship Id="rId6" Type="http://schemas.openxmlformats.org/officeDocument/2006/relationships/image" Target="../media/image14.jp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95400" y="773714"/>
            <a:ext cx="10801200" cy="3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“Образование, наука и общественно - политическая мысль”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524000" y="-51708"/>
            <a:ext cx="91258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Чем отличалась система обучения?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1722198" y="908721"/>
            <a:ext cx="3938811" cy="9194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9197B"/>
              </a:gs>
              <a:gs pos="80000">
                <a:srgbClr val="2222A2"/>
              </a:gs>
              <a:gs pos="100000">
                <a:srgbClr val="1F1FA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Иезуитские коллегиумы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Пиарские коллегиумы</a:t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2639616" y="1916832"/>
            <a:ext cx="2088232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1560757" y="2406329"/>
            <a:ext cx="4261692" cy="9194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cap="flat" cmpd="sng" w="9525">
            <a:solidFill>
              <a:srgbClr val="B5DAD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Учебный процесс состоит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5 классов</a:t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2765835" y="3429000"/>
            <a:ext cx="2088232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1661197" y="3930818"/>
            <a:ext cx="4120733" cy="2962513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Изучаются: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богословие, латынь,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древнегреческий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язык и литература,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риторика, поэтика,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геометрия, астрономия,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философия, музыка.</a:t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6351691" y="550340"/>
            <a:ext cx="3893385" cy="9194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DAFB1"/>
              </a:gs>
              <a:gs pos="80000">
                <a:srgbClr val="CEE7EA"/>
              </a:gs>
              <a:gs pos="100000">
                <a:srgbClr val="CFE8EB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Арианские школы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Кальвинистские школы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5383" y="1472186"/>
            <a:ext cx="2286000" cy="36776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68" name="Google Shape;168;p22"/>
          <p:cNvSpPr/>
          <p:nvPr/>
        </p:nvSpPr>
        <p:spPr>
          <a:xfrm>
            <a:off x="6034725" y="1839955"/>
            <a:ext cx="4527316" cy="9194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9A9E1"/>
              </a:gs>
              <a:gs pos="35000">
                <a:srgbClr val="C4C4E7"/>
              </a:gs>
              <a:gs pos="100000">
                <a:srgbClr val="E6E6F8"/>
              </a:gs>
            </a:gsLst>
            <a:lin ang="16200000" scaled="0"/>
          </a:gradFill>
          <a:ln cap="flat" cmpd="sng" w="9525">
            <a:solidFill>
              <a:srgbClr val="2828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Учебный процесс включает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3 до 5 классов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6829" y="2799179"/>
            <a:ext cx="2286000" cy="382646"/>
          </a:xfrm>
          <a:prstGeom prst="rect">
            <a:avLst/>
          </a:prstGeom>
          <a:noFill/>
          <a:ln>
            <a:noFill/>
          </a:ln>
          <a:effectLst>
            <a:outerShdw blurRad="57785" algn="ctr" dir="3180000" dist="33020">
              <a:srgbClr val="000000">
                <a:alpha val="29803"/>
              </a:srgbClr>
            </a:outerShdw>
          </a:effectLst>
        </p:spPr>
      </p:pic>
      <p:sp>
        <p:nvSpPr>
          <p:cNvPr id="170" name="Google Shape;170;p22"/>
          <p:cNvSpPr/>
          <p:nvPr/>
        </p:nvSpPr>
        <p:spPr>
          <a:xfrm>
            <a:off x="6096000" y="3181825"/>
            <a:ext cx="4198500" cy="2485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3FDFF"/>
              </a:gs>
              <a:gs pos="35000">
                <a:srgbClr val="EAFFFF"/>
              </a:gs>
              <a:gs pos="100000">
                <a:srgbClr val="F6FDFF"/>
              </a:gs>
            </a:gsLst>
            <a:lin ang="16200000" scaled="0"/>
          </a:gradFill>
          <a:ln cap="flat" cmpd="sng" w="9525">
            <a:solidFill>
              <a:srgbClr val="D3E7E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Изучаются: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богословие, греческий,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латинский, польский 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старобелорусский,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риторика, поэтика, логика,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музыка, медицина,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история, античная поэзия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6254349" y="5805884"/>
            <a:ext cx="4305235" cy="1021556"/>
          </a:xfrm>
          <a:prstGeom prst="roundRect">
            <a:avLst>
              <a:gd fmla="val 16667" name="adj"/>
            </a:avLst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Дети обедневших родителей содержатся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счёт ордена.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1524000" y="1"/>
            <a:ext cx="9144000" cy="783193"/>
          </a:xfrm>
          <a:prstGeom prst="roundRect">
            <a:avLst>
              <a:gd fmla="val 16667" name="adj"/>
            </a:avLst>
          </a:prstGeom>
          <a:solidFill>
            <a:srgbClr val="E79C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Самая известная арианская школа-в Ивье(ректор Ян Намысловский)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Кальвинистская гимназия- в Слуцке</a:t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2962060" y="820913"/>
            <a:ext cx="6794553" cy="919401"/>
          </a:xfrm>
          <a:prstGeom prst="roundRect">
            <a:avLst>
              <a:gd fmla="val 16667" name="adj"/>
            </a:avLst>
          </a:prstGeom>
          <a:solidFill>
            <a:srgbClr val="3C8C9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Братские (православные) школы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(ученики набирались из мещан и крестьян</a:t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5182235" y="1787774"/>
            <a:ext cx="2354205" cy="4496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C8C92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4157772" y="2276872"/>
            <a:ext cx="4759508" cy="5107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DAFB1"/>
              </a:gs>
              <a:gs pos="80000">
                <a:srgbClr val="CEE7EA"/>
              </a:gs>
              <a:gs pos="100000">
                <a:srgbClr val="CFE8EB"/>
              </a:gs>
            </a:gsLst>
            <a:lin ang="16200000" scaled="0"/>
          </a:gradFill>
          <a:ln cap="flat" cmpd="sng" w="9525">
            <a:solidFill>
              <a:srgbClr val="D3E7E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Система обучения включала:</a:t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3466798" y="3939778"/>
            <a:ext cx="1863882" cy="5107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A6E9"/>
              </a:gs>
              <a:gs pos="35000">
                <a:srgbClr val="BFBFF0"/>
              </a:gs>
              <a:gs pos="100000">
                <a:srgbClr val="E5E5FA"/>
              </a:gs>
            </a:gsLst>
            <a:lin ang="16200000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«тривиум»</a:t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7307408" y="3942556"/>
            <a:ext cx="2430033" cy="5107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3FDFF"/>
              </a:gs>
              <a:gs pos="35000">
                <a:srgbClr val="EAFFFF"/>
              </a:gs>
              <a:gs pos="100000">
                <a:srgbClr val="F6FDFF"/>
              </a:gs>
            </a:gsLst>
            <a:lin ang="16200000" scaled="0"/>
          </a:gradFill>
          <a:ln cap="flat" cmpd="sng" w="9525">
            <a:solidFill>
              <a:srgbClr val="D3E7E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«квадривиум»</a:t>
            </a:r>
            <a:endParaRPr/>
          </a:p>
        </p:txBody>
      </p:sp>
      <p:cxnSp>
        <p:nvCxnSpPr>
          <p:cNvPr id="182" name="Google Shape;182;p23"/>
          <p:cNvCxnSpPr/>
          <p:nvPr/>
        </p:nvCxnSpPr>
        <p:spPr>
          <a:xfrm flipH="1">
            <a:off x="4381600" y="3396270"/>
            <a:ext cx="2138787" cy="56934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83" name="Google Shape;183;p23"/>
          <p:cNvCxnSpPr/>
          <p:nvPr/>
        </p:nvCxnSpPr>
        <p:spPr>
          <a:xfrm>
            <a:off x="6520387" y="3396270"/>
            <a:ext cx="1984897" cy="56934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4" name="Google Shape;184;p23"/>
          <p:cNvSpPr/>
          <p:nvPr/>
        </p:nvSpPr>
        <p:spPr>
          <a:xfrm>
            <a:off x="3217040" y="4594327"/>
            <a:ext cx="2259016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2A2E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2495888" y="5286560"/>
            <a:ext cx="3685472" cy="13280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A6E9"/>
              </a:gs>
              <a:gs pos="35000">
                <a:srgbClr val="BFBFF0"/>
              </a:gs>
              <a:gs pos="100000">
                <a:srgbClr val="E5E5FA"/>
              </a:gs>
            </a:gsLst>
            <a:lin ang="16200000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Изучали: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грамматику, риторику,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диалектику</a:t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6485538" y="5263735"/>
            <a:ext cx="4073767" cy="13280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3FDFF"/>
              </a:gs>
              <a:gs pos="35000">
                <a:srgbClr val="EAFFFF"/>
              </a:gs>
              <a:gs pos="100000">
                <a:srgbClr val="F6FDFF"/>
              </a:gs>
            </a:gsLst>
            <a:lin ang="16200000" scaled="0"/>
          </a:gradFill>
          <a:ln cap="flat" cmpd="sng" w="9525">
            <a:solidFill>
              <a:srgbClr val="D3E7E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Изучали: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арифметику, геометрию,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астрономию, музыку</a:t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0954" y="4594328"/>
            <a:ext cx="2640013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/>
          <p:nvPr/>
        </p:nvSpPr>
        <p:spPr>
          <a:xfrm>
            <a:off x="4096889" y="2885492"/>
            <a:ext cx="4928480" cy="51077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Начальную школу, а после неё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/>
        </p:nvSpPr>
        <p:spPr>
          <a:xfrm>
            <a:off x="3071664" y="670922"/>
            <a:ext cx="5256584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1 апреля 1579 г.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король Стефан Баторий издал привилей на открытие Виленской академии, 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29 октября 1579 г.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папа римский Григорий XIII издал буллу, подтверждающую преобразование Виленской коллегии в университет.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154673"/>
            <a:ext cx="247707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2304" y="154673"/>
            <a:ext cx="2816877" cy="415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513" y="134634"/>
            <a:ext cx="4872541" cy="365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6054" y="2034803"/>
            <a:ext cx="3840427" cy="462204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6713670" y="332656"/>
            <a:ext cx="370281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9B9B9B"/>
                </a:solidFill>
                <a:latin typeface="Arial"/>
                <a:ea typeface="Arial"/>
                <a:cs typeface="Arial"/>
                <a:sym typeface="Arial"/>
              </a:rPr>
              <a:t>Виленский</a:t>
            </a:r>
            <a:endParaRPr b="1" sz="4400">
              <a:solidFill>
                <a:srgbClr val="9B9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9B9B9B"/>
                </a:solidFill>
                <a:latin typeface="Arial"/>
                <a:ea typeface="Arial"/>
                <a:cs typeface="Arial"/>
                <a:sym typeface="Arial"/>
              </a:rPr>
              <a:t>университет</a:t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1631504" y="3848002"/>
            <a:ext cx="482453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 момента своего основания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Университет становится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центром образования и науки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1631504" y="332656"/>
            <a:ext cx="1000911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Среди первых преподавателей академии был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философ Мартин Смиглецкий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 1618 г. он издал книгу «Логика»),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профессор математики Освальд Крюгер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историк Альберт Коялович.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1650—1669 гг. он опубликовал на латинском языке двухтомную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«Историю Литвы».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Изданная за границей, книга познакомила жителей Западной Европы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историей Княжества.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1054325" y="116625"/>
            <a:ext cx="10504800" cy="6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Кроме Виленского университета широкую известность получили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Полоцкий иезуитский коллегиум и Слуцкая гимназия.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Значительную роль в распространении школьных знаний сыграла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Образовательная  национальная комиссия (создана в 1773 г.).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Благодаря её  усилиям было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открыто около 20 школ средней ступени и примерно 200  начальных школ.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Среди их учащихся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30 % составляли крестьянские дети.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Система образования стала более доступной и приобрела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светский характер.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1703512" y="836712"/>
            <a:ext cx="871296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Наука в Беларуси развивается благодаря деятельности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учёных-одиночек.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1475071" y="1713"/>
            <a:ext cx="9309280" cy="683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Ян Дубович- </a:t>
            </a: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«Календарь правдивый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 церкви Христовой;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Казимир Семенович-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«Великое искусство артиллерии»;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Томаш Маковский-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создал лучшую карту Европы;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Юзеф Нароньский- </a:t>
            </a: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«Геометрия, или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Трактование и мастерство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всякого измерения»;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Илья Капиевич-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написал свыше 20 книг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 и учебников (по истории, арифметике и др.)</a:t>
            </a:r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2764" y="197088"/>
            <a:ext cx="1554600" cy="153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6706" y="1656741"/>
            <a:ext cx="1560206" cy="181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286" y="4785925"/>
            <a:ext cx="1363800" cy="1799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1548202" y="476673"/>
            <a:ext cx="9144000" cy="5816977"/>
          </a:xfrm>
          <a:prstGeom prst="rect">
            <a:avLst/>
          </a:prstGeom>
          <a:solidFill>
            <a:srgbClr val="B9DDD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ОБЩЕСТВЕННО-ПОЛИТИЧЕСКАЯ МЫСЛЬ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ХVI—XVII в. была представлена: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E79C2D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rgbClr val="E79C2D"/>
                </a:solidFill>
                <a:latin typeface="Arial"/>
                <a:ea typeface="Arial"/>
                <a:cs typeface="Arial"/>
                <a:sym typeface="Arial"/>
              </a:rPr>
              <a:t>Религиозной полемикой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которая затрагивала проблемы католической и православной церквей (</a:t>
            </a:r>
            <a:r>
              <a:rPr b="1"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 православной стороны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выступали Стефан и Лаврентий Зизании, Мелетий Смотрицкий, Леонтий Карпович, </a:t>
            </a: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 католической и униатской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Петр Скарга, Ипатий Потей, Лев Кревза..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E79C2D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rgbClr val="E79C2D"/>
                </a:solidFill>
                <a:latin typeface="Arial"/>
                <a:ea typeface="Arial"/>
                <a:cs typeface="Arial"/>
                <a:sym typeface="Arial"/>
              </a:rPr>
              <a:t>Государственно-правовой мыслью: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Анджей Фредра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(восхваление шлях. вольностей),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Аарон Олизаровский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«О политической общности людей»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E79C2D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rgbClr val="E79C2D"/>
                </a:solidFill>
                <a:latin typeface="Arial"/>
                <a:ea typeface="Arial"/>
                <a:cs typeface="Arial"/>
                <a:sym typeface="Arial"/>
              </a:rPr>
              <a:t>Атеистическими взглядами: </a:t>
            </a: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Казимир Лыщинский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«О несуществовании Бога».(казнён судом инквозиции).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2207568" y="1268760"/>
            <a:ext cx="828092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Культура Беларуси во второй половине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XVII-XVIIIвв.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479376" y="836712"/>
            <a:ext cx="1152128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§ 23,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подготовить любой творческий проект по теме параграфа</a:t>
            </a:r>
            <a:endParaRPr b="1" sz="5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479376" y="1268760"/>
            <a:ext cx="11233248" cy="4524315"/>
          </a:xfrm>
          <a:prstGeom prst="rect">
            <a:avLst/>
          </a:prstGeom>
          <a:solidFill>
            <a:srgbClr val="B9DDD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Условия развития белорусской культуры усложнились: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войны середины XVII в.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усиление полонизации и распространение католицизма.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ru-RU" sz="3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 1697 г.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государственными языками Речи Посполитой стали польский и латинский.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употребление белорусского языка запрещено.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белорусскоязычной оставалась только народная культура.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приобретенное во времена Возрождения и Реформации стало забываться, все большую популярность вновь начали получать идеи средневековья.</a:t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1524000" y="-392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Условия развития белоусской культуры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407368" y="116632"/>
            <a:ext cx="1152128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Ситуация меняется с </a:t>
            </a:r>
            <a:r>
              <a:rPr b="1" lang="ru-RU" sz="3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середины XVIII в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когда на территорию Беларуси стали проникай идеи просвещения (произведения Ф. Вольтера, Д. Дидро, Ш. Монтескье, Ж. Ж. Руссо).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Просветители в жизни человека считали приоритетными науку, просвещение и разум.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Некоторое развитие в этот период получило школьное образование. Однако нужно отметить, что оно еще находилось в руках католической и униатской церкви, а преподавание велось на латинском и польском языках.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68" y="188640"/>
            <a:ext cx="11449272" cy="60942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5346328" y="6282898"/>
            <a:ext cx="4968552" cy="523220"/>
          </a:xfrm>
          <a:prstGeom prst="rect">
            <a:avLst/>
          </a:prstGeom>
          <a:solidFill>
            <a:srgbClr val="C8CF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Иезуитские коллегиумы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368" y="154805"/>
            <a:ext cx="11449272" cy="6094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14091" l="3460" r="3434" t="5440"/>
          <a:stretch/>
        </p:blipFill>
        <p:spPr>
          <a:xfrm>
            <a:off x="3844263" y="231460"/>
            <a:ext cx="5275327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360" y="3861048"/>
            <a:ext cx="3743051" cy="2807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6323124" y="6310344"/>
            <a:ext cx="4340436" cy="523220"/>
          </a:xfrm>
          <a:prstGeom prst="rect">
            <a:avLst/>
          </a:prstGeom>
          <a:solidFill>
            <a:srgbClr val="C8CFB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Пиарские коллегиумы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5">
            <a:alphaModFix/>
          </a:blip>
          <a:srcRect b="39380" l="0" r="0" t="0"/>
          <a:stretch/>
        </p:blipFill>
        <p:spPr>
          <a:xfrm>
            <a:off x="7536160" y="3286008"/>
            <a:ext cx="421196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6">
            <a:alphaModFix/>
          </a:blip>
          <a:srcRect b="12619" l="1841" r="2621" t="4223"/>
          <a:stretch/>
        </p:blipFill>
        <p:spPr>
          <a:xfrm>
            <a:off x="335360" y="142883"/>
            <a:ext cx="11521280" cy="621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6072456" y="3264456"/>
            <a:ext cx="101361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Зельва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5382960" y="2761316"/>
            <a:ext cx="965329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Щучин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5047779" y="2750277"/>
            <a:ext cx="406163" cy="359016"/>
          </a:xfrm>
          <a:prstGeom prst="quadArrow">
            <a:avLst>
              <a:gd fmla="val 22500" name="adj1"/>
              <a:gd fmla="val 22500" name="adj2"/>
              <a:gd fmla="val 22500" name="adj3"/>
            </a:avLst>
          </a:prstGeom>
          <a:solidFill>
            <a:srgbClr val="3C8C92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40972" y="3249614"/>
            <a:ext cx="427037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5744" y="2060849"/>
            <a:ext cx="427037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5043253" y="3147692"/>
            <a:ext cx="7633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Лида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5579" y="3093921"/>
            <a:ext cx="427037" cy="3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9621" y="3036204"/>
            <a:ext cx="4762500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2999656" y="6334780"/>
            <a:ext cx="7668344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Арианские и кальвинистские школы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7568" y="476674"/>
            <a:ext cx="4286614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5">
            <a:alphaModFix/>
          </a:blip>
          <a:srcRect b="-2748" l="0" r="1214" t="6914"/>
          <a:stretch/>
        </p:blipFill>
        <p:spPr>
          <a:xfrm>
            <a:off x="839416" y="85165"/>
            <a:ext cx="10873208" cy="64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5777725" y="2789347"/>
            <a:ext cx="208006" cy="309364"/>
          </a:xfrm>
          <a:prstGeom prst="irregularSeal1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3798" y="3075484"/>
            <a:ext cx="2317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9954" y="2602154"/>
            <a:ext cx="231775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5881729" y="2602153"/>
            <a:ext cx="764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Ивье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7104112" y="1870286"/>
            <a:ext cx="457200" cy="381125"/>
          </a:xfrm>
          <a:prstGeom prst="star4">
            <a:avLst>
              <a:gd fmla="val 12500" name="adj"/>
            </a:avLst>
          </a:prstGeom>
          <a:solidFill>
            <a:srgbClr val="3C8C92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3800" y="3042184"/>
            <a:ext cx="603250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3800" y="2301417"/>
            <a:ext cx="603250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3828" y="2004554"/>
            <a:ext cx="603250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7050" y="2436714"/>
            <a:ext cx="603250" cy="4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3461792" y="6334780"/>
            <a:ext cx="7236296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Братские (православные) школы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1544" y="188640"/>
            <a:ext cx="8208912" cy="615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 b="2160" l="0" r="1792" t="4375"/>
          <a:stretch/>
        </p:blipFill>
        <p:spPr>
          <a:xfrm>
            <a:off x="767408" y="178096"/>
            <a:ext cx="10729192" cy="615668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5669248" y="2291172"/>
            <a:ext cx="360040" cy="36004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660033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4073" y="2672917"/>
            <a:ext cx="433387" cy="43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5881" y="3428207"/>
            <a:ext cx="433387" cy="43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02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