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76" r:id="rId6"/>
    <p:sldId id="277" r:id="rId7"/>
    <p:sldId id="278" r:id="rId8"/>
    <p:sldId id="261" r:id="rId9"/>
    <p:sldId id="279" r:id="rId10"/>
    <p:sldId id="280" r:id="rId11"/>
    <p:sldId id="288" r:id="rId12"/>
    <p:sldId id="284" r:id="rId13"/>
    <p:sldId id="285" r:id="rId14"/>
    <p:sldId id="262" r:id="rId15"/>
    <p:sldId id="263" r:id="rId16"/>
    <p:sldId id="264" r:id="rId17"/>
    <p:sldId id="265" r:id="rId18"/>
    <p:sldId id="281" r:id="rId19"/>
    <p:sldId id="286" r:id="rId20"/>
    <p:sldId id="287" r:id="rId21"/>
    <p:sldId id="266" r:id="rId22"/>
    <p:sldId id="267" r:id="rId23"/>
    <p:sldId id="269" r:id="rId24"/>
    <p:sldId id="268" r:id="rId25"/>
    <p:sldId id="282" r:id="rId26"/>
    <p:sldId id="270" r:id="rId27"/>
    <p:sldId id="271" r:id="rId28"/>
    <p:sldId id="272" r:id="rId29"/>
    <p:sldId id="283" r:id="rId30"/>
    <p:sldId id="289" r:id="rId31"/>
    <p:sldId id="290" r:id="rId32"/>
    <p:sldId id="294" r:id="rId33"/>
    <p:sldId id="291" r:id="rId34"/>
    <p:sldId id="292" r:id="rId35"/>
    <p:sldId id="293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D79159E-772C-4993-B821-A606B006100A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44C5FD8-CE9D-465E-B1D5-5AD9A6ED1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159E-772C-4993-B821-A606B006100A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5FD8-CE9D-465E-B1D5-5AD9A6ED1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159E-772C-4993-B821-A606B006100A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5FD8-CE9D-465E-B1D5-5AD9A6ED1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159E-772C-4993-B821-A606B006100A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5FD8-CE9D-465E-B1D5-5AD9A6ED1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159E-772C-4993-B821-A606B006100A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5FD8-CE9D-465E-B1D5-5AD9A6ED1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159E-772C-4993-B821-A606B006100A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5FD8-CE9D-465E-B1D5-5AD9A6ED1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79159E-772C-4993-B821-A606B006100A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44C5FD8-CE9D-465E-B1D5-5AD9A6ED19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D79159E-772C-4993-B821-A606B006100A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44C5FD8-CE9D-465E-B1D5-5AD9A6ED1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159E-772C-4993-B821-A606B006100A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5FD8-CE9D-465E-B1D5-5AD9A6ED1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159E-772C-4993-B821-A606B006100A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5FD8-CE9D-465E-B1D5-5AD9A6ED1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159E-772C-4993-B821-A606B006100A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5FD8-CE9D-465E-B1D5-5AD9A6ED1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D79159E-772C-4993-B821-A606B006100A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44C5FD8-CE9D-465E-B1D5-5AD9A6ED1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0"/>
            <a:ext cx="8458200" cy="36131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Традиционные общества Востока в условиях европейской колониальной экспансии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Попытки модернизации в странах Востока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069848"/>
          </a:xfrm>
        </p:spPr>
        <p:txBody>
          <a:bodyPr/>
          <a:lstStyle/>
          <a:p>
            <a:r>
              <a:rPr lang="ru-RU" dirty="0" smtClean="0"/>
              <a:t>Тропическая Африка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502688"/>
            <a:ext cx="9144000" cy="59093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В </a:t>
            </a:r>
            <a:r>
              <a:rPr lang="en-US" dirty="0" smtClean="0"/>
              <a:t> XVII</a:t>
            </a:r>
            <a:r>
              <a:rPr lang="ru-RU" dirty="0" smtClean="0"/>
              <a:t> в Америке  с появлением  плантаций </a:t>
            </a:r>
          </a:p>
          <a:p>
            <a:r>
              <a:rPr lang="ru-RU" dirty="0" smtClean="0"/>
              <a:t>сахарного тростника, табака и хлопка  возникла проблема в трудовых ресурсах.</a:t>
            </a:r>
          </a:p>
          <a:p>
            <a:r>
              <a:rPr lang="ru-RU" dirty="0" smtClean="0"/>
              <a:t>Из  Тропической Африки  стали завозить чернокожих рабов.</a:t>
            </a:r>
          </a:p>
          <a:p>
            <a:r>
              <a:rPr lang="ru-RU" dirty="0" smtClean="0"/>
              <a:t> Их выменивали в обмен на оружие, табак, яркие ткани, спиртные товары </a:t>
            </a:r>
          </a:p>
          <a:p>
            <a:r>
              <a:rPr lang="ru-RU" dirty="0" smtClean="0"/>
              <a:t>и другие у вождей племени как пленных другого племени. Африканские </a:t>
            </a:r>
          </a:p>
          <a:p>
            <a:r>
              <a:rPr lang="ru-RU" dirty="0" smtClean="0"/>
              <a:t>племенные вожди постоянно  воевали между собой.</a:t>
            </a:r>
          </a:p>
          <a:p>
            <a:r>
              <a:rPr lang="ru-RU" dirty="0" smtClean="0"/>
              <a:t>В </a:t>
            </a:r>
            <a:r>
              <a:rPr lang="en-US" dirty="0" smtClean="0"/>
              <a:t>XIX</a:t>
            </a:r>
            <a:r>
              <a:rPr lang="ru-RU" dirty="0" smtClean="0"/>
              <a:t> в.Англия , а затем и другие европейские страны ввели запрет на работорговлю. После этого усилилось проникновение в глубь Африки.</a:t>
            </a:r>
          </a:p>
          <a:p>
            <a:r>
              <a:rPr lang="ru-RU" dirty="0" smtClean="0"/>
              <a:t> </a:t>
            </a:r>
            <a:r>
              <a:rPr lang="ru-RU" dirty="0" smtClean="0"/>
              <a:t>Франция завоевала – Алжир, Марокко, Северо-Западная Африка находилась преимущественно под влиянием Франции</a:t>
            </a:r>
          </a:p>
          <a:p>
            <a:r>
              <a:rPr lang="ru-RU" dirty="0" smtClean="0"/>
              <a:t>Англия   проникла через Египет находившийся в политической зависимости от нее, заселенный фермерами-переселенцами из Европы.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Ценность южно-африканских владений составляла в  залежах алмазов, золота и меди.</a:t>
            </a:r>
          </a:p>
          <a:p>
            <a:r>
              <a:rPr lang="ru-RU" dirty="0" smtClean="0"/>
              <a:t>Германии достались – юго-западные и юго-восточные территории (Намибия и Танзания).</a:t>
            </a:r>
          </a:p>
          <a:p>
            <a:r>
              <a:rPr lang="ru-RU" dirty="0" smtClean="0"/>
              <a:t>Бельгия досталось –Конго.</a:t>
            </a:r>
          </a:p>
          <a:p>
            <a:r>
              <a:rPr lang="ru-RU" dirty="0" smtClean="0"/>
              <a:t>К концу </a:t>
            </a:r>
            <a:r>
              <a:rPr lang="en-US" dirty="0" smtClean="0"/>
              <a:t>XIX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в</a:t>
            </a:r>
            <a:r>
              <a:rPr lang="ru-RU" dirty="0" smtClean="0"/>
              <a:t> Африке осталось два независимых государства Абиссиния (Эфиопия)  с бедными ресурсами и суровым климатом и Республика Либерия – основанная бывшими рабами, переселенными и Америки.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скачанные файл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00084"/>
            <a:ext cx="9144000" cy="585791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 descr="http://www.dw.com/image/0,,16944748_303,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05149"/>
            <a:ext cx="4786314" cy="3752851"/>
          </a:xfrm>
          <a:prstGeom prst="rect">
            <a:avLst/>
          </a:prstGeom>
          <a:noFill/>
        </p:spPr>
      </p:pic>
      <p:pic>
        <p:nvPicPr>
          <p:cNvPr id="40968" name="Picture 8" descr="http://www.polnaja-jenciklopedija.ru/images/stories/napadenija%20voinov%20zhivuwego%20v%20pustyne%20afrikanskogo%20plemeni%20na%20francuzskij%20fo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147991"/>
          </a:xfrm>
          <a:prstGeom prst="rect">
            <a:avLst/>
          </a:prstGeom>
          <a:noFill/>
        </p:spPr>
      </p:pic>
      <p:pic>
        <p:nvPicPr>
          <p:cNvPr id="7" name="Picture 4" descr="http://xvatit.com/upload/medialibrary/3d0/3d085d109b4f45fe6bc8ff17155d436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143249"/>
            <a:ext cx="4500562" cy="371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://ebay.billerantik.de/ebay/bildertaich/5230_Schutztruppe-Ostafr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861"/>
            <a:ext cx="9144000" cy="6471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 smtClean="0"/>
              <a:t>Завоевание Индии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857364"/>
            <a:ext cx="4086196" cy="4325112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Наибольшего могущества  империя Великих Моголов достигла при Акбаре, правившем в 1556-1605. Однако при его приемниках власть Великих Моголов пришла в упадок. Тому способствовали глубокие противоречия.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000240"/>
            <a:ext cx="28479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2844" y="5857892"/>
            <a:ext cx="5992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Акбар</a:t>
            </a:r>
            <a:r>
              <a:rPr lang="ru-RU" dirty="0" smtClean="0"/>
              <a:t>, Император неугасающего света, </a:t>
            </a:r>
            <a:endParaRPr lang="ru-RU" dirty="0" smtClean="0"/>
          </a:p>
          <a:p>
            <a:r>
              <a:rPr lang="ru-RU" dirty="0" smtClean="0"/>
              <a:t>могущественный </a:t>
            </a:r>
            <a:r>
              <a:rPr lang="ru-RU" dirty="0" smtClean="0"/>
              <a:t>объединитель и реформатор Индии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 smtClean="0"/>
              <a:t>Колонизация Индии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928802"/>
            <a:ext cx="4371948" cy="4325112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Если португальцы обосновались в 16 веке на западном берегу Индостана, то колонизаторы из Других стран облюбовали восточный берег. В середине 18 века англичане и французы расширили свои владения в Индии.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57364"/>
            <a:ext cx="3714753" cy="472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1357298"/>
            <a:ext cx="4514824" cy="4325112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buNone/>
            </a:pPr>
            <a:r>
              <a:rPr lang="ru-RU" dirty="0" smtClean="0"/>
              <a:t>В результате Семилетней войны (1756-1763) французы  вынуждены были уступить англичанам большую часть колоний. Отныне никто не мешал англичанам завершить покорение Индии.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28575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5357826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Разрушительные последствия </a:t>
            </a:r>
          </a:p>
          <a:p>
            <a:r>
              <a:rPr lang="ru-RU" sz="1200" dirty="0" smtClean="0"/>
              <a:t>колониальной политики европейцев</a:t>
            </a:r>
          </a:p>
          <a:p>
            <a:r>
              <a:rPr lang="ru-RU" sz="1200" dirty="0" smtClean="0"/>
              <a:t> для стран</a:t>
            </a:r>
            <a:endParaRPr lang="ru-RU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928670"/>
            <a:ext cx="4586262" cy="5643602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В 1876 году королева Виктория в присутствии индийской знати была провозглашена императрицей Индии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Индийцев стали  использовать на низших постах в администрации.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Для обучения были построены три университета, где преподавание велось на английском языке.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928670"/>
            <a:ext cx="3324231" cy="396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2976" y="5429264"/>
            <a:ext cx="2318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Королева Виктория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Место Индии в Британской империи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643998" cy="4929222"/>
          </a:xfrm>
        </p:spPr>
        <p:txBody>
          <a:bodyPr>
            <a:noAutofit/>
          </a:bodyPr>
          <a:lstStyle/>
          <a:p>
            <a:r>
              <a:rPr lang="ru-RU" sz="2400" dirty="0" smtClean="0"/>
              <a:t>Английские власти, произвели очень важное  нововведение – изменили систему землепользования.</a:t>
            </a:r>
          </a:p>
          <a:p>
            <a:r>
              <a:rPr lang="ru-RU" sz="2400" dirty="0" smtClean="0"/>
              <a:t>Представители знати и зажиточная часть крестьян стали собственниками земельных участков, получив право свободно распоряжаться ими.</a:t>
            </a:r>
          </a:p>
          <a:p>
            <a:r>
              <a:rPr lang="ru-RU" sz="2400" dirty="0" smtClean="0"/>
              <a:t>Во второй половине </a:t>
            </a:r>
            <a:r>
              <a:rPr lang="en-US" sz="2400" dirty="0" smtClean="0"/>
              <a:t>XIX</a:t>
            </a:r>
            <a:r>
              <a:rPr lang="ru-RU" sz="2400" dirty="0" smtClean="0"/>
              <a:t> в. англичане начали строительство железных дорог и промышленных предприятий по переработке </a:t>
            </a:r>
            <a:r>
              <a:rPr lang="ru-RU" sz="2400" dirty="0" err="1" smtClean="0"/>
              <a:t>с\х</a:t>
            </a:r>
            <a:r>
              <a:rPr lang="ru-RU" sz="2400" dirty="0" smtClean="0"/>
              <a:t> сырья в Индии.</a:t>
            </a:r>
          </a:p>
          <a:p>
            <a:r>
              <a:rPr lang="ru-RU" sz="2400" dirty="0" smtClean="0"/>
              <a:t>Индия а исходе </a:t>
            </a:r>
            <a:r>
              <a:rPr lang="en-US" sz="2400" dirty="0" smtClean="0"/>
              <a:t>XIX</a:t>
            </a:r>
            <a:r>
              <a:rPr lang="ru-RU" sz="2400" dirty="0" smtClean="0"/>
              <a:t> </a:t>
            </a:r>
            <a:r>
              <a:rPr lang="ru-RU" sz="2400" dirty="0" smtClean="0"/>
              <a:t>в вступила в промышленный переворот, стала по истине страной контрастов.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30985803_angliyskiy_inzhen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40344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4325112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624078" indent="-514350">
              <a:lnSpc>
                <a:spcPct val="150000"/>
              </a:lnSpc>
              <a:buAutoNum type="arabicPeriod"/>
            </a:pPr>
            <a:r>
              <a:rPr lang="ru-RU" dirty="0" smtClean="0"/>
              <a:t>Колониальные империи.</a:t>
            </a:r>
            <a:endParaRPr lang="ru-RU" dirty="0" smtClean="0"/>
          </a:p>
          <a:p>
            <a:pPr marL="624078" indent="-514350">
              <a:lnSpc>
                <a:spcPct val="150000"/>
              </a:lnSpc>
              <a:buAutoNum type="arabicPeriod"/>
            </a:pPr>
            <a:r>
              <a:rPr lang="ru-RU" dirty="0" smtClean="0"/>
              <a:t>Завоевание Индии.</a:t>
            </a:r>
          </a:p>
          <a:p>
            <a:pPr marL="624078" indent="-514350">
              <a:lnSpc>
                <a:spcPct val="150000"/>
              </a:lnSpc>
              <a:buAutoNum type="arabicPeriod"/>
            </a:pPr>
            <a:r>
              <a:rPr lang="ru-RU" dirty="0" smtClean="0"/>
              <a:t>Китай в борьбе за сохранение «своего лица».</a:t>
            </a:r>
            <a:endParaRPr lang="ru-RU" dirty="0" smtClean="0"/>
          </a:p>
          <a:p>
            <a:pPr marL="624078" indent="-514350">
              <a:lnSpc>
                <a:spcPct val="150000"/>
              </a:lnSpc>
              <a:buAutoNum type="arabicPeriod"/>
            </a:pPr>
            <a:r>
              <a:rPr lang="ru-RU" dirty="0" smtClean="0"/>
              <a:t>Открытие  </a:t>
            </a:r>
            <a:r>
              <a:rPr lang="ru-RU" dirty="0" smtClean="0"/>
              <a:t>Японии</a:t>
            </a:r>
          </a:p>
          <a:p>
            <a:pPr marL="624078" indent="-514350">
              <a:lnSpc>
                <a:spcPct val="150000"/>
              </a:lnSpc>
              <a:buAutoNum type="arabicPeriod"/>
            </a:pPr>
            <a:r>
              <a:rPr lang="ru-RU" dirty="0" smtClean="0"/>
              <a:t>Попытки модернизации Османской империи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72194" y="571480"/>
            <a:ext cx="21675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План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arjeeling_Hill_Train_in_the_1930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2843"/>
            <a:ext cx="9144000" cy="6795157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Китай в борьбе за сохранение «своего лица»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1928802"/>
            <a:ext cx="4943452" cy="4325112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buNone/>
            </a:pPr>
            <a:r>
              <a:rPr lang="ru-RU" dirty="0" smtClean="0"/>
              <a:t>В начале Нового времени Китай был единым государством, в котором правили императоры из династии Мин.  Европейская торговля была разрешена через португальскую колонию МАКАО.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t="4545" r="20000"/>
          <a:stretch>
            <a:fillRect/>
          </a:stretch>
        </p:blipFill>
        <p:spPr bwMode="auto">
          <a:xfrm>
            <a:off x="142844" y="1928802"/>
            <a:ext cx="3755598" cy="295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928802"/>
            <a:ext cx="4943452" cy="4572056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Однако в начале 17 века в Китай вторглись маньчжурские племена. В 1644 году  маньчжуры провозгласили императором своего правителя, основавшего  династию </a:t>
            </a:r>
            <a:r>
              <a:rPr lang="ru-RU" sz="2400" dirty="0" err="1" smtClean="0"/>
              <a:t>Цин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400" dirty="0" smtClean="0"/>
              <a:t>С  середины </a:t>
            </a:r>
            <a:r>
              <a:rPr lang="en-US" sz="2400" dirty="0" smtClean="0"/>
              <a:t>XVIII </a:t>
            </a:r>
            <a:r>
              <a:rPr lang="ru-RU" sz="2400" dirty="0" smtClean="0"/>
              <a:t>в Китай закрыл свои границы для иностранцев.  Торговля с европейцами осуществлялась в определенном месте.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3739795" cy="385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928670"/>
            <a:ext cx="4514824" cy="4325112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27 августа 1689 году был подписан Нерчинский договор. Русские купцы  имели право один раз в три года отправлять в Пекин торговые караваны, содержать там подворье со складами и церковью.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371474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5500702"/>
            <a:ext cx="3363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Итоги Нерчинского договора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9848"/>
          </a:xfrm>
        </p:spPr>
        <p:txBody>
          <a:bodyPr/>
          <a:lstStyle/>
          <a:p>
            <a:r>
              <a:rPr lang="ru-RU" dirty="0" smtClean="0"/>
              <a:t>Опиумные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282" y="1785926"/>
            <a:ext cx="7729538" cy="4324350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 производством англичанами в Индии опиума все изменилось.</a:t>
            </a:r>
          </a:p>
          <a:p>
            <a:pPr>
              <a:buNone/>
            </a:pPr>
            <a:r>
              <a:rPr lang="ru-RU" dirty="0" smtClean="0"/>
              <a:t>Опиум пользовался в Китае большим спросом, за него  китайцы платили серебром, которое стремительно начало утекать из   страны.</a:t>
            </a:r>
          </a:p>
          <a:p>
            <a:pPr>
              <a:buNone/>
            </a:pPr>
            <a:r>
              <a:rPr lang="ru-RU" dirty="0" smtClean="0"/>
              <a:t>За </a:t>
            </a:r>
            <a:r>
              <a:rPr lang="ru-RU" dirty="0" smtClean="0"/>
              <a:t>этим последователи опиумные войны.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4429156" cy="1069848"/>
          </a:xfrm>
        </p:spPr>
        <p:txBody>
          <a:bodyPr/>
          <a:lstStyle/>
          <a:p>
            <a:r>
              <a:rPr lang="ru-RU" dirty="0" smtClean="0"/>
              <a:t>Опиумные войны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71547"/>
            <a:ext cx="5786446" cy="36933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Первая опиумная война 1840-1842 гг.</a:t>
            </a:r>
          </a:p>
          <a:p>
            <a:r>
              <a:rPr lang="ru-RU" dirty="0" smtClean="0"/>
              <a:t>После </a:t>
            </a:r>
            <a:r>
              <a:rPr lang="ru-RU" dirty="0" smtClean="0"/>
              <a:t>безуспешных попыток мирным </a:t>
            </a:r>
            <a:r>
              <a:rPr lang="ru-RU" dirty="0" smtClean="0"/>
              <a:t>путем отмены </a:t>
            </a:r>
            <a:r>
              <a:rPr lang="ru-RU" dirty="0" smtClean="0"/>
              <a:t>ограничений на иностранную торговлю, </a:t>
            </a:r>
            <a:r>
              <a:rPr lang="ru-RU" dirty="0" smtClean="0"/>
              <a:t>Великобритания </a:t>
            </a:r>
            <a:r>
              <a:rPr lang="ru-RU" dirty="0" smtClean="0"/>
              <a:t>решила прибегнуть к силе. </a:t>
            </a:r>
            <a:endParaRPr lang="ru-RU" dirty="0" smtClean="0"/>
          </a:p>
          <a:p>
            <a:r>
              <a:rPr lang="ru-RU" dirty="0" smtClean="0"/>
              <a:t>Предлогом </a:t>
            </a:r>
            <a:r>
              <a:rPr lang="ru-RU" dirty="0" smtClean="0"/>
              <a:t>для объявления войны послужили меры </a:t>
            </a:r>
            <a:r>
              <a:rPr lang="ru-RU" dirty="0" smtClean="0"/>
              <a:t>принятые</a:t>
            </a:r>
          </a:p>
          <a:p>
            <a:r>
              <a:rPr lang="ru-RU" dirty="0" smtClean="0"/>
              <a:t> китайским </a:t>
            </a:r>
            <a:r>
              <a:rPr lang="ru-RU" dirty="0" smtClean="0"/>
              <a:t>правительством для прекращения ввоза опиума. </a:t>
            </a:r>
            <a:endParaRPr lang="ru-RU" dirty="0" smtClean="0"/>
          </a:p>
          <a:p>
            <a:r>
              <a:rPr lang="ru-RU" dirty="0" smtClean="0"/>
              <a:t>Англичане  заставили  Китай отменить, запрет на торговлю опиумом, выплатить им компенсацию, открыть для торговли пять портов и отдать остров Гонконг.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549676"/>
            <a:ext cx="5786446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Вторая опиумная война. 1856-1860гг.</a:t>
            </a:r>
          </a:p>
          <a:p>
            <a:r>
              <a:rPr lang="ru-RU" dirty="0" smtClean="0"/>
              <a:t>Поводом послужил отказ </a:t>
            </a:r>
            <a:r>
              <a:rPr lang="ru-RU" dirty="0" err="1" smtClean="0"/>
              <a:t>цинского</a:t>
            </a:r>
            <a:r>
              <a:rPr lang="ru-RU" dirty="0" smtClean="0"/>
              <a:t> правительства продлевать неравноправные  торговые  договоры с европейскими державами, в результате европейцы получили доступ еще в 5 портов, а китайские власти обязались оказывать покровительство англичанам и французам на всей территории страны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468" t="19791" r="50781" b="33333"/>
          <a:stretch>
            <a:fillRect/>
          </a:stretch>
        </p:blipFill>
        <p:spPr bwMode="auto">
          <a:xfrm>
            <a:off x="5854677" y="1071546"/>
            <a:ext cx="328932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9271" t="18610" r="11823" b="33333"/>
          <a:stretch>
            <a:fillRect/>
          </a:stretch>
        </p:blipFill>
        <p:spPr bwMode="auto">
          <a:xfrm>
            <a:off x="5837232" y="4000504"/>
            <a:ext cx="3306768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429684" cy="5929354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Поднебесная империя сохранилась, но оказалась в экономической зависимости от запада.</a:t>
            </a:r>
          </a:p>
          <a:p>
            <a:pPr>
              <a:buNone/>
            </a:pPr>
            <a:r>
              <a:rPr lang="ru-RU" sz="1800" dirty="0" smtClean="0"/>
              <a:t>К концу </a:t>
            </a:r>
            <a:r>
              <a:rPr lang="en-US" sz="1800" dirty="0" smtClean="0"/>
              <a:t> XIX</a:t>
            </a:r>
            <a:r>
              <a:rPr lang="ru-RU" sz="1800" dirty="0" smtClean="0"/>
              <a:t> в.  Ее поделили на сферы влияния Великобритания, Франция, Германия, Россия и Япония.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Движение </a:t>
            </a:r>
            <a:r>
              <a:rPr lang="ru-RU" sz="1800" dirty="0" err="1" smtClean="0"/>
              <a:t>Ихэтуань</a:t>
            </a:r>
            <a:r>
              <a:rPr lang="ru-RU" sz="1800" dirty="0" smtClean="0"/>
              <a:t>( отряды справедливости, считавшие главное зло в  европейском проникновении) нападали на строителей </a:t>
            </a:r>
            <a:r>
              <a:rPr lang="ru-RU" sz="1800" dirty="0" err="1" smtClean="0"/>
              <a:t>ж\д</a:t>
            </a:r>
            <a:r>
              <a:rPr lang="ru-RU" sz="1800" dirty="0" smtClean="0"/>
              <a:t> дорог, уничтожали телеграфные линии, в  1900 г. ворвавшись в </a:t>
            </a:r>
            <a:r>
              <a:rPr lang="ru-RU" sz="1800" dirty="0" smtClean="0"/>
              <a:t>П</a:t>
            </a:r>
            <a:r>
              <a:rPr lang="ru-RU" sz="1800" dirty="0" smtClean="0"/>
              <a:t>екин растерзали нескольких иностранных дипломатов, что послужило сигналом к массовым убийствам  иностранцев.</a:t>
            </a:r>
          </a:p>
          <a:p>
            <a:pPr>
              <a:buNone/>
            </a:pPr>
            <a:r>
              <a:rPr lang="ru-RU" sz="1800" dirty="0" smtClean="0"/>
              <a:t>В ответ объединенные силы Англии, </a:t>
            </a:r>
            <a:r>
              <a:rPr lang="ru-RU" sz="1800" dirty="0" err="1" smtClean="0"/>
              <a:t>Авсро-Венгрии</a:t>
            </a:r>
            <a:r>
              <a:rPr lang="ru-RU" sz="1800" dirty="0" smtClean="0"/>
              <a:t>, Германии,  Италии, России,  США, Франции и Японии вторглись в Китай и разгромили  отряды </a:t>
            </a:r>
            <a:r>
              <a:rPr lang="ru-RU" sz="1800" dirty="0" err="1" smtClean="0"/>
              <a:t>ихэтуаней</a:t>
            </a:r>
            <a:r>
              <a:rPr lang="ru-RU" sz="1800" dirty="0" smtClean="0"/>
              <a:t>. В 1901г. восстание было подавлено.</a:t>
            </a:r>
          </a:p>
          <a:p>
            <a:pPr>
              <a:buNone/>
            </a:pPr>
            <a:r>
              <a:rPr lang="ru-RU" sz="1800" dirty="0" smtClean="0"/>
              <a:t>Китай выплатил огромную денежную сумму, признал законность нахождения на своей территории иностранных войск.</a:t>
            </a:r>
          </a:p>
          <a:p>
            <a:pPr>
              <a:buNone/>
            </a:pPr>
            <a:r>
              <a:rPr lang="ru-RU" sz="1800" dirty="0" smtClean="0"/>
              <a:t>В 1911г.  начались восстания, принявшие массовый характер на юге, в результате переговоров  династия  </a:t>
            </a:r>
            <a:r>
              <a:rPr lang="ru-RU" sz="1800" dirty="0" err="1" smtClean="0"/>
              <a:t>Цин</a:t>
            </a:r>
            <a:r>
              <a:rPr lang="ru-RU" sz="1800" dirty="0" smtClean="0"/>
              <a:t> была низложена, Китай провозглашен республикой.</a:t>
            </a:r>
          </a:p>
          <a:p>
            <a:pPr>
              <a:buNone/>
            </a:pPr>
            <a:r>
              <a:rPr lang="ru-RU" sz="1800" dirty="0" smtClean="0"/>
              <a:t>В 1914г.  При поддержке иностранных держав захватив власть президентом Китая стал Сунь Ятсен и принял конституцию.</a:t>
            </a:r>
          </a:p>
          <a:p>
            <a:pPr>
              <a:buNone/>
            </a:pPr>
            <a:r>
              <a:rPr lang="ru-RU" sz="1800" dirty="0" smtClean="0"/>
              <a:t>Китай вступил на путь  </a:t>
            </a:r>
            <a:r>
              <a:rPr lang="ru-RU" sz="1800" dirty="0" err="1" smtClean="0"/>
              <a:t>модернизационного</a:t>
            </a:r>
            <a:r>
              <a:rPr lang="ru-RU" sz="1800" dirty="0" smtClean="0"/>
              <a:t> развития.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66800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dirty="0" smtClean="0"/>
              <a:t>Открытие Японии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928802"/>
            <a:ext cx="4114800" cy="4429156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В 17 веке Япония проводила  политику самоизоляции. Японцы изгнали европейцев    и прервали с ними все связи. Лишь один порт  Нагасаки оставался открытым для торговли с Китаем и Голландией.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b="13934"/>
          <a:stretch>
            <a:fillRect/>
          </a:stretch>
        </p:blipFill>
        <p:spPr bwMode="auto">
          <a:xfrm>
            <a:off x="357158" y="2000240"/>
            <a:ext cx="348324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928670"/>
            <a:ext cx="4300510" cy="5110930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В 1854 году США направили к берегам Японии военную экспедицию под командованием </a:t>
            </a:r>
            <a:r>
              <a:rPr lang="ru-RU" dirty="0" err="1" smtClean="0"/>
              <a:t>Кэлбрей</a:t>
            </a:r>
            <a:r>
              <a:rPr lang="ru-RU" dirty="0" smtClean="0"/>
              <a:t> </a:t>
            </a:r>
            <a:r>
              <a:rPr lang="ru-RU" dirty="0" err="1" smtClean="0"/>
              <a:t>Перри</a:t>
            </a:r>
            <a:r>
              <a:rPr lang="ru-RU" dirty="0" smtClean="0"/>
              <a:t>, который подписал с правительством  Японии договор об открытии двух японских портов для иностранной торговли.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1" y="1000108"/>
            <a:ext cx="350671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71538" y="4857760"/>
            <a:ext cx="1859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Кэлбрей</a:t>
            </a:r>
            <a:r>
              <a:rPr lang="ru-RU" dirty="0" smtClean="0"/>
              <a:t> </a:t>
            </a:r>
            <a:r>
              <a:rPr lang="ru-RU" dirty="0" err="1" smtClean="0"/>
              <a:t>Перри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Япония: от изоляции к модернизации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3251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/>
              <a:t>Оказавшись перед угрозой подчинения иностранными державами ,японское общество сумело мобилизоваться для радикальных перемен.</a:t>
            </a:r>
          </a:p>
          <a:p>
            <a:r>
              <a:rPr lang="ru-RU" dirty="0" smtClean="0"/>
              <a:t>В ходе гражданской войны власть перешла от </a:t>
            </a:r>
            <a:r>
              <a:rPr lang="ru-RU" dirty="0" err="1" smtClean="0"/>
              <a:t>сёгуна</a:t>
            </a:r>
            <a:r>
              <a:rPr lang="ru-RU" dirty="0" smtClean="0"/>
              <a:t> к молодому императору </a:t>
            </a:r>
            <a:r>
              <a:rPr lang="ru-RU" dirty="0" err="1" smtClean="0"/>
              <a:t>Муцухито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1867г. Начал всестороннее преобразование с учетом полезного иностранного опыта.</a:t>
            </a:r>
          </a:p>
          <a:p>
            <a:r>
              <a:rPr lang="ru-RU" dirty="0" smtClean="0"/>
              <a:t>Сословное деление отменялось все японцы уравнивались в правах, отменялись повинности крестьян, земля стала частной собственностью, была создана армия европейского образца.</a:t>
            </a:r>
          </a:p>
          <a:p>
            <a:r>
              <a:rPr lang="ru-RU" dirty="0" smtClean="0"/>
              <a:t> В 1889г. Император  даровал стране конституцию.</a:t>
            </a:r>
          </a:p>
          <a:p>
            <a:r>
              <a:rPr lang="ru-RU" dirty="0" smtClean="0"/>
              <a:t>В правление</a:t>
            </a:r>
            <a:r>
              <a:rPr lang="ru-RU" dirty="0" smtClean="0"/>
              <a:t> </a:t>
            </a:r>
            <a:r>
              <a:rPr lang="ru-RU" dirty="0" err="1" smtClean="0"/>
              <a:t>Муцухито</a:t>
            </a:r>
            <a:r>
              <a:rPr lang="ru-RU" dirty="0" smtClean="0"/>
              <a:t> Япония  вступила на путь </a:t>
            </a:r>
            <a:r>
              <a:rPr lang="ru-RU" dirty="0" err="1" smtClean="0"/>
              <a:t>модернизационного</a:t>
            </a:r>
            <a:r>
              <a:rPr lang="ru-RU" dirty="0" smtClean="0"/>
              <a:t> развития и превратилась в сильное военизированное государство.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714488"/>
            <a:ext cx="4086196" cy="4325112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Великие географические открытия положили начало активной колониальной политики. Формы и методы колониальной политики отличались большим разнообразием.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301038" cy="1066800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 smtClean="0"/>
              <a:t>Колониальные империи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414340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Превращение Японии в великую державу</a:t>
            </a:r>
            <a:endParaRPr lang="ru-RU" dirty="0"/>
          </a:p>
        </p:txBody>
      </p:sp>
      <p:pic>
        <p:nvPicPr>
          <p:cNvPr id="4" name="Содержимое 3" descr="превращение японии в великую держав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500174"/>
            <a:ext cx="7279478" cy="5357826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2071678"/>
            <a:ext cx="5857884" cy="47863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Переход </a:t>
            </a:r>
            <a:r>
              <a:rPr lang="ru-RU" sz="2800" dirty="0" smtClean="0"/>
              <a:t>османской империи на </a:t>
            </a:r>
            <a:r>
              <a:rPr lang="ru-RU" sz="2800" dirty="0" smtClean="0"/>
              <a:t>путь модернизации  </a:t>
            </a:r>
            <a:r>
              <a:rPr lang="ru-RU" sz="2800" dirty="0" smtClean="0"/>
              <a:t>длился очень долго и протекал болезненно.</a:t>
            </a:r>
            <a:br>
              <a:rPr lang="ru-RU" sz="2800" dirty="0" smtClean="0"/>
            </a:br>
            <a:r>
              <a:rPr lang="ru-RU" sz="2800" dirty="0" smtClean="0"/>
              <a:t>Первая попытка была предпринята султаном </a:t>
            </a:r>
            <a:r>
              <a:rPr lang="ru-RU" sz="2800" dirty="0" smtClean="0"/>
              <a:t>Селимом </a:t>
            </a:r>
            <a:r>
              <a:rPr lang="en-US" sz="2800" dirty="0" smtClean="0"/>
              <a:t>III</a:t>
            </a:r>
            <a:r>
              <a:rPr lang="ru-RU" sz="2800" dirty="0" smtClean="0"/>
              <a:t> на рубеже</a:t>
            </a:r>
            <a:r>
              <a:rPr lang="en-US" sz="2800" dirty="0" smtClean="0"/>
              <a:t> XVIII-XIX</a:t>
            </a:r>
            <a:r>
              <a:rPr lang="ru-RU" sz="2800" dirty="0" smtClean="0"/>
              <a:t>вв. Он создал армию, на европейский лад, но янычары увидели в этом угрозу и совершив переворот, расправились  с </a:t>
            </a:r>
            <a:r>
              <a:rPr lang="ru-RU" sz="2800" dirty="0" smtClean="0"/>
              <a:t>ним.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1333840377_11-selim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071678"/>
            <a:ext cx="3286116" cy="4786322"/>
          </a:xfrm>
        </p:spPr>
      </p:pic>
      <p:sp>
        <p:nvSpPr>
          <p:cNvPr id="7" name="Прямоугольник 6"/>
          <p:cNvSpPr/>
          <p:nvPr/>
        </p:nvSpPr>
        <p:spPr>
          <a:xfrm>
            <a:off x="357158" y="6000768"/>
            <a:ext cx="285752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Селим </a:t>
            </a:r>
            <a:r>
              <a:rPr lang="en-US" sz="3600" dirty="0" smtClean="0"/>
              <a:t>III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00042"/>
            <a:ext cx="857256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Попытки модернизации</a:t>
            </a:r>
            <a:br>
              <a:rPr lang="ru-RU" sz="4000" dirty="0" smtClean="0"/>
            </a:br>
            <a:r>
              <a:rPr lang="ru-RU" sz="4000" dirty="0" smtClean="0"/>
              <a:t> Османской империи</a:t>
            </a:r>
            <a:endParaRPr lang="ru-RU" sz="4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220px-Ottoman_Sultan_selim_III_17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6036"/>
            <a:ext cx="9144000" cy="635196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00px-Mahmud_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83799"/>
            <a:ext cx="4857784" cy="6574201"/>
          </a:xfrm>
        </p:spPr>
      </p:pic>
      <p:sp>
        <p:nvSpPr>
          <p:cNvPr id="5" name="Прямоугольник 4"/>
          <p:cNvSpPr/>
          <p:nvPr/>
        </p:nvSpPr>
        <p:spPr>
          <a:xfrm>
            <a:off x="3214678" y="5929330"/>
            <a:ext cx="163859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err="1" smtClean="0"/>
              <a:t>Махмуд</a:t>
            </a:r>
            <a:r>
              <a:rPr lang="en-US" sz="2400" dirty="0" smtClean="0"/>
              <a:t>II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857232"/>
            <a:ext cx="3857652" cy="56938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Вторая попытка была предпринята </a:t>
            </a:r>
            <a:r>
              <a:rPr lang="ru-RU" sz="2800" dirty="0" err="1" smtClean="0"/>
              <a:t>Махмудом</a:t>
            </a:r>
            <a:r>
              <a:rPr lang="en-US" sz="2800" dirty="0" smtClean="0"/>
              <a:t>II</a:t>
            </a:r>
            <a:r>
              <a:rPr lang="ru-RU" sz="2800" dirty="0" smtClean="0"/>
              <a:t> в 20-х годах </a:t>
            </a:r>
            <a:r>
              <a:rPr lang="en-US" sz="2800" dirty="0" smtClean="0"/>
              <a:t>XIX</a:t>
            </a:r>
            <a:r>
              <a:rPr lang="ru-RU" sz="2800" dirty="0" smtClean="0"/>
              <a:t> в. Он сформировал  военные части  европейского образца, а янычар истребил. Его реформы продолжил сын Абдул </a:t>
            </a:r>
            <a:r>
              <a:rPr lang="ru-RU" sz="2800" dirty="0" err="1" smtClean="0"/>
              <a:t>Меджид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ru-RU" sz="2800" dirty="0" smtClean="0"/>
              <a:t>Абдул </a:t>
            </a:r>
            <a:r>
              <a:rPr lang="ru-RU" sz="2800" dirty="0" err="1" smtClean="0"/>
              <a:t>Меджид</a:t>
            </a:r>
            <a:r>
              <a:rPr lang="ru-RU" sz="2800" dirty="0" smtClean="0"/>
              <a:t> провел ряд реформ.</a:t>
            </a:r>
            <a:endParaRPr lang="ru-RU" sz="2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Османская Империя в 15 век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9144000" cy="6429420"/>
          </a:xfrm>
        </p:spPr>
      </p:pic>
      <p:sp>
        <p:nvSpPr>
          <p:cNvPr id="43010" name="AutoShape 2" descr="https://encrypted-tbn3.gstatic.com/images?q=tbn:ANd9GcRRDkvgy_M6hH--Ht8piFdISdo7SLCQiULrgi8_zO1RDw3nAFVE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1000108"/>
            <a:ext cx="58579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В последствии в стране возникли сторонники реформ и вынудили очередного султана принять конституцию, но при первой же возможности султан восстановил свое единодержавие и отменил равенство мусульман и </a:t>
            </a:r>
            <a:r>
              <a:rPr lang="ru-RU" sz="2800" dirty="0" err="1" smtClean="0"/>
              <a:t>немусульман</a:t>
            </a:r>
            <a:r>
              <a:rPr lang="ru-RU" sz="2800" dirty="0" smtClean="0"/>
              <a:t>.</a:t>
            </a:r>
            <a:endParaRPr lang="ru-RU" sz="2800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upload.wikimedia.org/wikipedia/commons/thumb/9/95/Young_Turk_Revolution_-_Decleration_-_Armenian_Greek_Muslim_Leaders.png/300px-Young_Turk_Revolution_-_Decleration_-_Armenian_Greek_Muslim_Leade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071810"/>
            <a:ext cx="5500726" cy="37861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215470" cy="31085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Сторонники экономического и политического обновления страны создали тайную организацию младотурок.</a:t>
            </a:r>
          </a:p>
          <a:p>
            <a:pPr>
              <a:buNone/>
            </a:pPr>
            <a:r>
              <a:rPr lang="ru-RU" sz="2800" dirty="0" smtClean="0"/>
              <a:t>В 1908г  в результате переворота заставили султана восстановить конституцию1876г.</a:t>
            </a:r>
          </a:p>
          <a:p>
            <a:pPr>
              <a:buNone/>
            </a:pPr>
            <a:r>
              <a:rPr lang="ru-RU" sz="2800" dirty="0" smtClean="0"/>
              <a:t>Османская империя революционным путем была превращена в конституционную монархию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14884"/>
            <a:ext cx="9144000" cy="2143116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Колонизация породила массовую эмиграцию. Основная </a:t>
            </a:r>
            <a:r>
              <a:rPr lang="ru-RU" dirty="0" smtClean="0"/>
              <a:t>масса переселенцев направлялась в колонии с теплым климатом  при относительно немногочисленном туземном </a:t>
            </a:r>
            <a:r>
              <a:rPr lang="ru-RU" dirty="0" smtClean="0"/>
              <a:t>населении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8631"/>
            <a:ext cx="4357686" cy="457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429124" y="214290"/>
            <a:ext cx="4714876" cy="4524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/>
              <a:t>История колониализма – это история насилия чинимого колонизаторами по отношению к местному населению. Характерным примером является завоевание испанцами Америки. Воспользовавшись </a:t>
            </a:r>
            <a:r>
              <a:rPr lang="ru-RU" sz="2400" dirty="0" err="1" smtClean="0"/>
              <a:t>военно</a:t>
            </a:r>
            <a:r>
              <a:rPr lang="ru-RU" sz="2400" dirty="0" smtClean="0"/>
              <a:t>- техническим превосходством, испанцы сумели быстро завоевать индейские племена, не знавших оружия.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 новое время государства, обладавшие большим количеством колоний, называли </a:t>
            </a:r>
            <a:r>
              <a:rPr lang="ru-RU" dirty="0" smtClean="0">
                <a:solidFill>
                  <a:srgbClr val="FF0000"/>
                </a:solidFill>
              </a:rPr>
              <a:t>колониальными империями - Испания, Португалия.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en-US" dirty="0" smtClean="0">
                <a:solidFill>
                  <a:schemeClr val="tx1"/>
                </a:solidFill>
              </a:rPr>
              <a:t>XIX</a:t>
            </a:r>
            <a:r>
              <a:rPr lang="ru-RU" dirty="0" smtClean="0">
                <a:solidFill>
                  <a:schemeClr val="tx1"/>
                </a:solidFill>
              </a:rPr>
              <a:t> в. самой  обширной была </a:t>
            </a:r>
            <a:r>
              <a:rPr lang="ru-RU" dirty="0" smtClean="0">
                <a:solidFill>
                  <a:srgbClr val="FF0000"/>
                </a:solidFill>
              </a:rPr>
              <a:t>Британская колониальная империя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09-image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285992"/>
            <a:ext cx="7002192" cy="45720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9001156" cy="199551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Модели отношений между метрополией (страна повелительница) и зависимыми территориями.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49424"/>
            <a:ext cx="9144000" cy="43251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1.Модель: полная зависимость от метрополии.</a:t>
            </a:r>
          </a:p>
          <a:p>
            <a:pPr>
              <a:buNone/>
            </a:pPr>
            <a:r>
              <a:rPr lang="ru-RU" dirty="0" smtClean="0"/>
              <a:t>Управление страной осуществлялось администрацией, назначенной из метрополии.</a:t>
            </a:r>
          </a:p>
          <a:p>
            <a:pPr>
              <a:buNone/>
            </a:pPr>
            <a:r>
              <a:rPr lang="ru-RU" dirty="0" smtClean="0"/>
              <a:t>(Князья и вожди сохраняли свои богатства и часть власти над местным населением примером были: Индия и часть африканских территорий)</a:t>
            </a:r>
          </a:p>
          <a:p>
            <a:pPr>
              <a:buNone/>
            </a:pPr>
            <a:r>
              <a:rPr lang="ru-RU" dirty="0" smtClean="0"/>
              <a:t>В случае неподчинения зависимым странам т.е.  </a:t>
            </a:r>
            <a:r>
              <a:rPr lang="ru-RU" dirty="0" smtClean="0"/>
              <a:t>и</a:t>
            </a:r>
            <a:r>
              <a:rPr lang="ru-RU" dirty="0" smtClean="0"/>
              <a:t>х местным правителям, навязывали неравноправные договоры, по которым европейцы получали ряд привилегий. Пример  Иран и </a:t>
            </a:r>
            <a:r>
              <a:rPr lang="ru-RU" dirty="0" smtClean="0"/>
              <a:t>К</a:t>
            </a:r>
            <a:r>
              <a:rPr lang="ru-RU" dirty="0" smtClean="0"/>
              <a:t>итай.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744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2. Модель. Протекторат – форма подчинения.</a:t>
            </a:r>
          </a:p>
          <a:p>
            <a:pPr>
              <a:buNone/>
            </a:pPr>
            <a:r>
              <a:rPr lang="ru-RU" dirty="0" smtClean="0"/>
              <a:t>Это означало, что внешние дела  попавшей под зависимость страны переходили в ведение метрополии, а  право управления внутренними делами сохранялось за местной властью.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Пример: Под протекторатом Франции находились Марокко, Тунис.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Под </a:t>
            </a:r>
            <a:r>
              <a:rPr lang="ru-RU" dirty="0" smtClean="0"/>
              <a:t>протекторатом </a:t>
            </a:r>
            <a:r>
              <a:rPr lang="ru-RU" dirty="0" smtClean="0"/>
              <a:t>Англии находился Афганистан.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069848"/>
          </a:xfrm>
        </p:spPr>
        <p:txBody>
          <a:bodyPr/>
          <a:lstStyle/>
          <a:p>
            <a:pPr algn="ctr"/>
            <a:r>
              <a:rPr lang="ru-RU" dirty="0" smtClean="0"/>
              <a:t>Освоение Африки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08541" y="1357298"/>
            <a:ext cx="7863921" cy="52629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Африку делят на две </a:t>
            </a:r>
            <a:r>
              <a:rPr lang="ru-RU" sz="2400" dirty="0" err="1" smtClean="0"/>
              <a:t>историко</a:t>
            </a:r>
            <a:r>
              <a:rPr lang="ru-RU" sz="2400" dirty="0" smtClean="0"/>
              <a:t> -культурные зоны:</a:t>
            </a:r>
          </a:p>
          <a:p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Северная Африка. На ее территории в древности существовали</a:t>
            </a:r>
          </a:p>
          <a:p>
            <a:pPr marL="342900" indent="-342900"/>
            <a:r>
              <a:rPr lang="ru-RU" sz="2400" dirty="0" smtClean="0"/>
              <a:t>высоко развитые государства ( Египет, Карфаген).</a:t>
            </a:r>
          </a:p>
          <a:p>
            <a:pPr marL="342900" indent="-342900"/>
            <a:r>
              <a:rPr lang="ru-RU" sz="2400" dirty="0" smtClean="0"/>
              <a:t>С </a:t>
            </a:r>
            <a:r>
              <a:rPr lang="en-US" sz="2400" dirty="0" smtClean="0"/>
              <a:t>VII</a:t>
            </a:r>
            <a:r>
              <a:rPr lang="ru-RU" sz="2400" dirty="0" smtClean="0"/>
              <a:t> века  оказалась под влиянием арабов, став частью исламской цивилизации, исключением была Эфиопия в </a:t>
            </a:r>
            <a:r>
              <a:rPr lang="en-US" sz="2400" dirty="0" smtClean="0"/>
              <a:t>IV </a:t>
            </a:r>
            <a:r>
              <a:rPr lang="ru-RU" sz="2400" dirty="0" smtClean="0"/>
              <a:t>в.  Христианское государство.</a:t>
            </a:r>
          </a:p>
          <a:p>
            <a:pPr marL="342900" indent="-342900"/>
            <a:endParaRPr lang="ru-RU" sz="2400" dirty="0" smtClean="0"/>
          </a:p>
          <a:p>
            <a:pPr marL="342900" indent="-342900"/>
            <a:r>
              <a:rPr lang="ru-RU" sz="2400" dirty="0" smtClean="0"/>
              <a:t>2.Тропическая  ( черная) Африка. Включала в себя центральную и южную часть континента. Очень мало подвергалась воздействию различных цивилизаций. Население жило в условиях  общинно-родового строя.</a:t>
            </a:r>
          </a:p>
        </p:txBody>
      </p:sp>
      <p:pic>
        <p:nvPicPr>
          <p:cNvPr id="11" name="Picture 2" descr="https://upload.wikimedia.org/wikipedia/commons/thumb/a/a1/LocationNorthernAfrica.png/220px-LocationNorthernAfric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65" y="428604"/>
            <a:ext cx="1571635" cy="1714512"/>
          </a:xfrm>
          <a:prstGeom prst="rect">
            <a:avLst/>
          </a:prstGeom>
          <a:noFill/>
        </p:spPr>
      </p:pic>
      <p:pic>
        <p:nvPicPr>
          <p:cNvPr id="12" name="Picture 2" descr="https://upload.wikimedia.org/wikipedia/commons/thumb/6/6d/Africa_satellite_plane.jpg/220px-Africa_satellite_pla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4857760"/>
            <a:ext cx="1500166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3686172" cy="10698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Северная Африка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1" y="2643182"/>
            <a:ext cx="37862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</a:t>
            </a:r>
            <a:r>
              <a:rPr lang="ru-RU" sz="2800" dirty="0" smtClean="0"/>
              <a:t>Н</a:t>
            </a:r>
            <a:r>
              <a:rPr lang="ru-RU" sz="2800" dirty="0" smtClean="0"/>
              <a:t>овое время  она принадлежала</a:t>
            </a:r>
          </a:p>
          <a:p>
            <a:r>
              <a:rPr lang="ru-RU" sz="2800" dirty="0" smtClean="0"/>
              <a:t> Османской империи, и была недосягаема </a:t>
            </a:r>
          </a:p>
          <a:p>
            <a:r>
              <a:rPr lang="ru-RU" sz="2800" dirty="0" smtClean="0"/>
              <a:t>для других завоевателей</a:t>
            </a:r>
            <a:endParaRPr lang="ru-RU" sz="2800" dirty="0"/>
          </a:p>
        </p:txBody>
      </p:sp>
      <p:pic>
        <p:nvPicPr>
          <p:cNvPr id="1028" name="Picture 4" descr="http://country-in-africa.ru/images/severnaja-afr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3146" y="1000108"/>
            <a:ext cx="5110854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EBA3"/>
      </a:hlink>
      <a:folHlink>
        <a:srgbClr val="D490C5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396</TotalTime>
  <Words>1460</Words>
  <Application>Microsoft Office PowerPoint</Application>
  <PresentationFormat>Экран (4:3)</PresentationFormat>
  <Paragraphs>118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Городская</vt:lpstr>
      <vt:lpstr>Традиционные общества Востока в условиях европейской колониальной экспансии. Попытки модернизации в странах Востока</vt:lpstr>
      <vt:lpstr>Слайд 2</vt:lpstr>
      <vt:lpstr>Колониальные империи</vt:lpstr>
      <vt:lpstr>Слайд 4</vt:lpstr>
      <vt:lpstr>Слайд 5</vt:lpstr>
      <vt:lpstr>Модели отношений между метрополией (страна повелительница) и зависимыми территориями.</vt:lpstr>
      <vt:lpstr>Слайд 7</vt:lpstr>
      <vt:lpstr>Освоение Африки</vt:lpstr>
      <vt:lpstr>Северная Африка</vt:lpstr>
      <vt:lpstr>Тропическая Африка</vt:lpstr>
      <vt:lpstr>Слайд 11</vt:lpstr>
      <vt:lpstr>Слайд 12</vt:lpstr>
      <vt:lpstr>Слайд 13</vt:lpstr>
      <vt:lpstr>Завоевание Индии</vt:lpstr>
      <vt:lpstr>Колонизация Индии</vt:lpstr>
      <vt:lpstr>Слайд 16</vt:lpstr>
      <vt:lpstr>Слайд 17</vt:lpstr>
      <vt:lpstr>Место Индии в Британской империи</vt:lpstr>
      <vt:lpstr>Слайд 19</vt:lpstr>
      <vt:lpstr>Слайд 20</vt:lpstr>
      <vt:lpstr>Китай в борьбе за сохранение «своего лица»</vt:lpstr>
      <vt:lpstr>Слайд 22</vt:lpstr>
      <vt:lpstr>Слайд 23</vt:lpstr>
      <vt:lpstr>Опиумные войны</vt:lpstr>
      <vt:lpstr>Опиумные войны</vt:lpstr>
      <vt:lpstr>Слайд 26</vt:lpstr>
      <vt:lpstr>Открытие Японии</vt:lpstr>
      <vt:lpstr>Слайд 28</vt:lpstr>
      <vt:lpstr>Япония: от изоляции к модернизации</vt:lpstr>
      <vt:lpstr>Превращение Японии в великую державу</vt:lpstr>
      <vt:lpstr>  Переход османской империи на путь модернизации  длился очень долго и протекал болезненно. Первая попытка была предпринята султаном Селимом III на рубеже XVIII-XIXвв. Он создал армию, на европейский лад, но янычары увидели в этом угрозу и совершив переворот, расправились  с ним. </vt:lpstr>
      <vt:lpstr>Слайд 32</vt:lpstr>
      <vt:lpstr>Слайд 33</vt:lpstr>
      <vt:lpstr>Слайд 34</vt:lpstr>
      <vt:lpstr>Слайд 35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Традиционные общества Востока в условиях европейской колониальной экспансии.</dc:title>
  <dc:creator>User</dc:creator>
  <cp:lastModifiedBy>Оксана</cp:lastModifiedBy>
  <cp:revision>39</cp:revision>
  <dcterms:created xsi:type="dcterms:W3CDTF">2014-03-11T09:04:35Z</dcterms:created>
  <dcterms:modified xsi:type="dcterms:W3CDTF">2016-01-17T16:51:05Z</dcterms:modified>
</cp:coreProperties>
</file>