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  <p:sldMasterId id="2147483672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6858000" cx="12192000"/>
  <p:notesSz cx="6858000" cy="9945675"/>
  <p:embeddedFontLst>
    <p:embeddedFont>
      <p:font typeface="Lobster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23" Type="http://schemas.openxmlformats.org/officeDocument/2006/relationships/font" Target="fonts/Lobs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7212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9447212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b753d6c8b_0_0:notes"/>
          <p:cNvSpPr/>
          <p:nvPr>
            <p:ph idx="2" type="sldImg"/>
          </p:nvPr>
        </p:nvSpPr>
        <p:spPr>
          <a:xfrm>
            <a:off x="1143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0b753d6c8b_0_0:notes"/>
          <p:cNvSpPr txBox="1"/>
          <p:nvPr>
            <p:ph idx="1" type="body"/>
          </p:nvPr>
        </p:nvSpPr>
        <p:spPr>
          <a:xfrm>
            <a:off x="685800" y="4724400"/>
            <a:ext cx="5486400" cy="447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0b753d6c8b_0_0:notes"/>
          <p:cNvSpPr txBox="1"/>
          <p:nvPr>
            <p:ph idx="12" type="sldNum"/>
          </p:nvPr>
        </p:nvSpPr>
        <p:spPr>
          <a:xfrm>
            <a:off x="3884612" y="9447212"/>
            <a:ext cx="29718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7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9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602567" y="2130426"/>
            <a:ext cx="6400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602567" y="3886200"/>
            <a:ext cx="5486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605212" y="274637"/>
            <a:ext cx="8421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592512" y="1600200"/>
            <a:ext cx="843438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 rot="5400000">
            <a:off x="7279746" y="1829860"/>
            <a:ext cx="5851525" cy="27410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 rot="5400000">
            <a:off x="1693863" y="-811740"/>
            <a:ext cx="5851525" cy="8024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608012" y="274637"/>
            <a:ext cx="109680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 rot="5400000">
            <a:off x="3829050" y="-1620837"/>
            <a:ext cx="4525962" cy="1096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13" name="Google Shape;113;p1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119" name="Google Shape;119;p18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20" name="Google Shape;120;p1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608012" y="274637"/>
            <a:ext cx="109680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35" name="Google Shape;135;p2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136" name="Google Shape;136;p2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37" name="Google Shape;137;p2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608012" y="274637"/>
            <a:ext cx="109680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607484" y="1600201"/>
            <a:ext cx="538268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144" name="Google Shape;144;p22"/>
          <p:cNvSpPr txBox="1"/>
          <p:nvPr>
            <p:ph idx="2" type="body"/>
          </p:nvPr>
        </p:nvSpPr>
        <p:spPr>
          <a:xfrm>
            <a:off x="6193367" y="1600201"/>
            <a:ext cx="538268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145" name="Google Shape;145;p2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51" name="Google Shape;151;p2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608012" y="274637"/>
            <a:ext cx="109680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608012" y="1600200"/>
            <a:ext cx="109680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ctrTitle"/>
          </p:nvPr>
        </p:nvSpPr>
        <p:spPr>
          <a:xfrm>
            <a:off x="607484" y="2130426"/>
            <a:ext cx="975148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" type="subTitle"/>
          </p:nvPr>
        </p:nvSpPr>
        <p:spPr>
          <a:xfrm>
            <a:off x="607484" y="3886200"/>
            <a:ext cx="9751483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 rot="5400000">
            <a:off x="8047037" y="2146302"/>
            <a:ext cx="5851525" cy="21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3727980" y="138643"/>
            <a:ext cx="5851525" cy="6123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3605212" y="274637"/>
            <a:ext cx="8421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 rot="5400000">
            <a:off x="5546725" y="-354013"/>
            <a:ext cx="4525962" cy="8434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3605212" y="274637"/>
            <a:ext cx="8421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3605212" y="274637"/>
            <a:ext cx="8421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3591984" y="1600201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7909985" y="1600201"/>
            <a:ext cx="411691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2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605212" y="274637"/>
            <a:ext cx="8421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592512" y="1600200"/>
            <a:ext cx="843438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605212" y="274637"/>
            <a:ext cx="84216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592512" y="1600200"/>
            <a:ext cx="843438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182562" y="136525"/>
            <a:ext cx="11820525" cy="65817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/>
          <p:nvPr>
            <p:ph type="title"/>
          </p:nvPr>
        </p:nvSpPr>
        <p:spPr>
          <a:xfrm>
            <a:off x="608012" y="274637"/>
            <a:ext cx="109680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608012" y="1600200"/>
            <a:ext cx="109680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182562" y="136525"/>
            <a:ext cx="11820525" cy="65817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5"/>
          <p:cNvSpPr txBox="1"/>
          <p:nvPr>
            <p:ph type="title"/>
          </p:nvPr>
        </p:nvSpPr>
        <p:spPr>
          <a:xfrm>
            <a:off x="608012" y="274637"/>
            <a:ext cx="109680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608012" y="1600200"/>
            <a:ext cx="109680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15.png"/><Relationship Id="rId6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1524001" y="762001"/>
            <a:ext cx="9203545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>
              <a:solidFill>
                <a:srgbClr val="0033C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§ 7,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вопросы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стр.47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/>
          <p:nvPr/>
        </p:nvSpPr>
        <p:spPr>
          <a:xfrm>
            <a:off x="1524000" y="1"/>
            <a:ext cx="91668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Особенности развития ремесла</a:t>
            </a:r>
            <a:endParaRPr/>
          </a:p>
        </p:txBody>
      </p:sp>
      <p:sp>
        <p:nvSpPr>
          <p:cNvPr id="261" name="Google Shape;261;p36"/>
          <p:cNvSpPr txBox="1"/>
          <p:nvPr/>
        </p:nvSpPr>
        <p:spPr>
          <a:xfrm>
            <a:off x="131762" y="617537"/>
            <a:ext cx="11879262" cy="674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Наибольшее распространение получили: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кузнечное дело, гончарство, портняжное, сапожное ремесло, плотничество, бондарство;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 startAt="2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Развиваются промыслы: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строятся мельницы, рудни, кирпичные мастерские, пивоварни;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Оформляется торгово-ремесленная специализация: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en-US" sz="24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Могилёв- скорняжное ремесло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      Слуцк- кожевенное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Копыль- ткачество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изготовление одежды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Гродно- строительные ремёсла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en-US" sz="24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Минск-обработка металлов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       Дисна- гончарство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Существует несколько групп цехов: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en-US" sz="24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специализированные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4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объединённые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сборные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 startAt="2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каждом городе цеха имеют своё название: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сотни-Гродно</a:t>
            </a:r>
            <a:r>
              <a:rPr b="1" i="0" lang="en-US" sz="24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,староства- Могилёв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,братства-Полоцк, Минск;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Нецеховые ремесленники- 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портачи.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/>
          <p:nvPr/>
        </p:nvSpPr>
        <p:spPr>
          <a:xfrm>
            <a:off x="1524000" y="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Особенности торговли</a:t>
            </a:r>
            <a:endParaRPr/>
          </a:p>
        </p:txBody>
      </p:sp>
      <p:sp>
        <p:nvSpPr>
          <p:cNvPr id="267" name="Google Shape;267;p37"/>
          <p:cNvSpPr txBox="1"/>
          <p:nvPr/>
        </p:nvSpPr>
        <p:spPr>
          <a:xfrm>
            <a:off x="501650" y="1022350"/>
            <a:ext cx="11376025" cy="532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Arial"/>
              <a:buAutoNum type="arabicPeriod"/>
            </a:pPr>
            <a:r>
              <a:rPr b="1" i="1" lang="en-US" sz="28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Торги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для которых отводилось специальное место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(рынок) 1-2 раза в неделю;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</a:t>
            </a:r>
            <a:r>
              <a:rPr b="1" i="1" lang="en-US" sz="28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Прасолы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местные купцы, ездившие торговать не     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далее 10 вёрст от города;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</a:t>
            </a:r>
            <a:r>
              <a:rPr b="1" i="1" lang="en-US" sz="28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Гости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верхи купечества, занимавшиеся зарубежной   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торговлей;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 startAt="4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Купцы создают </a:t>
            </a:r>
            <a:r>
              <a:rPr b="1" i="1" lang="en-US" sz="28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гильдии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(1636г.- купеческое </a:t>
            </a:r>
            <a:r>
              <a:rPr b="1" i="1" lang="en-US" sz="28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«братство»</a:t>
            </a:r>
            <a:r>
              <a:rPr b="1" i="1" lang="en-US" sz="24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Могилёве);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Arial"/>
              <a:buAutoNum type="arabicPeriod" startAt="4"/>
            </a:pPr>
            <a:r>
              <a:rPr b="1" i="1" lang="en-US" sz="28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Тракты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пути сообщения между городами ( более 20 трактов на территории Беларуси: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1" lang="en-US" sz="28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«Большая дорога»-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Смоленск-Орша-Борисов- Минск-Несвиж-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Слоним-Волковыск-Брест;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en-US" sz="28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«Тракт великий»-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Полоцк-Витебск-Орша-Шклов- Могилёв;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/>
          <p:nvPr/>
        </p:nvSpPr>
        <p:spPr>
          <a:xfrm>
            <a:off x="3894570" y="21630"/>
            <a:ext cx="483754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ПОДУМАЙТЕ!</a:t>
            </a:r>
            <a:endParaRPr/>
          </a:p>
        </p:txBody>
      </p:sp>
      <p:sp>
        <p:nvSpPr>
          <p:cNvPr id="273" name="Google Shape;273;p38"/>
          <p:cNvSpPr/>
          <p:nvPr/>
        </p:nvSpPr>
        <p:spPr>
          <a:xfrm>
            <a:off x="975946" y="833735"/>
            <a:ext cx="1056835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DE7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Каковы причины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DE7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городских восстаний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DE7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в XVI-XVIIвв.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DE7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в городах ВКЛ?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74" name="Google Shape;27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0819" y="4250055"/>
            <a:ext cx="3909581" cy="252412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75" name="Google Shape;27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1206" y="4250055"/>
            <a:ext cx="4046958" cy="254444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/>
          <p:nvPr/>
        </p:nvSpPr>
        <p:spPr>
          <a:xfrm>
            <a:off x="1524000" y="5194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ПРИЧИНЫ ВОССТАНИЙ</a:t>
            </a:r>
            <a:endParaRPr/>
          </a:p>
        </p:txBody>
      </p:sp>
      <p:sp>
        <p:nvSpPr>
          <p:cNvPr id="281" name="Google Shape;281;p39"/>
          <p:cNvSpPr txBox="1"/>
          <p:nvPr/>
        </p:nvSpPr>
        <p:spPr>
          <a:xfrm>
            <a:off x="512675" y="928525"/>
            <a:ext cx="110559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Обострение противоречий между низшими и высшими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слоями населения: злоупотребления членов магистрата;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200"/>
              <a:buFont typeface="Arial"/>
              <a:buAutoNum type="arabicPeriod" startAt="2"/>
            </a:pPr>
            <a:r>
              <a:rPr b="1" i="0" lang="en-US" sz="32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1606, 1610гг.-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восстание в Могилёве.        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Причины: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деятельность местных купцов;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распространение растовщичества;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увеличение военных налогов;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200"/>
              <a:buFont typeface="Arial"/>
              <a:buAutoNum type="arabicPeriod" startAt="3"/>
            </a:pPr>
            <a:r>
              <a:rPr b="1" i="0" lang="en-US" sz="32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1615г.-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восстание в Мозыре.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Причины: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недовольство деятельностью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местного старосты, который объявил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часть мещан своими подданными и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лишил их магдебургского права;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683" y="4373052"/>
            <a:ext cx="3085500" cy="22785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/>
        </p:nvSpPr>
        <p:spPr>
          <a:xfrm>
            <a:off x="458263" y="686775"/>
            <a:ext cx="11162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Таким образом, во второй половине XVI — первой половине XVII в.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значительно увеличилось количество городов и их населения.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В это время быстрыми темпами шло формирование внутреннего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рынка, создавались новые профессиональные объединения.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3104950" y="0"/>
            <a:ext cx="5571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Основные выводы:</a:t>
            </a:r>
            <a:endParaRPr sz="40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90" name="Google Shape;2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50" y="2524600"/>
            <a:ext cx="11812825" cy="42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1524001" y="1354435"/>
            <a:ext cx="91440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ГОРОДСКАЯ ЖИЗНЬ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ВО ВТОРОЙ ПОЛОВИНЕ XVI- ПЕРВОЙ ПОЛОВИНЕ XVIIВ.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1524001" y="0"/>
            <a:ext cx="91439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ПОДУМАЙТЕ!</a:t>
            </a:r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1524000" y="1278236"/>
            <a:ext cx="9144001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DE7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Почему во второй половине XVI- первой половине XVIIвв.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DE7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происходит рост городов</a:t>
            </a:r>
            <a:endParaRPr>
              <a:solidFill>
                <a:srgbClr val="0000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DE7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и городского населения?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/>
          <p:nvPr/>
        </p:nvSpPr>
        <p:spPr>
          <a:xfrm>
            <a:off x="1524000" y="1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Причины роста городов и </a:t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численности населения в них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430823" y="1362433"/>
            <a:ext cx="1141241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AutoNum type="arabicPeriod"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Переход от натурального хозяйства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к фольварочно-барщинной системе;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Рост обмена продукцией между городом и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деревней;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Развитие товарно-денежных отношений;</a:t>
            </a: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 rotWithShape="1">
          <a:blip r:embed="rId3">
            <a:alphaModFix/>
          </a:blip>
          <a:srcRect b="14889" l="0" r="0" t="0"/>
          <a:stretch/>
        </p:blipFill>
        <p:spPr>
          <a:xfrm>
            <a:off x="6642100" y="4231735"/>
            <a:ext cx="3911600" cy="249690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96" name="Google Shape;196;p30"/>
          <p:cNvPicPr preferRelativeResize="0"/>
          <p:nvPr/>
        </p:nvPicPr>
        <p:blipFill rotWithShape="1">
          <a:blip r:embed="rId4">
            <a:alphaModFix/>
          </a:blip>
          <a:srcRect b="23008" l="0" r="26953" t="0"/>
          <a:stretch/>
        </p:blipFill>
        <p:spPr>
          <a:xfrm>
            <a:off x="3308037" y="4263748"/>
            <a:ext cx="3118163" cy="246489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/>
          <p:nvPr/>
        </p:nvSpPr>
        <p:spPr>
          <a:xfrm>
            <a:off x="1524000" y="1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1B720D"/>
                </a:solidFill>
                <a:latin typeface="Arial"/>
                <a:ea typeface="Arial"/>
                <a:cs typeface="Arial"/>
                <a:sym typeface="Arial"/>
              </a:rPr>
              <a:t>Причины роста городов и </a:t>
            </a:r>
            <a:endParaRPr>
              <a:solidFill>
                <a:srgbClr val="1B720D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1B720D"/>
                </a:solidFill>
                <a:latin typeface="Arial"/>
                <a:ea typeface="Arial"/>
                <a:cs typeface="Arial"/>
                <a:sym typeface="Arial"/>
              </a:rPr>
              <a:t>численности населения в них</a:t>
            </a:r>
            <a:endParaRPr>
              <a:solidFill>
                <a:srgbClr val="1B720D"/>
              </a:solidFill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465993" y="1362433"/>
            <a:ext cx="1136845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AutoNum type="arabicPeriod"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Переход от натурального хозяйства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к фольварочно-барщинной системе;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Рост обмена продукцией между городом и </a:t>
            </a:r>
            <a:endParaRPr b="1" i="0" sz="3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деревней;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Развитие товарно-денежных отношений;</a:t>
            </a:r>
            <a:endParaRPr/>
          </a:p>
        </p:txBody>
      </p:sp>
      <p:pic>
        <p:nvPicPr>
          <p:cNvPr id="203" name="Google Shape;203;p31"/>
          <p:cNvPicPr preferRelativeResize="0"/>
          <p:nvPr/>
        </p:nvPicPr>
        <p:blipFill rotWithShape="1">
          <a:blip r:embed="rId3">
            <a:alphaModFix/>
          </a:blip>
          <a:srcRect b="14889" l="0" r="0" t="0"/>
          <a:stretch/>
        </p:blipFill>
        <p:spPr>
          <a:xfrm>
            <a:off x="6642100" y="4231735"/>
            <a:ext cx="3911600" cy="249690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04" name="Google Shape;204;p31"/>
          <p:cNvPicPr preferRelativeResize="0"/>
          <p:nvPr/>
        </p:nvPicPr>
        <p:blipFill rotWithShape="1">
          <a:blip r:embed="rId4">
            <a:alphaModFix/>
          </a:blip>
          <a:srcRect b="23008" l="0" r="26953" t="0"/>
          <a:stretch/>
        </p:blipFill>
        <p:spPr>
          <a:xfrm>
            <a:off x="3297115" y="4248164"/>
            <a:ext cx="3137877" cy="248047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05" name="Google Shape;205;p31"/>
          <p:cNvSpPr/>
          <p:nvPr/>
        </p:nvSpPr>
        <p:spPr>
          <a:xfrm>
            <a:off x="326025" y="1362425"/>
            <a:ext cx="11368500" cy="3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611"/>
              </a:buClr>
              <a:buSzPts val="4000"/>
              <a:buFont typeface="Arial"/>
              <a:buAutoNum type="arabicPeriod"/>
            </a:pPr>
            <a:r>
              <a:rPr b="1" i="0" lang="en-US" sz="4000" u="none" cap="none" strike="noStrike">
                <a:solidFill>
                  <a:srgbClr val="184611"/>
                </a:solidFill>
                <a:latin typeface="Arial"/>
                <a:ea typeface="Arial"/>
                <a:cs typeface="Arial"/>
                <a:sym typeface="Arial"/>
              </a:rPr>
              <a:t>Натуральный прирост;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611"/>
              </a:buClr>
              <a:buSzPts val="4000"/>
              <a:buFont typeface="Arial"/>
              <a:buAutoNum type="arabicPeriod"/>
            </a:pPr>
            <a:r>
              <a:rPr b="1" i="0" lang="en-US" sz="4000" u="none" cap="none" strike="noStrike">
                <a:solidFill>
                  <a:srgbClr val="184611"/>
                </a:solidFill>
                <a:latin typeface="Arial"/>
                <a:ea typeface="Arial"/>
                <a:cs typeface="Arial"/>
                <a:sym typeface="Arial"/>
              </a:rPr>
              <a:t>Переселение сельских ремесленников;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61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184611"/>
                </a:solidFill>
                <a:latin typeface="Arial"/>
                <a:ea typeface="Arial"/>
                <a:cs typeface="Arial"/>
                <a:sym typeface="Arial"/>
              </a:rPr>
              <a:t>3.  Беглых крестьян;</a:t>
            </a:r>
            <a:endParaRPr/>
          </a:p>
          <a:p>
            <a:pPr indent="-488950" lvl="0" marL="7429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1846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32"/>
          <p:cNvCxnSpPr/>
          <p:nvPr/>
        </p:nvCxnSpPr>
        <p:spPr>
          <a:xfrm flipH="1">
            <a:off x="2987675" y="1139825"/>
            <a:ext cx="3216275" cy="199707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211" name="Google Shape;211;p32"/>
          <p:cNvSpPr/>
          <p:nvPr/>
        </p:nvSpPr>
        <p:spPr>
          <a:xfrm>
            <a:off x="475359" y="145384"/>
            <a:ext cx="5327076" cy="146423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AE3A7"/>
              </a:gs>
              <a:gs pos="35000">
                <a:srgbClr val="C3EBC0"/>
              </a:gs>
              <a:gs pos="100000">
                <a:srgbClr val="E6F8E6"/>
              </a:gs>
            </a:gsLst>
            <a:lin ang="162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середине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XVIв.- 382города</a:t>
            </a:r>
            <a:endParaRPr/>
          </a:p>
        </p:txBody>
      </p:sp>
      <p:cxnSp>
        <p:nvCxnSpPr>
          <p:cNvPr id="212" name="Google Shape;212;p32"/>
          <p:cNvCxnSpPr/>
          <p:nvPr/>
        </p:nvCxnSpPr>
        <p:spPr>
          <a:xfrm>
            <a:off x="6203950" y="1139825"/>
            <a:ext cx="2933700" cy="1941512"/>
          </a:xfrm>
          <a:prstGeom prst="straightConnector1">
            <a:avLst/>
          </a:prstGeom>
          <a:noFill/>
          <a:ln cap="flat" cmpd="sng" w="38100">
            <a:solidFill>
              <a:srgbClr val="E2FFF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213" name="Google Shape;213;p32"/>
          <p:cNvSpPr/>
          <p:nvPr/>
        </p:nvSpPr>
        <p:spPr>
          <a:xfrm>
            <a:off x="6605466" y="131884"/>
            <a:ext cx="5064369" cy="146423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В середине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XVIIв.- 462 города</a:t>
            </a:r>
            <a:endParaRPr/>
          </a:p>
        </p:txBody>
      </p:sp>
      <p:cxnSp>
        <p:nvCxnSpPr>
          <p:cNvPr id="214" name="Google Shape;214;p32"/>
          <p:cNvCxnSpPr/>
          <p:nvPr/>
        </p:nvCxnSpPr>
        <p:spPr>
          <a:xfrm>
            <a:off x="5499100" y="1139825"/>
            <a:ext cx="14097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15" name="Google Shape;215;p32"/>
          <p:cNvCxnSpPr/>
          <p:nvPr/>
        </p:nvCxnSpPr>
        <p:spPr>
          <a:xfrm>
            <a:off x="6203950" y="1139825"/>
            <a:ext cx="0" cy="2187575"/>
          </a:xfrm>
          <a:prstGeom prst="straightConnector1">
            <a:avLst/>
          </a:prstGeom>
          <a:noFill/>
          <a:ln cap="flat" cmpd="sng" w="38100">
            <a:solidFill>
              <a:srgbClr val="ADC5AC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216" name="Google Shape;216;p32"/>
          <p:cNvSpPr/>
          <p:nvPr/>
        </p:nvSpPr>
        <p:spPr>
          <a:xfrm>
            <a:off x="1773571" y="3136900"/>
            <a:ext cx="2428926" cy="173664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AE3A7"/>
              </a:gs>
              <a:gs pos="35000">
                <a:srgbClr val="C3EBC0"/>
              </a:gs>
              <a:gs pos="100000">
                <a:srgbClr val="E6F8E6"/>
              </a:gs>
            </a:gsLst>
            <a:lin ang="162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B6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B61"/>
                </a:solidFill>
                <a:latin typeface="Arial"/>
                <a:ea typeface="Arial"/>
                <a:cs typeface="Arial"/>
                <a:sym typeface="Arial"/>
              </a:rPr>
              <a:t>Крупные-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населением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более 10 тыс.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человек</a:t>
            </a:r>
            <a:endParaRPr/>
          </a:p>
        </p:txBody>
      </p:sp>
      <p:sp>
        <p:nvSpPr>
          <p:cNvPr id="217" name="Google Shape;217;p32"/>
          <p:cNvSpPr/>
          <p:nvPr/>
        </p:nvSpPr>
        <p:spPr>
          <a:xfrm>
            <a:off x="4837325" y="3341212"/>
            <a:ext cx="2645807" cy="132802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C937B"/>
              </a:gs>
              <a:gs pos="80000">
                <a:srgbClr val="A3C1A2"/>
              </a:gs>
              <a:gs pos="100000">
                <a:srgbClr val="A4C3A2"/>
              </a:gs>
            </a:gsLst>
            <a:lin ang="162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Средние-</a:t>
            </a:r>
            <a:endParaRPr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населением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2 до 4 тысяч</a:t>
            </a:r>
            <a:endParaRPr/>
          </a:p>
        </p:txBody>
      </p:sp>
      <p:sp>
        <p:nvSpPr>
          <p:cNvPr id="218" name="Google Shape;218;p32"/>
          <p:cNvSpPr/>
          <p:nvPr/>
        </p:nvSpPr>
        <p:spPr>
          <a:xfrm>
            <a:off x="7759700" y="3081081"/>
            <a:ext cx="2755900" cy="348168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Местечки-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населённый пункт, отличавшийся от города меньшей численностью населения, отсутствием оборонительных сооружений, с/х занятиями части населения</a:t>
            </a:r>
            <a:endParaRPr/>
          </a:p>
        </p:txBody>
      </p:sp>
      <p:sp>
        <p:nvSpPr>
          <p:cNvPr id="219" name="Google Shape;219;p32"/>
          <p:cNvSpPr/>
          <p:nvPr/>
        </p:nvSpPr>
        <p:spPr>
          <a:xfrm>
            <a:off x="1506875" y="5098525"/>
            <a:ext cx="2755800" cy="1464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AE3A7"/>
              </a:gs>
              <a:gs pos="35000">
                <a:srgbClr val="C3EBC0"/>
              </a:gs>
              <a:gs pos="100000">
                <a:srgbClr val="E6F8E6"/>
              </a:gs>
            </a:gsLst>
            <a:lin ang="162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Могилёв, Полоцк,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Витебск, Слуцк,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Пинск, Минск,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Брест</a:t>
            </a:r>
            <a:endParaRPr/>
          </a:p>
        </p:txBody>
      </p:sp>
      <p:sp>
        <p:nvSpPr>
          <p:cNvPr id="220" name="Google Shape;220;p32"/>
          <p:cNvSpPr/>
          <p:nvPr/>
        </p:nvSpPr>
        <p:spPr>
          <a:xfrm>
            <a:off x="4714302" y="4873547"/>
            <a:ext cx="2891851" cy="180474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C937B"/>
              </a:gs>
              <a:gs pos="80000">
                <a:srgbClr val="A3C1A2"/>
              </a:gs>
              <a:gs pos="100000">
                <a:srgbClr val="A4C3A2"/>
              </a:gs>
            </a:gsLst>
            <a:lin ang="162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Шклов, Быхов,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Орша, Новогрудок,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Несвиж, Слоним,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Борисов, Бобруйск,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Клецк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1947192" y="2217500"/>
            <a:ext cx="8426071" cy="91940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144479"/>
              </a:gs>
              <a:gs pos="80000">
                <a:srgbClr val="1A58A0"/>
              </a:gs>
              <a:gs pos="100000">
                <a:srgbClr val="175AA3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Юридики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отдельные части города, на которые не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распространялась власть городской администрации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/>
          <p:nvPr/>
        </p:nvSpPr>
        <p:spPr>
          <a:xfrm>
            <a:off x="1524000" y="8235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DE7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Вспомните!</a:t>
            </a:r>
            <a:endParaRPr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1692725" y="931575"/>
            <a:ext cx="9566400" cy="2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611"/>
              </a:buClr>
              <a:buSzPts val="3600"/>
              <a:buFont typeface="Arial"/>
              <a:buAutoNum type="arabicPeriod"/>
            </a:pPr>
            <a:r>
              <a:rPr b="1" i="0" lang="en-US" sz="3600" u="none" cap="none" strike="noStrike">
                <a:solidFill>
                  <a:srgbClr val="184611"/>
                </a:solidFill>
                <a:latin typeface="Arial"/>
                <a:ea typeface="Arial"/>
                <a:cs typeface="Arial"/>
                <a:sym typeface="Arial"/>
              </a:rPr>
              <a:t>Как выглядел средневековый город?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611"/>
              </a:buClr>
              <a:buSzPts val="3600"/>
              <a:buFont typeface="Arial"/>
              <a:buAutoNum type="arabicPeriod"/>
            </a:pPr>
            <a:r>
              <a:rPr b="1" i="0" lang="en-US" sz="3600" u="none" cap="none" strike="noStrike">
                <a:solidFill>
                  <a:srgbClr val="184611"/>
                </a:solidFill>
                <a:latin typeface="Arial"/>
                <a:ea typeface="Arial"/>
                <a:cs typeface="Arial"/>
                <a:sym typeface="Arial"/>
              </a:rPr>
              <a:t>Что находилось в центре?</a:t>
            </a:r>
            <a:endParaRPr/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611"/>
              </a:buClr>
              <a:buSzPts val="3600"/>
              <a:buFont typeface="Arial"/>
              <a:buAutoNum type="arabicPeriod"/>
            </a:pPr>
            <a:r>
              <a:rPr b="1" i="0" lang="en-US" sz="3600" u="none" cap="none" strike="noStrike">
                <a:solidFill>
                  <a:srgbClr val="184611"/>
                </a:solidFill>
                <a:latin typeface="Arial"/>
                <a:ea typeface="Arial"/>
                <a:cs typeface="Arial"/>
                <a:sym typeface="Arial"/>
              </a:rPr>
              <a:t>Из какого материала строились дома горожан?</a:t>
            </a:r>
            <a:endParaRPr/>
          </a:p>
        </p:txBody>
      </p:sp>
      <p:sp>
        <p:nvSpPr>
          <p:cNvPr id="228" name="Google Shape;228;p33"/>
          <p:cNvSpPr/>
          <p:nvPr/>
        </p:nvSpPr>
        <p:spPr>
          <a:xfrm>
            <a:off x="483650" y="3969575"/>
            <a:ext cx="11346000" cy="2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DE7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Как изменяются города </a:t>
            </a:r>
            <a:endParaRPr>
              <a:solidFill>
                <a:srgbClr val="0033C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DE7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ВКЛ в XVIв.?</a:t>
            </a:r>
            <a:endParaRPr>
              <a:solidFill>
                <a:srgbClr val="0033C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DE7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Какие функции они выполняют?</a:t>
            </a:r>
            <a:endParaRPr>
              <a:solidFill>
                <a:srgbClr val="0033CC"/>
              </a:solidFill>
            </a:endParaRPr>
          </a:p>
        </p:txBody>
      </p:sp>
      <p:pic>
        <p:nvPicPr>
          <p:cNvPr id="229" name="Google Shape;2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475" y="852700"/>
            <a:ext cx="5126400" cy="2907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375" y="810850"/>
            <a:ext cx="4997100" cy="2990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/>
          <p:nvPr/>
        </p:nvSpPr>
        <p:spPr>
          <a:xfrm>
            <a:off x="2520092" y="241300"/>
            <a:ext cx="7307102" cy="102155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2BEBE"/>
              </a:gs>
              <a:gs pos="80000">
                <a:srgbClr val="D5FAFA"/>
              </a:gs>
              <a:gs pos="100000">
                <a:srgbClr val="D6FBFB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ФУНКЦИИ ГОРОДОВ</a:t>
            </a:r>
            <a:endParaRPr/>
          </a:p>
        </p:txBody>
      </p:sp>
      <p:cxnSp>
        <p:nvCxnSpPr>
          <p:cNvPr id="236" name="Google Shape;236;p34"/>
          <p:cNvCxnSpPr>
            <a:endCxn id="237" idx="0"/>
          </p:cNvCxnSpPr>
          <p:nvPr/>
        </p:nvCxnSpPr>
        <p:spPr>
          <a:xfrm flipH="1">
            <a:off x="1292998" y="1255591"/>
            <a:ext cx="4793400" cy="2310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237" name="Google Shape;237;p34"/>
          <p:cNvSpPr/>
          <p:nvPr/>
        </p:nvSpPr>
        <p:spPr>
          <a:xfrm>
            <a:off x="526648" y="3566191"/>
            <a:ext cx="1532700" cy="51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1B720D"/>
              </a:gs>
              <a:gs pos="80000">
                <a:srgbClr val="239611"/>
              </a:gs>
              <a:gs pos="100000">
                <a:srgbClr val="219910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Военная</a:t>
            </a: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2646666" y="3422365"/>
            <a:ext cx="2224200" cy="919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174B86"/>
              </a:gs>
              <a:gs pos="80000">
                <a:srgbClr val="1F62B0"/>
              </a:gs>
              <a:gs pos="100000">
                <a:srgbClr val="1C63B4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Ремесленно-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торговая</a:t>
            </a:r>
            <a:endParaRPr/>
          </a:p>
        </p:txBody>
      </p:sp>
      <p:sp>
        <p:nvSpPr>
          <p:cNvPr id="239" name="Google Shape;239;p34"/>
          <p:cNvSpPr/>
          <p:nvPr/>
        </p:nvSpPr>
        <p:spPr>
          <a:xfrm>
            <a:off x="5010500" y="3361825"/>
            <a:ext cx="3530700" cy="919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2BEBE"/>
              </a:gs>
              <a:gs pos="80000">
                <a:srgbClr val="D5FAFA"/>
              </a:gs>
              <a:gs pos="100000">
                <a:srgbClr val="D6FBFB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61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84611"/>
                </a:solidFill>
                <a:latin typeface="Arial"/>
                <a:ea typeface="Arial"/>
                <a:cs typeface="Arial"/>
                <a:sym typeface="Arial"/>
              </a:rPr>
              <a:t>Административная</a:t>
            </a:r>
            <a:endParaRPr/>
          </a:p>
        </p:txBody>
      </p:sp>
      <p:sp>
        <p:nvSpPr>
          <p:cNvPr id="240" name="Google Shape;240;p34"/>
          <p:cNvSpPr/>
          <p:nvPr/>
        </p:nvSpPr>
        <p:spPr>
          <a:xfrm>
            <a:off x="9138759" y="3257540"/>
            <a:ext cx="2200500" cy="919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C937B"/>
              </a:gs>
              <a:gs pos="80000">
                <a:srgbClr val="A3C1A2"/>
              </a:gs>
              <a:gs pos="100000">
                <a:srgbClr val="A4C3A2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Культурно-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религиозная</a:t>
            </a:r>
            <a:endParaRPr/>
          </a:p>
        </p:txBody>
      </p:sp>
      <p:cxnSp>
        <p:nvCxnSpPr>
          <p:cNvPr id="241" name="Google Shape;241;p34"/>
          <p:cNvCxnSpPr/>
          <p:nvPr/>
        </p:nvCxnSpPr>
        <p:spPr>
          <a:xfrm flipH="1">
            <a:off x="4549775" y="1289050"/>
            <a:ext cx="1536700" cy="207327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42" name="Google Shape;242;p34"/>
          <p:cNvCxnSpPr/>
          <p:nvPr/>
        </p:nvCxnSpPr>
        <p:spPr>
          <a:xfrm>
            <a:off x="6086475" y="1255712"/>
            <a:ext cx="868362" cy="2106612"/>
          </a:xfrm>
          <a:prstGeom prst="straightConnector1">
            <a:avLst/>
          </a:prstGeom>
          <a:noFill/>
          <a:ln cap="flat" cmpd="sng" w="38100">
            <a:solidFill>
              <a:srgbClr val="E2FFFF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43" name="Google Shape;243;p34"/>
          <p:cNvCxnSpPr/>
          <p:nvPr/>
        </p:nvCxnSpPr>
        <p:spPr>
          <a:xfrm>
            <a:off x="6086475" y="1262062"/>
            <a:ext cx="3387725" cy="1995487"/>
          </a:xfrm>
          <a:prstGeom prst="straightConnector1">
            <a:avLst/>
          </a:prstGeom>
          <a:noFill/>
          <a:ln cap="flat" cmpd="sng" w="38100">
            <a:solidFill>
              <a:srgbClr val="ADC5AC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244" name="Google Shape;24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249" y="4413325"/>
            <a:ext cx="2101500" cy="1905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45" name="Google Shape;24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0350" y="4401927"/>
            <a:ext cx="1898700" cy="2262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46" name="Google Shape;246;p34"/>
          <p:cNvPicPr preferRelativeResize="0"/>
          <p:nvPr/>
        </p:nvPicPr>
        <p:blipFill rotWithShape="1">
          <a:blip r:embed="rId5">
            <a:alphaModFix/>
          </a:blip>
          <a:srcRect b="16422" l="0" r="0" t="0"/>
          <a:stretch/>
        </p:blipFill>
        <p:spPr>
          <a:xfrm>
            <a:off x="5666000" y="4448207"/>
            <a:ext cx="2348100" cy="2169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47" name="Google Shape;247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87109" y="4281320"/>
            <a:ext cx="2200500" cy="2169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/>
          <p:nvPr/>
        </p:nvSpPr>
        <p:spPr>
          <a:xfrm>
            <a:off x="1524000" y="-4465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1524000" y="962697"/>
            <a:ext cx="91440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Каковы особенности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организации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ремесленного производства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и торговли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в городах ВКЛ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в XVI-XVIIвв.?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E5BF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Стр.</a:t>
            </a:r>
            <a:r>
              <a:rPr b="1" lang="en-US" sz="4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8</a:t>
            </a:r>
            <a:r>
              <a:rPr b="1" i="0" lang="en-US" sz="48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2-</a:t>
            </a:r>
            <a:r>
              <a:rPr b="1" lang="en-US" sz="4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8</a:t>
            </a:r>
            <a:r>
              <a:rPr b="1" i="0" lang="en-US" sz="48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4.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120" y="4534526"/>
            <a:ext cx="2627290" cy="210183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55" name="Google Shape;25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2881" y="4482838"/>
            <a:ext cx="2776928" cy="208269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elikatny blekit">
  <a:themeElements>
    <a:clrScheme name="Тема Offic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likatny blekit">
  <a:themeElements>
    <a:clrScheme name="Тема Offic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