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90" r:id="rId3"/>
    <p:sldId id="257" r:id="rId4"/>
    <p:sldId id="274" r:id="rId5"/>
    <p:sldId id="263" r:id="rId6"/>
    <p:sldId id="260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70" r:id="rId16"/>
    <p:sldId id="271" r:id="rId17"/>
    <p:sldId id="283" r:id="rId18"/>
    <p:sldId id="285" r:id="rId19"/>
    <p:sldId id="286" r:id="rId20"/>
    <p:sldId id="288" r:id="rId21"/>
    <p:sldId id="287" r:id="rId22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97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113D6-C4AC-4D90-8A4F-2E1930430BF9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9200D-40C7-446E-AF7D-1C36C97F7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1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286500" y="0"/>
            <a:ext cx="16383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1600" y="0"/>
            <a:ext cx="47625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200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3200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51" descr="\\Damian\c\WINDOWS\Desktop\newwebsiteestates2\work\music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6553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badi MT Condensed Light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Goudy Old Style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Goudy Old Style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Goudy Old Style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Goudy Old Style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Goudy Old Style" pitchFamily="18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&#1094;&#1077;&#1093;&#1080;.wmv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feature=player_detailpage&amp;v=SiIwZtaWaJ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&#1073;&#1086;&#1088;&#1100;&#1073;&#1072;%20&#1075;&#1086;&#1088;&#1086;&#1076;&#1086;&#1074;%20&#1089;%20&#1089;&#1077;&#1085;&#1100;&#1086;&#1088;&#1072;&#1084;&#1080;.wm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4exam.ru/test/1706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25277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§ 5,</a:t>
            </a:r>
          </a:p>
          <a:p>
            <a:pPr algn="ctr"/>
            <a:r>
              <a:rPr lang="ru-RU" sz="72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2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адание 6 </a:t>
            </a:r>
          </a:p>
          <a:p>
            <a:pPr algn="ctr"/>
            <a:r>
              <a:rPr lang="ru-RU" sz="7200" b="1" cap="none" spc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стр.</a:t>
            </a:r>
            <a:r>
              <a:rPr lang="ru-RU" sz="72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48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устно.</a:t>
            </a:r>
            <a:endParaRPr lang="ru-RU" sz="7200" b="1" cap="none" spc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23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142984"/>
            <a:ext cx="1416790" cy="1473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677073" cy="56166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39514" y="5013176"/>
            <a:ext cx="88456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Каковы пути </a:t>
            </a:r>
          </a:p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возникновения городов?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4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0"/>
            <a:ext cx="76354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1. Перекрёстки торговых путей</a:t>
            </a:r>
            <a:endParaRPr lang="ru-R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93" y="646331"/>
            <a:ext cx="6599256" cy="5590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4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4294967295"/>
          </p:nvPr>
        </p:nvSpPr>
        <p:spPr>
          <a:xfrm>
            <a:off x="0" y="1214438"/>
            <a:ext cx="8229600" cy="4389437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Ньюкасл,                                            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Кастельон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21507" name="Рисунок 3" descr="ньюкасл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76872"/>
            <a:ext cx="3811587" cy="292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3395651" y="-35768"/>
            <a:ext cx="2924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У </a:t>
            </a: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замков: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28" y="4005064"/>
            <a:ext cx="2836544" cy="212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6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58" y="620688"/>
            <a:ext cx="6556809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0"/>
            <a:ext cx="4140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3. У монастырей</a:t>
            </a:r>
            <a:endParaRPr lang="ru-R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6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4294967295"/>
          </p:nvPr>
        </p:nvSpPr>
        <p:spPr>
          <a:xfrm>
            <a:off x="1331640" y="928688"/>
            <a:ext cx="6624736" cy="4389437"/>
          </a:xfrm>
        </p:spPr>
        <p:txBody>
          <a:bodyPr/>
          <a:lstStyle/>
          <a:p>
            <a:pPr algn="ctr" eaLnBrk="1" hangingPunct="1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Кембридж,                            </a:t>
            </a:r>
          </a:p>
          <a:p>
            <a:pPr algn="ctr" eaLnBrk="1" hangingPunct="1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Брюгге.</a:t>
            </a:r>
          </a:p>
        </p:txBody>
      </p:sp>
      <p:pic>
        <p:nvPicPr>
          <p:cNvPr id="22531" name="Рисунок 3" descr="КЕМБРИДЖ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4071937" cy="3054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3347864" y="-5288"/>
            <a:ext cx="3026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  <a:r>
              <a:rPr lang="ru-RU" sz="3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У </a:t>
            </a:r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мостов:</a:t>
            </a:r>
          </a:p>
        </p:txBody>
      </p:sp>
    </p:spTree>
    <p:extLst>
      <p:ext uri="{BB962C8B-B14F-4D97-AF65-F5344CB8AC3E}">
        <p14:creationId xmlns:p14="http://schemas.microsoft.com/office/powerpoint/2010/main" val="204813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331640" y="548680"/>
            <a:ext cx="6624736" cy="4389437"/>
          </a:xfrm>
        </p:spPr>
        <p:txBody>
          <a:bodyPr>
            <a:normAutofit/>
          </a:bodyPr>
          <a:lstStyle/>
          <a:p>
            <a:pPr marL="514350" indent="-51435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Лондиний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Лондон,              </a:t>
            </a:r>
            <a:endParaRPr lang="ru-RU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14350" indent="-51435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Агриппина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Кёльн,</a:t>
            </a:r>
          </a:p>
          <a:p>
            <a:pPr marL="514350" indent="-51435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Лютеция- Париж,                   </a:t>
            </a:r>
            <a:endParaRPr lang="ru-RU" sz="3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514350" indent="-51435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3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Базилиа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Базель.</a:t>
            </a:r>
          </a:p>
        </p:txBody>
      </p:sp>
      <p:pic>
        <p:nvPicPr>
          <p:cNvPr id="19460" name="Рисунок 3" descr="лютиец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140968"/>
            <a:ext cx="4143375" cy="3108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25544" y="0"/>
            <a:ext cx="940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На </a:t>
            </a: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месте старых античных городов: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4294967295"/>
          </p:nvPr>
        </p:nvSpPr>
        <p:spPr>
          <a:xfrm>
            <a:off x="1331640" y="634758"/>
            <a:ext cx="6624736" cy="1214437"/>
          </a:xfrm>
        </p:spPr>
        <p:txBody>
          <a:bodyPr/>
          <a:lstStyle/>
          <a:p>
            <a:pPr algn="ctr" eaLnBrk="1" hangingPunct="1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Магдебург,  Люксембург,  Аугсбург, Эдинбург.</a:t>
            </a:r>
          </a:p>
        </p:txBody>
      </p:sp>
      <p:pic>
        <p:nvPicPr>
          <p:cNvPr id="20486" name="Рисунок 6" descr="Эдинбург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229976" cy="3356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3808" y="-14277"/>
            <a:ext cx="3821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</a:t>
            </a:r>
            <a:r>
              <a:rPr lang="ru-RU" sz="3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У </a:t>
            </a:r>
            <a:r>
              <a:rPr lang="ru-RU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крепостей</a:t>
            </a:r>
            <a:r>
              <a:rPr lang="ru-RU" sz="3600" b="1" i="1" u="sng" dirty="0">
                <a:solidFill>
                  <a:srgbClr val="0070C0"/>
                </a:solidFill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1698" y="56138"/>
            <a:ext cx="7952310" cy="72327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Купцы- 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люди, профессионально </a:t>
            </a:r>
          </a:p>
          <a:p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занимающиеся торговлей.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</a:t>
            </a:r>
          </a:p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</a:t>
            </a:r>
          </a:p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Ярмарки- 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ежегодно  </a:t>
            </a:r>
          </a:p>
          <a:p>
            <a:r>
              <a:rPr lang="ru-RU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организуемые рынки.</a:t>
            </a:r>
            <a:endParaRPr lang="ru-RU" sz="3600" b="1" dirty="0" smtClean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</a:t>
            </a:r>
          </a:p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Товар-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изделие, произведённое</a:t>
            </a:r>
          </a:p>
          <a:p>
            <a:r>
              <a:rPr lang="ru-RU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для продажи.</a:t>
            </a:r>
          </a:p>
          <a:p>
            <a:pPr algn="ctr"/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</a:t>
            </a:r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Товарно-денежное</a:t>
            </a:r>
          </a:p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хозяйство-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хозяйство, в  котором</a:t>
            </a:r>
          </a:p>
          <a:p>
            <a:pPr algn="ctr"/>
            <a:r>
              <a:rPr lang="ru-RU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роизведённые товары продаются</a:t>
            </a:r>
          </a:p>
          <a:p>
            <a:pPr algn="ctr"/>
            <a:r>
              <a:rPr lang="ru-RU" sz="28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2800" b="1" dirty="0" smtClean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деньги.</a:t>
            </a:r>
            <a:endParaRPr lang="ru-RU" sz="3600" b="1" dirty="0" smtClean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6" y="-193652"/>
            <a:ext cx="2053261" cy="20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9" y="1884737"/>
            <a:ext cx="3763496" cy="1549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729"/>
            <a:ext cx="2699792" cy="1301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40" y="620688"/>
            <a:ext cx="6671336" cy="561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294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 было организовано ремесленное</a:t>
            </a:r>
          </a:p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роизводство в городе?</a:t>
            </a:r>
            <a:endParaRPr lang="ru-R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8711" y="61995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hlinkClick r:id="rId4"/>
              </a:rPr>
              <a:t>http://www.youtube.com/watch?feature=player_detailpage&amp;v=SiIwZtaWaJ4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11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272808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3835" y="0"/>
            <a:ext cx="72683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 складывались отношения</a:t>
            </a:r>
          </a:p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ородов с сеньорами?</a:t>
            </a:r>
            <a:endParaRPr lang="ru-RU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716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869159"/>
            <a:ext cx="6141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hlinkClick r:id="rId2"/>
              </a:rPr>
              <a:t>http://4exam.ru/test/1706/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2611710" cy="26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85" y="620688"/>
            <a:ext cx="658901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1" y="620688"/>
            <a:ext cx="66247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Чего добивались города?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 горожане пытались освободиться от власти сеньора?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Удавалось ли достичь победы?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Какие изменения происходили в городах в случае успешной борьбы?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323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77408"/>
              </p:ext>
            </p:extLst>
          </p:nvPr>
        </p:nvGraphicFramePr>
        <p:xfrm>
          <a:off x="971600" y="620688"/>
          <a:ext cx="7272807" cy="5688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5544615"/>
              </a:tblGrid>
              <a:tr h="594844">
                <a:tc>
                  <a:txBody>
                    <a:bodyPr/>
                    <a:lstStyle/>
                    <a:p>
                      <a:pPr marL="889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2060"/>
                          </a:solidFill>
                          <a:effectLst/>
                        </a:rPr>
                        <a:t>Цели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ts val="1345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2060"/>
                          </a:solidFill>
                          <a:effectLst/>
                        </a:rPr>
                        <a:t>сократить поборы феодалов;                      получить торговые привилегии;                       добиться права на самоуправление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 anchor="ctr"/>
                </a:tc>
              </a:tr>
              <a:tr h="643399">
                <a:tc>
                  <a:txBody>
                    <a:bodyPr/>
                    <a:lstStyle/>
                    <a:p>
                      <a:pPr marL="889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2060"/>
                          </a:solidFill>
                          <a:effectLst/>
                        </a:rPr>
                        <a:t>Способы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76530" algn="l"/>
                        </a:tabLst>
                      </a:pPr>
                      <a:r>
                        <a:rPr lang="ru-RU" sz="1800" b="1" u="none" strike="noStrike" spc="0" dirty="0" smtClean="0">
                          <a:effectLst/>
                        </a:rPr>
                        <a:t>давали </a:t>
                      </a:r>
                      <a:r>
                        <a:rPr lang="ru-RU" sz="1800" b="1" u="none" strike="noStrike" spc="0" dirty="0">
                          <a:effectLst/>
                        </a:rPr>
                        <a:t>феодалам выкуп деньгами;</a:t>
                      </a:r>
                    </a:p>
                    <a:p>
                      <a:pPr marL="0" lvl="0" indent="0" algn="l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86055" algn="l"/>
                        </a:tabLst>
                      </a:pPr>
                      <a:r>
                        <a:rPr lang="ru-RU" sz="1800" b="1" u="none" strike="noStrike" spc="0" dirty="0">
                          <a:effectLst/>
                        </a:rPr>
                        <a:t>восставали и вели войны против своих хозяев</a:t>
                      </a:r>
                      <a:endParaRPr lang="ru-RU" sz="1800" b="1" u="none" strike="noStrike" spc="0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/>
                </a:tc>
              </a:tr>
              <a:tr h="822684">
                <a:tc>
                  <a:txBody>
                    <a:bodyPr/>
                    <a:lstStyle/>
                    <a:p>
                      <a:pPr marL="889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2060"/>
                          </a:solidFill>
                          <a:effectLst/>
                        </a:rPr>
                        <a:t>Результаты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ru-RU" sz="1800" b="1" spc="0" dirty="0" smtClean="0">
                          <a:effectLst/>
                        </a:rPr>
                        <a:t>некоторые </a:t>
                      </a:r>
                      <a:r>
                        <a:rPr lang="ru-RU" sz="1800" b="1" spc="0" dirty="0">
                          <a:effectLst/>
                        </a:rPr>
                        <a:t>города не смогли освободиться;</a:t>
                      </a:r>
                      <a:endParaRPr lang="ru-RU" sz="1800" b="1" dirty="0">
                        <a:effectLst/>
                      </a:endParaRPr>
                    </a:p>
                    <a:p>
                      <a:pPr marL="76200" algn="l">
                        <a:lnSpc>
                          <a:spcPts val="115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b="1" spc="0" dirty="0" smtClean="0">
                          <a:effectLst/>
                        </a:rPr>
                        <a:t>многие </a:t>
                      </a:r>
                      <a:r>
                        <a:rPr lang="ru-RU" sz="1800" b="1" spc="0" dirty="0">
                          <a:effectLst/>
                        </a:rPr>
                        <a:t>города освободились от светских и церковных сеньоров</a:t>
                      </a:r>
                      <a:endParaRPr lang="ru-RU" sz="1800" b="1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 anchor="ctr"/>
                </a:tc>
              </a:tr>
              <a:tr h="3627705">
                <a:tc>
                  <a:txBody>
                    <a:bodyPr/>
                    <a:lstStyle/>
                    <a:p>
                      <a:pPr marL="889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88900" algn="l">
                        <a:lnSpc>
                          <a:spcPts val="1150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2060"/>
                          </a:solidFill>
                          <a:effectLst/>
                        </a:rPr>
                        <a:t>Последствия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345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82880" algn="l"/>
                        </a:tabLst>
                      </a:pPr>
                      <a:r>
                        <a:rPr lang="ru-RU" sz="1800" b="1" u="none" strike="noStrike" spc="0" dirty="0" smtClean="0">
                          <a:effectLst/>
                        </a:rPr>
                        <a:t> освободившиеся </a:t>
                      </a:r>
                      <a:r>
                        <a:rPr lang="ru-RU" sz="1800" b="1" u="none" strike="noStrike" spc="0" dirty="0">
                          <a:effectLst/>
                        </a:rPr>
                        <a:t>города получили право на </a:t>
                      </a:r>
                      <a:r>
                        <a:rPr lang="ru-RU" sz="1800" b="1" u="none" strike="noStrike" spc="0" dirty="0" smtClean="0">
                          <a:solidFill>
                            <a:srgbClr val="C00000"/>
                          </a:solidFill>
                          <a:effectLst/>
                        </a:rPr>
                        <a:t>самоуправление</a:t>
                      </a:r>
                      <a:r>
                        <a:rPr lang="ru-RU" sz="1800" b="1" u="none" strike="noStrike" spc="0" dirty="0">
                          <a:solidFill>
                            <a:srgbClr val="C00000"/>
                          </a:solidFill>
                          <a:effectLst/>
                        </a:rPr>
                        <a:t>;</a:t>
                      </a:r>
                    </a:p>
                    <a:p>
                      <a:pPr marL="0" lvl="0" indent="0" algn="l">
                        <a:lnSpc>
                          <a:spcPts val="1345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86055" algn="l"/>
                        </a:tabLst>
                      </a:pPr>
                      <a:r>
                        <a:rPr lang="ru-RU" sz="1800" b="1" u="none" strike="noStrike" spc="0" dirty="0">
                          <a:effectLst/>
                        </a:rPr>
                        <a:t>независимые города (</a:t>
                      </a:r>
                      <a:r>
                        <a:rPr lang="ru-RU" sz="1800" b="1" u="none" strike="noStrike" spc="0" dirty="0">
                          <a:solidFill>
                            <a:srgbClr val="C00000"/>
                          </a:solidFill>
                          <a:effectLst/>
                        </a:rPr>
                        <a:t>коммуны) </a:t>
                      </a:r>
                      <a:r>
                        <a:rPr lang="ru-RU" sz="1800" b="1" u="none" strike="noStrike" spc="0" dirty="0">
                          <a:effectLst/>
                        </a:rPr>
                        <a:t>решали свои дела через свои органы власти;</a:t>
                      </a:r>
                    </a:p>
                    <a:p>
                      <a:pPr marL="0" lvl="0" indent="0" algn="l">
                        <a:lnSpc>
                          <a:spcPts val="1345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86055" algn="l"/>
                        </a:tabLst>
                      </a:pPr>
                      <a:r>
                        <a:rPr lang="ru-RU" sz="1800" b="1" u="none" strike="noStrike" spc="0" dirty="0">
                          <a:effectLst/>
                        </a:rPr>
                        <a:t>горожане выбирали </a:t>
                      </a:r>
                      <a:r>
                        <a:rPr lang="ru-RU" sz="1800" b="1" u="none" strike="noStrike" spc="0" dirty="0">
                          <a:solidFill>
                            <a:srgbClr val="C00000"/>
                          </a:solidFill>
                          <a:effectLst/>
                        </a:rPr>
                        <a:t>городской совет </a:t>
                      </a:r>
                      <a:r>
                        <a:rPr lang="ru-RU" sz="1800" b="1" u="none" strike="noStrike" spc="0" dirty="0">
                          <a:effectLst/>
                        </a:rPr>
                        <a:t>и его руководителя — </a:t>
                      </a:r>
                      <a:r>
                        <a:rPr lang="ru-RU" sz="1800" b="1" u="none" strike="noStrike" spc="0" dirty="0">
                          <a:solidFill>
                            <a:srgbClr val="C00000"/>
                          </a:solidFill>
                          <a:effectLst/>
                        </a:rPr>
                        <a:t>мэра</a:t>
                      </a:r>
                      <a:r>
                        <a:rPr lang="ru-RU" sz="1800" b="1" u="none" strike="noStrike" spc="0" baseline="30000" dirty="0">
                          <a:effectLst/>
                        </a:rPr>
                        <a:t>-</a:t>
                      </a:r>
                      <a:r>
                        <a:rPr lang="ru-RU" sz="1800" b="1" u="none" strike="noStrike" spc="0" dirty="0" smtClean="0">
                          <a:effectLst/>
                        </a:rPr>
                        <a:t>,                                городской</a:t>
                      </a:r>
                      <a:r>
                        <a:rPr lang="ru-RU" sz="1800" b="1" u="none" strike="noStrike" spc="0" baseline="0" dirty="0" smtClean="0">
                          <a:effectLst/>
                        </a:rPr>
                        <a:t> совет заседал в специальном здании-</a:t>
                      </a:r>
                      <a:r>
                        <a:rPr lang="ru-RU" sz="1800" b="1" u="none" strike="noStrike" spc="0" baseline="0" dirty="0" smtClean="0">
                          <a:solidFill>
                            <a:srgbClr val="C00000"/>
                          </a:solidFill>
                          <a:effectLst/>
                        </a:rPr>
                        <a:t>ратуше</a:t>
                      </a:r>
                      <a:r>
                        <a:rPr lang="ru-RU" sz="1800" b="1" u="none" strike="noStrike" spc="0" baseline="0" dirty="0" smtClean="0">
                          <a:effectLst/>
                        </a:rPr>
                        <a:t>;</a:t>
                      </a:r>
                      <a:endParaRPr lang="ru-RU" sz="1800" b="1" u="none" strike="noStrike" spc="0" dirty="0">
                        <a:effectLst/>
                      </a:endParaRPr>
                    </a:p>
                    <a:p>
                      <a:pPr marL="0" lvl="0" indent="0" algn="l">
                        <a:lnSpc>
                          <a:spcPts val="1345"/>
                        </a:lnSpc>
                        <a:spcBef>
                          <a:spcPts val="3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50"/>
                        <a:buFontTx/>
                        <a:buNone/>
                        <a:tabLst>
                          <a:tab pos="186055" algn="l"/>
                        </a:tabLst>
                      </a:pPr>
                      <a:r>
                        <a:rPr lang="ru-RU" sz="1800" b="1" u="none" strike="noStrike" spc="0" dirty="0">
                          <a:effectLst/>
                        </a:rPr>
                        <a:t>городской совет чеканил монету, </a:t>
                      </a:r>
                      <a:r>
                        <a:rPr lang="ru-RU" sz="1800" b="1" u="none" strike="noStrike" spc="0" dirty="0" smtClean="0">
                          <a:effectLst/>
                        </a:rPr>
                        <a:t>                  набирал </a:t>
                      </a:r>
                      <a:r>
                        <a:rPr lang="ru-RU" sz="1800" b="1" u="none" strike="noStrike" spc="0" dirty="0">
                          <a:effectLst/>
                        </a:rPr>
                        <a:t>охрану и войско, </a:t>
                      </a:r>
                      <a:r>
                        <a:rPr lang="ru-RU" sz="1800" b="1" u="none" strike="noStrike" spc="0" dirty="0" smtClean="0">
                          <a:effectLst/>
                        </a:rPr>
                        <a:t>                              ведал </a:t>
                      </a:r>
                      <a:r>
                        <a:rPr lang="ru-RU" sz="1800" b="1" u="none" strike="noStrike" spc="0" dirty="0">
                          <a:effectLst/>
                        </a:rPr>
                        <a:t>судом и казной, </a:t>
                      </a:r>
                      <a:r>
                        <a:rPr lang="ru-RU" sz="1800" b="1" u="none" strike="noStrike" spc="0" dirty="0" smtClean="0">
                          <a:effectLst/>
                        </a:rPr>
                        <a:t>                                               издавал </a:t>
                      </a:r>
                      <a:r>
                        <a:rPr lang="ru-RU" sz="1800" b="1" u="none" strike="noStrike" spc="0" dirty="0">
                          <a:effectLst/>
                        </a:rPr>
                        <a:t>законы, </a:t>
                      </a:r>
                      <a:r>
                        <a:rPr lang="ru-RU" sz="1800" b="1" u="none" strike="noStrike" spc="0" dirty="0" smtClean="0">
                          <a:effectLst/>
                        </a:rPr>
                        <a:t>                                                    устанавливал </a:t>
                      </a:r>
                      <a:r>
                        <a:rPr lang="ru-RU" sz="1800" b="1" u="none" strike="noStrike" spc="0" dirty="0">
                          <a:effectLst/>
                        </a:rPr>
                        <a:t>налоги</a:t>
                      </a:r>
                      <a:endParaRPr lang="ru-RU" sz="1800" b="1" u="none" strike="noStrike" spc="0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r="7866"/>
          <a:stretch/>
        </p:blipFill>
        <p:spPr bwMode="auto">
          <a:xfrm>
            <a:off x="1136108" y="3889884"/>
            <a:ext cx="1368152" cy="152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761" t="4553" r="8257" b="33990"/>
          <a:stretch>
            <a:fillRect/>
          </a:stretch>
        </p:blipFill>
        <p:spPr bwMode="auto">
          <a:xfrm>
            <a:off x="1357290" y="631408"/>
            <a:ext cx="6634474" cy="55721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67982" y="1700808"/>
            <a:ext cx="694453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Средневековый</a:t>
            </a:r>
          </a:p>
          <a:p>
            <a:pPr algn="ctr"/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город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-243408"/>
            <a:ext cx="4374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Подумайте!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1" y="679922"/>
            <a:ext cx="6624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Всегда ли существовали города?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Были ли города в древнем мире?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Каковы судьба городов Западной Римской империи?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Где уцелели города?</a:t>
            </a:r>
          </a:p>
          <a:p>
            <a:pPr marL="342900" indent="-342900"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Чем занимались жители городов и тех государств, где они уцелели?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2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142852"/>
            <a:ext cx="8229600" cy="14287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Сравните карты Европы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IX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XIV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веков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Какие изменения вы нашли?</a:t>
            </a:r>
          </a:p>
        </p:txBody>
      </p:sp>
      <p:pic>
        <p:nvPicPr>
          <p:cNvPr id="1229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43372" y="1928802"/>
            <a:ext cx="4843776" cy="4786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04864"/>
            <a:ext cx="3770313" cy="4321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39304"/>
            <a:ext cx="6716312" cy="5643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3648" y="2564904"/>
            <a:ext cx="65722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Каковы же причины возникновения 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ородов?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-1714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/>
                <a:solidFill>
                  <a:srgbClr val="FF99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Х-</a:t>
            </a:r>
            <a:r>
              <a:rPr lang="en-US" sz="4800" b="1" cap="all" dirty="0" smtClean="0">
                <a:ln/>
                <a:solidFill>
                  <a:srgbClr val="FF99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XI</a:t>
            </a:r>
            <a:r>
              <a:rPr lang="ru-RU" sz="4800" b="1" cap="all" dirty="0" smtClean="0">
                <a:ln/>
                <a:solidFill>
                  <a:srgbClr val="FF99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вв.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ускоряется рост старых и появление новых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городов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98041"/>
            <a:ext cx="6480720" cy="5722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171400"/>
            <a:ext cx="93314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Успехи в сельском хозяйстве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2816" y="1412775"/>
            <a:ext cx="694933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/>
              <a:t> </a:t>
            </a:r>
            <a:r>
              <a:rPr lang="ru-RU" sz="3200" b="1" dirty="0" smtClean="0"/>
              <a:t>Распаханы новые земли;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 Улучшились орудия труда </a:t>
            </a:r>
          </a:p>
          <a:p>
            <a:r>
              <a:rPr lang="ru-RU" sz="3200" b="1" dirty="0" smtClean="0"/>
              <a:t>    (появился плуг сложной </a:t>
            </a:r>
          </a:p>
          <a:p>
            <a:r>
              <a:rPr lang="ru-RU" sz="3200" b="1" dirty="0" smtClean="0"/>
              <a:t>    конструкции);</a:t>
            </a:r>
          </a:p>
          <a:p>
            <a:r>
              <a:rPr lang="ru-RU" sz="3200" b="1" dirty="0" smtClean="0"/>
              <a:t>3. Возросла урожайность;</a:t>
            </a:r>
          </a:p>
          <a:p>
            <a:r>
              <a:rPr lang="ru-RU" sz="3200" b="1" dirty="0" smtClean="0"/>
              <a:t>4. Крестьяне могли прокормить </a:t>
            </a:r>
          </a:p>
          <a:p>
            <a:r>
              <a:rPr lang="ru-RU" sz="3200" b="1" dirty="0" smtClean="0"/>
              <a:t>    и себя и феодала;</a:t>
            </a:r>
          </a:p>
          <a:p>
            <a:r>
              <a:rPr lang="ru-RU" sz="3200" b="1" dirty="0" smtClean="0"/>
              <a:t>5. У крестьян появились </a:t>
            </a:r>
          </a:p>
          <a:p>
            <a:r>
              <a:rPr lang="ru-RU" sz="3200" b="1" dirty="0" smtClean="0"/>
              <a:t>    излишки продуктов;</a:t>
            </a:r>
          </a:p>
          <a:p>
            <a:pPr marL="342900" indent="-342900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344816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" y="-117976"/>
            <a:ext cx="91302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2.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Развивается спрос на изделия ремесла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083" y="620687"/>
            <a:ext cx="724589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accent3"/>
                </a:solidFill>
              </a:rPr>
              <a:t> Крестьяне и феодалы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желали приобретать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орудия труда, предметы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хорошего качества;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2. Возникла потребность в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ремесленниках,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профессионалах,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занимающихся только  </a:t>
            </a:r>
          </a:p>
          <a:p>
            <a:r>
              <a:rPr lang="ru-RU" sz="4000" b="1" dirty="0" smtClean="0">
                <a:solidFill>
                  <a:schemeClr val="accent3"/>
                </a:solidFill>
              </a:rPr>
              <a:t>своей работой;</a:t>
            </a:r>
            <a:endParaRPr lang="ru-RU" sz="4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768752" cy="3631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448" y="0"/>
            <a:ext cx="9140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3. Отделение ремесла от сельского хозяйства</a:t>
            </a:r>
            <a:endParaRPr lang="ru-RU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80" y="4180344"/>
            <a:ext cx="8964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Ремесленники могли прокормиться своим ремеслом;</a:t>
            </a:r>
          </a:p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2.  Появились 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новые сложные </a:t>
            </a: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виды ремесла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;</a:t>
            </a:r>
          </a:p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3. Трудно было совмещать занятия </a:t>
            </a:r>
          </a:p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сельским хозяйством и ремеслом;</a:t>
            </a:r>
          </a:p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4. Нужны были особые знания и навыки в труде;</a:t>
            </a:r>
            <a:endParaRPr lang="ru-RU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3672" y="1559257"/>
            <a:ext cx="70166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Почему это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стало возможным?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freesample1-2</Template>
  <TotalTime>405</TotalTime>
  <Words>466</Words>
  <Application>Microsoft Office PowerPoint</Application>
  <PresentationFormat>Экран (4:3)</PresentationFormat>
  <Paragraphs>99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Сравните карты Европы IX и XIV веков.  Какие изменения вы нашли?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41</cp:revision>
  <cp:lastPrinted>2014-10-05T15:20:48Z</cp:lastPrinted>
  <dcterms:created xsi:type="dcterms:W3CDTF">2006-09-26T03:28:28Z</dcterms:created>
  <dcterms:modified xsi:type="dcterms:W3CDTF">2021-10-07T17:11:43Z</dcterms:modified>
</cp:coreProperties>
</file>