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Lobster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CBBA13-02DB-44D2-8375-D9C8AA4CDB55}">
  <a:tblStyle styleId="{E0CBBA13-02DB-44D2-8375-D9C8AA4CDB5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24" Type="http://schemas.openxmlformats.org/officeDocument/2006/relationships/font" Target="fonts/Lobster-regular.fntdata"/><Relationship Id="rId12" Type="http://schemas.openxmlformats.org/officeDocument/2006/relationships/slide" Target="slides/slide5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5e0889a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5e0889a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9b45bbedc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f9b45bbedc_2_8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9b45bbedc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f9b45bbedc_2_9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9b45bbedc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f9b45bbedc_0_15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9b45bbedc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f9b45bbedc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f9b45bbedc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f9b45bbedc_2_10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f9b45bbedc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f9b45bbedc_2_11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f9b45bbedc_2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f9b45bbedc_2_12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9b45bbed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f9b45bbed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9b45bbed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f9b45bbed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9b45bbed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f9b45bbed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9b45bbedc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9b45bbed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9b45bbedc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f9b45bbed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9b45bbedc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9b45bbedc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9b45bbedc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f9b45bbedc_2_7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9" name="Google Shape;119;p19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9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/>
        </p:nvSpPr>
        <p:spPr>
          <a:xfrm>
            <a:off x="239425" y="319200"/>
            <a:ext cx="87345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8 классе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“</a:t>
            </a: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Промышленность, торговля, города и местечки в Беларуси в первой половине  XIX в.</a:t>
            </a: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/>
        </p:nvSpPr>
        <p:spPr>
          <a:xfrm>
            <a:off x="251525" y="275675"/>
            <a:ext cx="8774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A0000"/>
                </a:solidFill>
                <a:latin typeface="Lobster"/>
                <a:ea typeface="Lobster"/>
                <a:cs typeface="Lobster"/>
                <a:sym typeface="Lobster"/>
              </a:rPr>
              <a:t>Реконструировались и строились каналы, соединившие реки бассейнов </a:t>
            </a:r>
            <a:endParaRPr sz="2000">
              <a:solidFill>
                <a:srgbClr val="8A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A0000"/>
                </a:solidFill>
                <a:latin typeface="Lobster"/>
                <a:ea typeface="Lobster"/>
                <a:cs typeface="Lobster"/>
                <a:sym typeface="Lobster"/>
              </a:rPr>
              <a:t>Черного и Балтийского морей</a:t>
            </a:r>
            <a:endParaRPr sz="2000">
              <a:solidFill>
                <a:srgbClr val="8A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8" name="Google Shape;228;p34"/>
          <p:cNvSpPr txBox="1"/>
          <p:nvPr/>
        </p:nvSpPr>
        <p:spPr>
          <a:xfrm>
            <a:off x="548975" y="1039875"/>
            <a:ext cx="778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По Днепру, Припяти,Западной Двине пошли первые пароходы.</a:t>
            </a:r>
            <a:endParaRPr sz="20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29" name="Google Shape;22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50" y="1822650"/>
            <a:ext cx="4315126" cy="269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4"/>
          <p:cNvSpPr txBox="1"/>
          <p:nvPr/>
        </p:nvSpPr>
        <p:spPr>
          <a:xfrm>
            <a:off x="4809800" y="1872500"/>
            <a:ext cx="4128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1824 г. 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первый пароход мощностью 12 лошадиных сил прошел испытания на р. Сож. Построил англичанин А. Смит - механик гомельского имения, принадлежавшего графу Н. П. Румянцеву.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36" name="Google Shape;236;p35"/>
          <p:cNvSpPr txBox="1"/>
          <p:nvPr/>
        </p:nvSpPr>
        <p:spPr>
          <a:xfrm>
            <a:off x="296066" y="251100"/>
            <a:ext cx="864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35"/>
          <p:cNvSpPr txBox="1"/>
          <p:nvPr/>
        </p:nvSpPr>
        <p:spPr>
          <a:xfrm>
            <a:off x="5987400" y="1264150"/>
            <a:ext cx="30000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latin typeface="Times New Roman"/>
                <a:ea typeface="Times New Roman"/>
                <a:cs typeface="Times New Roman"/>
                <a:sym typeface="Times New Roman"/>
              </a:rPr>
              <a:t>Найдите на картосхеме сухопутные и речные пути, по которым осуществлялась торговля.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latin typeface="Times New Roman"/>
                <a:ea typeface="Times New Roman"/>
                <a:cs typeface="Times New Roman"/>
                <a:sym typeface="Times New Roman"/>
              </a:rPr>
              <a:t>Покажите и назовите реки, которые соединяли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latin typeface="Times New Roman"/>
                <a:ea typeface="Times New Roman"/>
                <a:cs typeface="Times New Roman"/>
                <a:sym typeface="Times New Roman"/>
              </a:rPr>
              <a:t>обозначенные на картосхеме каналы.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8" name="Google Shape;2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50" y="251100"/>
            <a:ext cx="5762451" cy="47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Google Shape;243;p36"/>
          <p:cNvGraphicFramePr/>
          <p:nvPr/>
        </p:nvGraphicFramePr>
        <p:xfrm>
          <a:off x="280545" y="2708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{E0CBBA13-02DB-44D2-8375-D9C8AA4CDB55}</a:tableStyleId>
              </a:tblPr>
              <a:tblGrid>
                <a:gridCol w="3888425"/>
                <a:gridCol w="4824525"/>
              </a:tblGrid>
              <a:tr h="61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Название канала</a:t>
                      </a:r>
                      <a:endParaRPr b="1" sz="2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Реки, которые соединяет канал</a:t>
                      </a:r>
                      <a:endParaRPr sz="2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>
                    <a:solidFill>
                      <a:srgbClr val="CFE2F3"/>
                    </a:solidFill>
                  </a:tcPr>
                </a:tc>
              </a:tr>
              <a:tr h="615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Августовский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(1839 – с. XX в.) 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Нёман - Висла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/>
                </a:tc>
              </a:tr>
              <a:tr h="615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Огинский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(1783 – 1941 гг.)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Днепр - Нёман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/>
                </a:tc>
              </a:tr>
              <a:tr h="615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Березинский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(1805</a:t>
                      </a:r>
                      <a:r>
                        <a:rPr b="1" lang="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- </a:t>
                      </a:r>
                      <a:r>
                        <a:rPr b="1" lang="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к.XIX в.)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Западная</a:t>
                      </a:r>
                      <a:r>
                        <a:rPr b="1" lang="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Двина-Березина-Днепр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/>
                </a:tc>
              </a:tr>
              <a:tr h="615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Днепровско-Бугский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(Королевский канал)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( 1784 г., реконстр. 1848 г.)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Днепр-Висла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  <p:sp>
        <p:nvSpPr>
          <p:cNvPr id="244" name="Google Shape;244;p36"/>
          <p:cNvSpPr txBox="1"/>
          <p:nvPr/>
        </p:nvSpPr>
        <p:spPr>
          <a:xfrm>
            <a:off x="309575" y="3765150"/>
            <a:ext cx="78204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Расширялась внешняя торговля. Из Западной Европы через Беларусь перевозили грузы в города России, а оттуда — на западноевропейские рынки.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Важную роль в торговле до середины XIX в. продолжали играть </a:t>
            </a:r>
            <a:r>
              <a:rPr lang="ru" sz="2200">
                <a:solidFill>
                  <a:srgbClr val="8A0000"/>
                </a:solidFill>
                <a:latin typeface="Lobster"/>
                <a:ea typeface="Lobster"/>
                <a:cs typeface="Lobster"/>
                <a:sym typeface="Lobster"/>
              </a:rPr>
              <a:t>ярмарки.</a:t>
            </a:r>
            <a:endParaRPr sz="2200">
              <a:solidFill>
                <a:srgbClr val="8A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925" y="1334850"/>
            <a:ext cx="4178700" cy="318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7"/>
          <p:cNvSpPr txBox="1"/>
          <p:nvPr/>
        </p:nvSpPr>
        <p:spPr>
          <a:xfrm>
            <a:off x="2814775" y="246650"/>
            <a:ext cx="4178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8A0000"/>
                </a:solidFill>
                <a:latin typeface="Lobster"/>
                <a:ea typeface="Lobster"/>
                <a:cs typeface="Lobster"/>
                <a:sym typeface="Lobster"/>
              </a:rPr>
              <a:t>Вспомните!!!</a:t>
            </a:r>
            <a:endParaRPr b="1" sz="2600">
              <a:solidFill>
                <a:srgbClr val="8A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51" name="Google Shape;251;p37"/>
          <p:cNvSpPr txBox="1"/>
          <p:nvPr/>
        </p:nvSpPr>
        <p:spPr>
          <a:xfrm>
            <a:off x="253925" y="754475"/>
            <a:ext cx="417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Что такое ярмарка?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37"/>
          <p:cNvSpPr txBox="1"/>
          <p:nvPr/>
        </p:nvSpPr>
        <p:spPr>
          <a:xfrm>
            <a:off x="4572000" y="1603275"/>
            <a:ext cx="4178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Назовите наиболее знаменитые ярмарки на </a:t>
            </a:r>
            <a:r>
              <a:rPr lang="ru" sz="3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территории</a:t>
            </a:r>
            <a:r>
              <a:rPr lang="ru" sz="3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Беларуси в XIXв.</a:t>
            </a:r>
            <a:endParaRPr sz="30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/>
          <p:nvPr>
            <p:ph idx="1" type="body"/>
          </p:nvPr>
        </p:nvSpPr>
        <p:spPr>
          <a:xfrm>
            <a:off x="413275" y="847750"/>
            <a:ext cx="63552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" sz="2300">
                <a:latin typeface="Times New Roman"/>
                <a:ea typeface="Times New Roman"/>
                <a:cs typeface="Times New Roman"/>
                <a:sym typeface="Times New Roman"/>
              </a:rPr>
              <a:t>Зельвенская, Свислочская  - Гродненская губ;</a:t>
            </a:r>
            <a:endParaRPr b="1" sz="23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" sz="2300">
                <a:latin typeface="Times New Roman"/>
                <a:ea typeface="Times New Roman"/>
                <a:cs typeface="Times New Roman"/>
                <a:sym typeface="Times New Roman"/>
              </a:rPr>
              <a:t>Освейская, Бешенковичская - Витебская губ;</a:t>
            </a:r>
            <a:endParaRPr b="1" sz="23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" sz="2300">
                <a:latin typeface="Times New Roman"/>
                <a:ea typeface="Times New Roman"/>
                <a:cs typeface="Times New Roman"/>
                <a:sym typeface="Times New Roman"/>
              </a:rPr>
              <a:t>Любавичская - Могилевская губ;</a:t>
            </a:r>
            <a:endParaRPr b="1" sz="23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" sz="2300">
                <a:latin typeface="Times New Roman"/>
                <a:ea typeface="Times New Roman"/>
                <a:cs typeface="Times New Roman"/>
                <a:sym typeface="Times New Roman"/>
              </a:rPr>
              <a:t>Троицкая (Гомель) – Могилевская губ;</a:t>
            </a:r>
            <a:endParaRPr b="1" sz="23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" sz="2300">
                <a:latin typeface="Times New Roman"/>
                <a:ea typeface="Times New Roman"/>
                <a:cs typeface="Times New Roman"/>
                <a:sym typeface="Times New Roman"/>
              </a:rPr>
              <a:t>Минская(Контрактовая) – Минская губ.</a:t>
            </a:r>
            <a:endParaRPr b="1" sz="2300"/>
          </a:p>
        </p:txBody>
      </p:sp>
      <p:sp>
        <p:nvSpPr>
          <p:cNvPr id="258" name="Google Shape;258;p3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59" name="Google Shape;259;p38"/>
          <p:cNvSpPr txBox="1"/>
          <p:nvPr/>
        </p:nvSpPr>
        <p:spPr>
          <a:xfrm>
            <a:off x="232150" y="232150"/>
            <a:ext cx="877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8A0000"/>
                </a:solidFill>
                <a:latin typeface="Lobster"/>
                <a:ea typeface="Lobster"/>
                <a:cs typeface="Lobster"/>
                <a:sym typeface="Lobster"/>
              </a:rPr>
              <a:t>Крупнейшие ярмарки(до середины XIX в.)</a:t>
            </a:r>
            <a:endParaRPr>
              <a:solidFill>
                <a:srgbClr val="8A0000"/>
              </a:solidFill>
            </a:endParaRPr>
          </a:p>
        </p:txBody>
      </p:sp>
      <p:sp>
        <p:nvSpPr>
          <p:cNvPr id="260" name="Google Shape;260;p38"/>
          <p:cNvSpPr txBox="1"/>
          <p:nvPr/>
        </p:nvSpPr>
        <p:spPr>
          <a:xfrm>
            <a:off x="290175" y="3228425"/>
            <a:ext cx="8205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Ярмарочная торговля с течением времени стала угасать. </a:t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На смену ей приходили лавочно-магазинная торговля и еженедельные городские базары.</a:t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61" name="Google Shape;261;p38"/>
          <p:cNvPicPr preferRelativeResize="0"/>
          <p:nvPr/>
        </p:nvPicPr>
        <p:blipFill rotWithShape="1">
          <a:blip r:embed="rId3">
            <a:alphaModFix/>
          </a:blip>
          <a:srcRect b="0" l="0" r="24402" t="0"/>
          <a:stretch/>
        </p:blipFill>
        <p:spPr>
          <a:xfrm>
            <a:off x="6720525" y="1249025"/>
            <a:ext cx="2202600" cy="19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67" name="Google Shape;267;p39"/>
          <p:cNvSpPr txBox="1"/>
          <p:nvPr/>
        </p:nvSpPr>
        <p:spPr>
          <a:xfrm>
            <a:off x="248250" y="217625"/>
            <a:ext cx="8647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580000"/>
                </a:solidFill>
                <a:latin typeface="Lobster"/>
                <a:ea typeface="Lobster"/>
                <a:cs typeface="Lobster"/>
                <a:sym typeface="Lobster"/>
              </a:rPr>
              <a:t>Охарактеризуйте белорусский город того времени:</a:t>
            </a:r>
            <a:endParaRPr sz="2800">
              <a:solidFill>
                <a:srgbClr val="58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состав населения;</a:t>
            </a:r>
            <a:endParaRPr sz="2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внешний вид.</a:t>
            </a:r>
            <a:endParaRPr sz="2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68" name="Google Shape;26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250" y="1900700"/>
            <a:ext cx="4323749" cy="295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7200" y="795625"/>
            <a:ext cx="3251350" cy="20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9150" y="2927075"/>
            <a:ext cx="3854374" cy="21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/>
          <p:nvPr/>
        </p:nvSpPr>
        <p:spPr>
          <a:xfrm>
            <a:off x="2103775" y="160717"/>
            <a:ext cx="5320944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cap="none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ОСНОВНЫЕ ВЫВОДЫ</a:t>
            </a:r>
            <a:endParaRPr sz="3300" cap="none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76" name="Google Shape;276;p40"/>
          <p:cNvSpPr/>
          <p:nvPr/>
        </p:nvSpPr>
        <p:spPr>
          <a:xfrm>
            <a:off x="326450" y="565675"/>
            <a:ext cx="8603400" cy="43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5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1800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Промышленность концентрировалась </a:t>
            </a: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 сельской местности;</a:t>
            </a:r>
            <a:r>
              <a:rPr lang="ru" sz="1800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Носила перерабатывающий характер;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Представлена мелкими предприятиями, которые принадлежали     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помещикам, мелким купцам и мещанам;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Первые фабрики возникли в местечках Хомск Кобринского и  Косово   Слонимского уездов Гродненской губернии во владениях помещика Пусловского;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Реконструировались и строились каналы, соединившие реки бассейнов 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Черного и Балтийского морей;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Началось строительство почтовых , а с 1830-х гг. — и шоссейных дорог;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На белорусских реках появились первые пароходы;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Расширялась внешняя торговля;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На смену ярмаркам приходит лавочно-магазинная торговля и еженедельные городские базары;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Растёт количество городов, расширяется их территория, меняется внешний облик 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и социальный состав населения.</a:t>
            </a:r>
            <a:endParaRPr b="1" sz="2700" cap="none">
              <a:solidFill>
                <a:srgbClr val="BAB9BA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/>
        </p:nvSpPr>
        <p:spPr>
          <a:xfrm>
            <a:off x="253900" y="660175"/>
            <a:ext cx="87129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Домашнее задание:</a:t>
            </a:r>
            <a:endParaRPr sz="5000"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latin typeface="Lobster"/>
                <a:ea typeface="Lobster"/>
                <a:cs typeface="Lobster"/>
                <a:sym typeface="Lobster"/>
              </a:rPr>
              <a:t>§8,</a:t>
            </a:r>
            <a:endParaRPr sz="5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5000">
                <a:latin typeface="Lobster"/>
                <a:ea typeface="Lobster"/>
                <a:cs typeface="Lobster"/>
                <a:sym typeface="Lobster"/>
              </a:rPr>
              <a:t>задание 1 стр.38.</a:t>
            </a:r>
            <a:endParaRPr sz="5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500" y="1305825"/>
            <a:ext cx="8765699" cy="37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/>
        </p:nvSpPr>
        <p:spPr>
          <a:xfrm>
            <a:off x="244500" y="0"/>
            <a:ext cx="86550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Промышленность, торговля, города и местечки в Беларуси в первой половине  XIX в.</a:t>
            </a:r>
            <a:endParaRPr sz="4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/>
        </p:nvSpPr>
        <p:spPr>
          <a:xfrm>
            <a:off x="2698725" y="246675"/>
            <a:ext cx="417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Вспомните!!!</a:t>
            </a:r>
            <a:endParaRPr b="1" sz="40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340975" y="1047075"/>
            <a:ext cx="8748900" cy="24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Каковы были причины</a:t>
            </a: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нарастание количества крестьянских выступлений на белорусских землях в первой половине XIXв?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➢"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меры были приняты правительством для снижения социальной </a:t>
            </a: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напряженности</a:t>
            </a: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деревне?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Охарактеризуйте реформу в государственной деревне и её результаты.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➢"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Каковы особенности проведения инвентарной реформы.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➢"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Докажите. что она потерпела неудачу.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9332" y="3205875"/>
            <a:ext cx="2464094" cy="180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602100" y="224900"/>
            <a:ext cx="8190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Объясните значение понятий:</a:t>
            </a:r>
            <a:endParaRPr sz="35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326450" y="863300"/>
            <a:ext cx="3431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ремесленная мастерская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мануфактура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промышленный переворот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фабрика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471525" y="4294725"/>
            <a:ext cx="8081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объединяет эти понятия?</a:t>
            </a:r>
            <a:endParaRPr b="1" sz="25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5075" y="906825"/>
            <a:ext cx="2366400" cy="17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5775" y="1182475"/>
            <a:ext cx="1855350" cy="192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 rotWithShape="1">
          <a:blip r:embed="rId5">
            <a:alphaModFix/>
          </a:blip>
          <a:srcRect b="0" l="9859" r="10944" t="34691"/>
          <a:stretch/>
        </p:blipFill>
        <p:spPr>
          <a:xfrm>
            <a:off x="5985075" y="2765375"/>
            <a:ext cx="2472826" cy="152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039" y="2279296"/>
            <a:ext cx="3302211" cy="17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0"/>
          <p:cNvPicPr preferRelativeResize="0"/>
          <p:nvPr/>
        </p:nvPicPr>
        <p:blipFill rotWithShape="1">
          <a:blip r:embed="rId3">
            <a:alphaModFix/>
          </a:blip>
          <a:srcRect b="3095" l="2619" r="1778" t="4235"/>
          <a:stretch/>
        </p:blipFill>
        <p:spPr>
          <a:xfrm>
            <a:off x="239400" y="217650"/>
            <a:ext cx="8741776" cy="476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/>
        </p:nvSpPr>
        <p:spPr>
          <a:xfrm>
            <a:off x="232150" y="747225"/>
            <a:ext cx="8386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➢"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Господство м</a:t>
            </a: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елкотоварного</a:t>
            </a: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 производства: </a:t>
            </a: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ремесленные мастерские, мануфактуры, фабрики;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➢"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Широкое </a:t>
            </a: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применение</a:t>
            </a: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 ручного труда  и </a:t>
            </a: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бесплатной рабочей силы крепостных крестьян;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➢"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В изготовлении продукции непосредственно участвовал сам хозяин.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➢"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Почти все мануфактуры и фабрики принадлежали помещикам.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297300" y="3474500"/>
            <a:ext cx="8655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❏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остепенный переход от мануфактурного к фабричному производству;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❏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ряде фабрик работали свободные наемные рабочие;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0" y="146925"/>
            <a:ext cx="8952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8A0000"/>
                </a:solidFill>
                <a:latin typeface="Lobster"/>
                <a:ea typeface="Lobster"/>
                <a:cs typeface="Lobster"/>
                <a:sym typeface="Lobster"/>
              </a:rPr>
              <a:t>О</a:t>
            </a:r>
            <a:r>
              <a:rPr b="1" lang="ru" sz="2700">
                <a:solidFill>
                  <a:srgbClr val="8A0000"/>
                </a:solidFill>
                <a:latin typeface="Lobster"/>
                <a:ea typeface="Lobster"/>
                <a:cs typeface="Lobster"/>
                <a:sym typeface="Lobster"/>
              </a:rPr>
              <a:t>собенности развития промышленности в начале XIXв.</a:t>
            </a:r>
            <a:endParaRPr sz="1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2662450" y="2858900"/>
            <a:ext cx="417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Новые явления.</a:t>
            </a:r>
            <a:endParaRPr sz="2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/>
        </p:nvSpPr>
        <p:spPr>
          <a:xfrm>
            <a:off x="2321450" y="225750"/>
            <a:ext cx="4352700" cy="29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0000"/>
                </a:solidFill>
              </a:rPr>
              <a:t>•</a:t>
            </a:r>
            <a:r>
              <a:rPr b="1" lang="ru" sz="2400">
                <a:solidFill>
                  <a:srgbClr val="990000"/>
                </a:solidFill>
              </a:rPr>
              <a:t>1820-е гг.</a:t>
            </a:r>
            <a:r>
              <a:rPr b="1" lang="ru" sz="2400">
                <a:solidFill>
                  <a:srgbClr val="002060"/>
                </a:solidFill>
              </a:rPr>
              <a:t> </a:t>
            </a:r>
            <a:r>
              <a:rPr b="1" lang="ru" sz="1800">
                <a:solidFill>
                  <a:srgbClr val="002060"/>
                </a:solidFill>
              </a:rPr>
              <a:t>– Хомск Кобринского  и Коссово Слонимского уездов  – </a:t>
            </a:r>
            <a:r>
              <a:rPr b="1" lang="ru" sz="1800">
                <a:solidFill>
                  <a:srgbClr val="002060"/>
                </a:solidFill>
              </a:rPr>
              <a:t>суконные фабр</a:t>
            </a:r>
            <a:r>
              <a:rPr b="1" lang="ru" sz="1800">
                <a:solidFill>
                  <a:srgbClr val="002060"/>
                </a:solidFill>
              </a:rPr>
              <a:t>ики Пусловского.</a:t>
            </a:r>
            <a:endParaRPr b="1" sz="1800">
              <a:solidFill>
                <a:srgbClr val="00206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0000"/>
                </a:solidFill>
              </a:rPr>
              <a:t>•</a:t>
            </a:r>
            <a:r>
              <a:rPr b="1" lang="ru" sz="2400">
                <a:solidFill>
                  <a:srgbClr val="8A0000"/>
                </a:solidFill>
              </a:rPr>
              <a:t>1830 г.</a:t>
            </a:r>
            <a:r>
              <a:rPr b="1" lang="ru" sz="2400">
                <a:solidFill>
                  <a:srgbClr val="002060"/>
                </a:solidFill>
              </a:rPr>
              <a:t> </a:t>
            </a:r>
            <a:r>
              <a:rPr b="1" lang="ru" sz="1800">
                <a:solidFill>
                  <a:srgbClr val="002060"/>
                </a:solidFill>
              </a:rPr>
              <a:t>– первая сахарная фабрика в имении Молодово Кобринского уезда (А. Скирмунт – первый официально признанный изобретатель из Беларуси).</a:t>
            </a:r>
            <a:endParaRPr b="1" sz="1800">
              <a:solidFill>
                <a:srgbClr val="002060"/>
              </a:solidFill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304750" y="3286325"/>
            <a:ext cx="8604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Наибольшее число предприятий Беларуси занимались переработкой сельскохозяйственной продукции:</a:t>
            </a: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винокуренные (по производству водки из картофеля и зерна), суконные, полотняные, мукомольные и сахарные (по переработке сахарной свеклы).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200" y="261250"/>
            <a:ext cx="2060250" cy="247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4150" y="225738"/>
            <a:ext cx="2281100" cy="276176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/>
          <p:nvPr/>
        </p:nvSpPr>
        <p:spPr>
          <a:xfrm>
            <a:off x="373625" y="2637075"/>
            <a:ext cx="183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В.Пусловский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16" name="Google Shape;216;p33"/>
          <p:cNvSpPr/>
          <p:nvPr/>
        </p:nvSpPr>
        <p:spPr>
          <a:xfrm>
            <a:off x="3492113" y="1607722"/>
            <a:ext cx="2376300" cy="432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Беларусь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2519968" y="2520883"/>
            <a:ext cx="4320600" cy="405000"/>
          </a:xfrm>
          <a:prstGeom prst="rect">
            <a:avLst/>
          </a:prstGeom>
          <a:solidFill>
            <a:srgbClr val="FF99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Общероссийский рынок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33"/>
          <p:cNvSpPr/>
          <p:nvPr/>
        </p:nvSpPr>
        <p:spPr>
          <a:xfrm>
            <a:off x="1944001" y="3450962"/>
            <a:ext cx="5688600" cy="568500"/>
          </a:xfrm>
          <a:prstGeom prst="rect">
            <a:avLst/>
          </a:prstGeom>
          <a:solidFill>
            <a:srgbClr val="6AA84F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Улучшение путей сообщений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33"/>
          <p:cNvSpPr txBox="1"/>
          <p:nvPr/>
        </p:nvSpPr>
        <p:spPr>
          <a:xfrm>
            <a:off x="251541" y="4120766"/>
            <a:ext cx="8640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Магистральное шоссе Москва – Брест – Варшава;</a:t>
            </a:r>
            <a:endParaRPr sz="800">
              <a:solidFill>
                <a:srgbClr val="0000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Петербургско-Киевская дорога</a:t>
            </a:r>
            <a:endParaRPr b="1" sz="2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0" name="Google Shape;220;p33"/>
          <p:cNvCxnSpPr>
            <a:stCxn id="216" idx="2"/>
          </p:cNvCxnSpPr>
          <p:nvPr/>
        </p:nvCxnSpPr>
        <p:spPr>
          <a:xfrm>
            <a:off x="4680263" y="2039722"/>
            <a:ext cx="0" cy="5685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21" name="Google Shape;221;p33"/>
          <p:cNvCxnSpPr>
            <a:stCxn id="217" idx="2"/>
          </p:cNvCxnSpPr>
          <p:nvPr/>
        </p:nvCxnSpPr>
        <p:spPr>
          <a:xfrm>
            <a:off x="4680268" y="2925883"/>
            <a:ext cx="0" cy="5106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22" name="Google Shape;222;p33"/>
          <p:cNvSpPr txBox="1"/>
          <p:nvPr/>
        </p:nvSpPr>
        <p:spPr>
          <a:xfrm>
            <a:off x="253325" y="203100"/>
            <a:ext cx="8844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8A0000"/>
                </a:solidFill>
                <a:latin typeface="Lobster"/>
                <a:ea typeface="Lobster"/>
                <a:cs typeface="Lobster"/>
                <a:sym typeface="Lobster"/>
              </a:rPr>
              <a:t>В конце XVIII - первой половине XIX в. проводились работы по улучшению путей сообщения. </a:t>
            </a:r>
            <a:endParaRPr sz="1800">
              <a:solidFill>
                <a:srgbClr val="8A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8A0000"/>
                </a:solidFill>
                <a:latin typeface="Lobster"/>
                <a:ea typeface="Lobster"/>
                <a:cs typeface="Lobster"/>
                <a:sym typeface="Lobster"/>
              </a:rPr>
              <a:t>Началось строительство почтовых дорог, а с 1830-х гг. - и шоссейных (с дорожным полотном, обочинами и кюветами). </a:t>
            </a:r>
            <a:endParaRPr sz="1800">
              <a:solidFill>
                <a:srgbClr val="8A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Б.10.в.2">
  <a:themeElements>
    <a:clrScheme name="Стандартная">
      <a:dk1>
        <a:srgbClr val="000000"/>
      </a:dk1>
      <a:lt1>
        <a:srgbClr val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Б.10.в.2">
  <a:themeElements>
    <a:clrScheme name="Стандартная">
      <a:dk1>
        <a:srgbClr val="000000"/>
      </a:dk1>
      <a:lt1>
        <a:srgbClr val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