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6" r:id="rId15"/>
    <p:sldId id="265" r:id="rId16"/>
    <p:sldId id="270" r:id="rId17"/>
    <p:sldId id="271" r:id="rId18"/>
    <p:sldId id="272" r:id="rId19"/>
    <p:sldId id="273" r:id="rId20"/>
    <p:sldId id="275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838819-D69B-4023-B5A6-36C099B81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533400"/>
            <a:ext cx="617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8F8F8"/>
                </a:solidFill>
              </a:defRPr>
            </a:lvl1pPr>
          </a:lstStyle>
          <a:p>
            <a:fld id="{3BC35C3D-0942-4533-916F-DA68BA724DAA}" type="datetimeFigureOut">
              <a:rPr lang="ru-RU" smtClean="0"/>
              <a:pPr/>
              <a:t>23.09.2016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8F8F8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8F8F8"/>
                </a:solidFill>
              </a:defRPr>
            </a:lvl1pPr>
          </a:lstStyle>
          <a:p>
            <a:fld id="{74843C8A-2A6D-4C8E-99C8-BECA06E41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8F8F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8F8F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8F8F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8F8F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8F8F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hoto.me.ru/album33/DPP_0010?full=1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hoto.me.ru/album33/DPP_0030?ful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photo.me.ru/album33/DPP_0035?ful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98%D0%B7%D0%BE%D0%B1%D1%80%D0%B0%D0%B6%D0%B5%D0%BD%D0%B8%D0%B5:GreeceCrete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857364"/>
            <a:ext cx="802020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§2,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Вопросы на </a:t>
            </a:r>
            <a:endParaRPr lang="ru-RU" sz="5400" b="1" cap="all" dirty="0" smtClean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cs typeface="Arial"/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стр. 10</a:t>
            </a:r>
          </a:p>
          <a:p>
            <a:pPr algn="ctr"/>
            <a:r>
              <a:rPr lang="ru-RU" sz="5400" b="1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учебника</a:t>
            </a:r>
            <a:endParaRPr lang="ru-RU" sz="5400" b="1" cap="all" spc="0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142852"/>
            <a:ext cx="4429156" cy="4370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42852"/>
            <a:ext cx="5996592" cy="6572296"/>
          </a:xfrm>
          <a:noFill/>
          <a:ln/>
        </p:spPr>
      </p:pic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4000496" y="5786454"/>
            <a:ext cx="358775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3929058" y="6143644"/>
            <a:ext cx="433388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4500562" y="5857892"/>
            <a:ext cx="574675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5143504" y="5929330"/>
            <a:ext cx="6477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42852"/>
            <a:ext cx="2857488" cy="65925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На рубеже III-II тысячелетий создаются первые "дворцовые" государства в различных районах Крита.</a:t>
            </a:r>
            <a:b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</a:br>
            <a:endParaRPr lang="ru-RU" sz="2200" b="1" dirty="0" smtClean="0">
              <a:solidFill>
                <a:srgbClr val="663300"/>
              </a:solidFill>
              <a:effectLst>
                <a:outerShdw blurRad="38100" dist="38100" dir="2700000" algn="tl">
                  <a:srgbClr val="666633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 Каждое из них включало по нескольку десятков небольших общинных поселений, группировавшихся вокруг одного из четырех известных сейчас археологам больших дворцов (</a:t>
            </a:r>
            <a:r>
              <a:rPr lang="ru-RU" sz="2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Кносса</a:t>
            </a: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, </a:t>
            </a:r>
            <a:r>
              <a:rPr lang="ru-RU" sz="2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Феста</a:t>
            </a: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, </a:t>
            </a:r>
            <a:r>
              <a:rPr lang="ru-RU" sz="2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Маллии</a:t>
            </a: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 , Като </a:t>
            </a:r>
            <a:r>
              <a:rPr lang="ru-RU" sz="2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Закро</a:t>
            </a:r>
            <a:r>
              <a:rPr lang="ru-RU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endParaRPr lang="ru-RU" sz="2200" b="1" dirty="0">
              <a:solidFill>
                <a:srgbClr val="663300"/>
              </a:solidFill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  <p:bldP spid="307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688" y="142852"/>
            <a:ext cx="8858312" cy="55245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Около 1700 г. до н. э. дворцы </a:t>
            </a:r>
            <a:r>
              <a:rPr lang="ru-RU" sz="2400" b="1" dirty="0" err="1"/>
              <a:t>Кносса</a:t>
            </a:r>
            <a:r>
              <a:rPr lang="ru-RU" sz="2400" b="1" dirty="0"/>
              <a:t>, </a:t>
            </a:r>
            <a:r>
              <a:rPr lang="ru-RU" sz="2400" b="1" dirty="0" err="1"/>
              <a:t>Феста</a:t>
            </a:r>
            <a:r>
              <a:rPr lang="ru-RU" sz="2400" b="1" dirty="0"/>
              <a:t>, </a:t>
            </a:r>
            <a:r>
              <a:rPr lang="ru-RU" sz="2400" b="1" dirty="0" err="1"/>
              <a:t>Маллии</a:t>
            </a:r>
            <a:r>
              <a:rPr lang="ru-RU" sz="2400" b="1" dirty="0"/>
              <a:t> и Като </a:t>
            </a:r>
            <a:r>
              <a:rPr lang="ru-RU" sz="2400" b="1" dirty="0" err="1"/>
              <a:t>Закро</a:t>
            </a:r>
            <a:r>
              <a:rPr lang="ru-RU" sz="2400" b="1" dirty="0"/>
              <a:t> были разрушены, по всей видимости, в результате сильного землетрясения, сопровождавшегося большим пожаром. </a:t>
            </a:r>
            <a:br>
              <a:rPr lang="ru-RU" sz="2400" b="1" dirty="0"/>
            </a:b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b="1" dirty="0"/>
              <a:t>Эта катастрофа, однако, лишь ненадолго приостановила развитие критской культуры. Вскоре на месте разрушенных дворцов были построены новые здания того же типа, в основном, по-видимому, сохранившие планировку своих предшественников, хотя и превосходящие их своей монументальностью и великолепием архитектурного убранства. 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 Самое примечательное из архитектурных сооружений этого периода - открытый А. Эвансом дворец Миноса в </a:t>
            </a:r>
            <a:r>
              <a:rPr lang="ru-RU" sz="2400" b="1" dirty="0" err="1"/>
              <a:t>Кноссе</a:t>
            </a:r>
            <a:r>
              <a:rPr lang="ru-RU" sz="2400" b="1" dirty="0"/>
              <a:t>. Обширный материал, собранный археологами во время раскопок в этом дворце, позволяет составить наиболее полное и всестороннее представление о том, чем была минойская цивилизация в эпоху ее наивысшего расцвета. Греки называли дворец Миноса "лабиринтом".</a:t>
            </a:r>
            <a:br>
              <a:rPr lang="ru-RU" sz="2400" b="1" dirty="0"/>
            </a:br>
            <a:r>
              <a:rPr lang="ru-RU" sz="2400" b="1" dirty="0">
                <a:solidFill>
                  <a:schemeClr val="bg2"/>
                </a:solidFill>
              </a:rPr>
              <a:t/>
            </a:r>
            <a:br>
              <a:rPr lang="ru-RU" sz="2400" b="1" dirty="0">
                <a:solidFill>
                  <a:schemeClr val="bg2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63713" y="5589588"/>
            <a:ext cx="507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666633"/>
                  </a:outerShdw>
                </a:effectLst>
                <a:latin typeface="Garamond" pitchFamily="18" charset="0"/>
              </a:rPr>
              <a:t>Греки называли дворец Миноса "лабиринтом".</a:t>
            </a:r>
            <a:br>
              <a:rPr lang="ru-RU" b="1">
                <a:effectLst>
                  <a:outerShdw blurRad="38100" dist="38100" dir="2700000" algn="tl">
                    <a:srgbClr val="666633"/>
                  </a:outerShdw>
                </a:effectLst>
                <a:latin typeface="Garamond" pitchFamily="18" charset="0"/>
              </a:rPr>
            </a:br>
            <a:endParaRPr lang="ru-RU" b="1">
              <a:effectLst>
                <a:outerShdw blurRad="38100" dist="38100" dir="2700000" algn="tl">
                  <a:srgbClr val="666633"/>
                </a:outerShdw>
              </a:effectLst>
              <a:latin typeface="Garamond" pitchFamily="18" charset="0"/>
            </a:endParaRPr>
          </a:p>
        </p:txBody>
      </p:sp>
      <p:pic>
        <p:nvPicPr>
          <p:cNvPr id="168967" name="Picture 7" descr="1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/>
          <a:stretch>
            <a:fillRect/>
          </a:stretch>
        </p:blipFill>
        <p:spPr bwMode="auto">
          <a:xfrm>
            <a:off x="395288" y="620713"/>
            <a:ext cx="8424862" cy="4854575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5940425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666633"/>
                  </a:outerShdw>
                </a:effectLst>
                <a:latin typeface="Times New Roman" pitchFamily="18" charset="0"/>
              </a:rPr>
              <a:t>Само слово Лабиринт являлось собственно названием дворца, и произошло от слова «</a:t>
            </a:r>
            <a:r>
              <a:rPr lang="ru-RU" sz="2800" b="1" dirty="0" err="1">
                <a:effectLst>
                  <a:outerShdw blurRad="38100" dist="38100" dir="2700000" algn="tl">
                    <a:srgbClr val="666633"/>
                  </a:outerShdw>
                </a:effectLst>
                <a:latin typeface="Times New Roman" pitchFamily="18" charset="0"/>
              </a:rPr>
              <a:t>лабрис</a:t>
            </a:r>
            <a:r>
              <a:rPr lang="ru-RU" sz="2800" b="1" dirty="0">
                <a:effectLst>
                  <a:outerShdw blurRad="38100" dist="38100" dir="2700000" algn="tl">
                    <a:srgbClr val="666633"/>
                  </a:outerShdw>
                </a:effectLst>
                <a:latin typeface="Times New Roman" pitchFamily="18" charset="0"/>
              </a:rPr>
              <a:t>» - «двойной топор». Двойной топор являлся священным символом минойской религии, а дворец с его запутанными переходами представлял собой главное его святилище. Именно от названия </a:t>
            </a:r>
            <a:r>
              <a:rPr lang="ru-RU" sz="2800" b="1" dirty="0" err="1">
                <a:effectLst>
                  <a:outerShdw blurRad="38100" dist="38100" dir="2700000" algn="tl">
                    <a:srgbClr val="666633"/>
                  </a:outerShdw>
                </a:effectLst>
                <a:latin typeface="Times New Roman" pitchFamily="18" charset="0"/>
              </a:rPr>
              <a:t>Кносского</a:t>
            </a:r>
            <a:r>
              <a:rPr lang="ru-RU" sz="2800" b="1" dirty="0">
                <a:effectLst>
                  <a:outerShdw blurRad="38100" dist="38100" dir="2700000" algn="tl">
                    <a:srgbClr val="666633"/>
                  </a:outerShdw>
                </a:effectLst>
                <a:latin typeface="Times New Roman" pitchFamily="18" charset="0"/>
              </a:rPr>
              <a:t> дворца и родилось слово «лабиринт» в его современном значении. </a:t>
            </a:r>
          </a:p>
        </p:txBody>
      </p:sp>
      <p:pic>
        <p:nvPicPr>
          <p:cNvPr id="178179" name="Picture 3" descr="no10_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25538"/>
            <a:ext cx="2876550" cy="33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k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01125" cy="5000635"/>
          </a:xfrm>
          <a:prstGeom prst="rect">
            <a:avLst/>
          </a:prstGeom>
          <a:noFill/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3571876"/>
            <a:ext cx="9144000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Этот дворец почти 40 лет раскапывал знаменитый английский археолог Эванс. Во дворце было множество комнат: покои царя, царицы и придворных, залы для религиозных церемоний, хозяйственные помещения, где работали ремесленники, кладовые. Дворец совсем не был похож на тяжелые постройки Древнего Востока. Жить в нем было удобно. Во дворце существовала система снабжения водой и канализация. Археологи обнаружили также комнаты с терракотовыми ваннами.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 Все здание сверху донизу прорезывали специальные световые колодцы. Через них свет и воздух поступали в нижние этажи.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Кносский дво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2850" cy="6858000"/>
          </a:xfrm>
          <a:prstGeom prst="rect">
            <a:avLst/>
          </a:prstGeom>
          <a:noFill/>
        </p:spPr>
      </p:pic>
      <p:pic>
        <p:nvPicPr>
          <p:cNvPr id="174083" name="Picture 3" descr="knos_vnut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4950"/>
            <a:ext cx="4852987" cy="662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Греция. Кносский дво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46038"/>
            <a:ext cx="8435975" cy="648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руины лабиринт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938"/>
            <a:ext cx="8748713" cy="7010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Кносский дворец. Панорама раскопок 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396413" cy="621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928802"/>
            <a:ext cx="856035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Минойский Крит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его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культура</a:t>
            </a:r>
            <a:endParaRPr lang="ru-RU" sz="8000" b="1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IMG_8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88350" cy="5592762"/>
          </a:xfrm>
          <a:prstGeom prst="rect">
            <a:avLst/>
          </a:prstGeom>
          <a:noFill/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247900" y="6257925"/>
            <a:ext cx="4688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Схема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разрушенного лабиринта.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Акробаты, прыгающие через быка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285984" y="6027003"/>
            <a:ext cx="5182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ahoma" pitchFamily="34" charset="0"/>
              </a:rPr>
              <a:t>Акробаты, прыгающие через быка.</a:t>
            </a:r>
            <a:br>
              <a:rPr lang="ru-RU" sz="2400" dirty="0">
                <a:solidFill>
                  <a:srgbClr val="FFFF00"/>
                </a:solidFill>
                <a:latin typeface="Tahoma" pitchFamily="34" charset="0"/>
              </a:rPr>
            </a:br>
            <a:endParaRPr lang="ru-RU" sz="24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Ожерелье из Греции. &#10;Минойская серьга в форме головы быка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64" y="214290"/>
            <a:ext cx="8960017" cy="5214974"/>
          </a:xfrm>
          <a:prstGeom prst="rect">
            <a:avLst/>
          </a:prstGeom>
          <a:noFill/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1178802" y="5570190"/>
            <a:ext cx="60195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ahoma" pitchFamily="34" charset="0"/>
              </a:rPr>
              <a:t>Минойская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</a:rPr>
              <a:t>серьга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 в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</a:rPr>
              <a:t>форме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</a:rPr>
              <a:t>головы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</a:rPr>
              <a:t>быка</a:t>
            </a:r>
            <a:r>
              <a:rPr lang="ru-RU" sz="2400" dirty="0">
                <a:solidFill>
                  <a:srgbClr val="FFFF00"/>
                </a:solidFill>
                <a:latin typeface="Tahoma" pitchFamily="34" charset="0"/>
              </a:rPr>
              <a:t>.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2400" dirty="0">
                <a:solidFill>
                  <a:srgbClr val="FFFF00"/>
                </a:solidFill>
                <a:latin typeface="Tahoma" pitchFamily="34" charset="0"/>
              </a:rPr>
            </a:br>
            <a:endParaRPr lang="en-US" sz="2400" dirty="0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n-US" dirty="0">
                <a:latin typeface="Tahoma" pitchFamily="34" charset="0"/>
              </a:rPr>
              <a:t/>
            </a:r>
            <a:br>
              <a:rPr lang="en-US" dirty="0">
                <a:latin typeface="Tahoma" pitchFamily="34" charset="0"/>
              </a:rPr>
            </a:b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Минойский кулон 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6077757" cy="5867380"/>
          </a:xfrm>
          <a:prstGeom prst="rect">
            <a:avLst/>
          </a:prstGeom>
          <a:noFill/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6384911" y="5572140"/>
            <a:ext cx="2759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ahoma" pitchFamily="34" charset="0"/>
              </a:rPr>
              <a:t>Минойский кулон</a:t>
            </a:r>
            <a:r>
              <a:rPr lang="ru-RU" sz="2400" dirty="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Ваз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99430" cy="5000660"/>
          </a:xfrm>
          <a:prstGeom prst="rect">
            <a:avLst/>
          </a:prstGeom>
          <a:noFill/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311400" y="5300663"/>
            <a:ext cx="4471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Tahoma" pitchFamily="34" charset="0"/>
              </a:rPr>
              <a:t>Ваза "камарес". Старый дворец в Фесте.</a:t>
            </a:r>
            <a:endParaRPr lang="ru-RU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n-US">
                <a:solidFill>
                  <a:srgbClr val="FFFF00"/>
                </a:solidFill>
                <a:latin typeface="Tahoma" pitchFamily="34" charset="0"/>
              </a:rPr>
              <a:t> Около 1850-1700 гг. до н.э. </a:t>
            </a:r>
            <a:br>
              <a:rPr lang="en-US">
                <a:solidFill>
                  <a:srgbClr val="FFFF00"/>
                </a:solidFill>
                <a:latin typeface="Tahoma" pitchFamily="34" charset="0"/>
              </a:rPr>
            </a:b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Ваз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6858048" cy="5017917"/>
          </a:xfrm>
          <a:prstGeom prst="rect">
            <a:avLst/>
          </a:prstGeom>
          <a:noFill/>
        </p:spPr>
      </p:pic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142844" y="5118100"/>
            <a:ext cx="8699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Ваза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"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камарес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".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Ок</a:t>
            </a:r>
            <a:r>
              <a:rPr lang="ru-RU" dirty="0">
                <a:solidFill>
                  <a:srgbClr val="FFFF00"/>
                </a:solidFill>
                <a:latin typeface="Tahoma" pitchFamily="34" charset="0"/>
              </a:rPr>
              <a:t>о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ло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1900-1700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гг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до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н.э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.</a:t>
            </a:r>
            <a:endParaRPr lang="ru-RU" dirty="0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Археологический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музей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Гераклион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.</a:t>
            </a:r>
            <a:br>
              <a:rPr lang="en-US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Самые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красивые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вазы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минойской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эпохи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найдены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в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пещере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Камарес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близ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Феста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,</a:t>
            </a:r>
            <a:endParaRPr lang="ru-RU" dirty="0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откуда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происходит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их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название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- 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вазы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 "</a:t>
            </a:r>
            <a:r>
              <a:rPr lang="en-US" dirty="0" err="1">
                <a:solidFill>
                  <a:srgbClr val="FFFF00"/>
                </a:solidFill>
                <a:latin typeface="Tahoma" pitchFamily="34" charset="0"/>
              </a:rPr>
              <a:t>камарес</a:t>
            </a:r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>«</a:t>
            </a:r>
            <a:r>
              <a:rPr lang="ru-RU" dirty="0">
                <a:solidFill>
                  <a:srgbClr val="FFFF00"/>
                </a:solidFill>
                <a:latin typeface="Tahoma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ahoma" pitchFamily="34" charset="0"/>
              </a:rPr>
            </a:br>
            <a:endParaRPr lang="en-US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Синяя птица. Фреска. XVI в. до н.э. Кносский дворец. Фреска - настенная роспись по сырой штукатурке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505325" cy="6568531"/>
          </a:xfrm>
          <a:prstGeom prst="rect">
            <a:avLst/>
          </a:prstGeom>
          <a:noFill/>
        </p:spPr>
      </p:pic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4716463" y="4076700"/>
            <a:ext cx="3933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>Синяя птица. Фреска. XVI в. до н.э.</a:t>
            </a:r>
          </a:p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> Кносский дворец. </a:t>
            </a:r>
          </a:p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>Фреска - настенная роспись</a:t>
            </a:r>
          </a:p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> по сырой штукатурке.</a:t>
            </a:r>
          </a:p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ru-RU">
                <a:solidFill>
                  <a:srgbClr val="FFFF00"/>
                </a:solidFill>
                <a:latin typeface="Tahoma" pitchFamily="34" charset="0"/>
              </a:rPr>
            </a:br>
            <a:endParaRPr lang="ru-RU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Лилии в саду. Фреска. Около 1600 г. до н.э. Крит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3375"/>
            <a:ext cx="4025900" cy="5734050"/>
          </a:xfrm>
          <a:prstGeom prst="rect">
            <a:avLst/>
          </a:prstGeom>
          <a:noFill/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187450" y="4797425"/>
            <a:ext cx="3127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>Лилии в саду. Фреска.</a:t>
            </a:r>
          </a:p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> Около 1600 г. до н.э. Крит.</a:t>
            </a:r>
            <a:r>
              <a:rPr lang="ru-RU">
                <a:latin typeface="Tahoma" pitchFamily="34" charset="0"/>
              </a:rPr>
              <a:t/>
            </a:r>
            <a:br>
              <a:rPr lang="ru-RU">
                <a:latin typeface="Tahoma" pitchFamily="34" charset="0"/>
              </a:rPr>
            </a:b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Парижанка. Фреска. Середина II тысячелетия до н.э. Кносский двор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762523" cy="62662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78645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«Парижанка»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2895600" y="4524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pic>
        <p:nvPicPr>
          <p:cNvPr id="203779" name="Picture 3" descr="дамы в голуб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424863" cy="5568950"/>
          </a:xfrm>
          <a:prstGeom prst="rect">
            <a:avLst/>
          </a:prstGeom>
          <a:noFill/>
        </p:spPr>
      </p:pic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4140200" y="6237288"/>
            <a:ext cx="1954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ahoma" pitchFamily="34" charset="0"/>
              </a:rPr>
              <a:t>Дамы в голубом.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исунок9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555875" y="333375"/>
            <a:ext cx="6192838" cy="5664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2844" y="2214554"/>
            <a:ext cx="2357454" cy="3831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Рассмотрите карту!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Опишете природные условия Древней Греции.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Чем занимались  </a:t>
            </a: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древние греки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?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Почему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вы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сделали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такой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вывод</a:t>
            </a:r>
            <a:r>
              <a:rPr lang="en-US" b="1" dirty="0">
                <a:solidFill>
                  <a:srgbClr val="66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?</a:t>
            </a:r>
          </a:p>
          <a:p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66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IMG_9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68055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тронный зал кносского двор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52"/>
            <a:ext cx="4949841" cy="64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DPP 00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45965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«Тронный» зал Кносского дворца Крит. Позднеминойский период. Реконструкция по А. Эванс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35937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DPP 00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3649662" cy="5470525"/>
          </a:xfrm>
          <a:prstGeom prst="rect">
            <a:avLst/>
          </a:prstGeom>
          <a:noFill/>
        </p:spPr>
      </p:pic>
      <p:pic>
        <p:nvPicPr>
          <p:cNvPr id="209923" name="Picture 3" descr="IMG_9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3375"/>
            <a:ext cx="3756025" cy="565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IMG_9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6264275" cy="557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IMG_9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7553325" cy="503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DPP 00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49275"/>
            <a:ext cx="3362325" cy="5038725"/>
          </a:xfrm>
          <a:prstGeom prst="rect">
            <a:avLst/>
          </a:prstGeom>
          <a:noFill/>
        </p:spPr>
      </p:pic>
      <p:pic>
        <p:nvPicPr>
          <p:cNvPr id="212995" name="Picture 3" descr="IMG_9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620713"/>
            <a:ext cx="3344862" cy="501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3" y="892175"/>
            <a:ext cx="8686800" cy="3048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9220" name="Picture 4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1547813" y="404813"/>
            <a:ext cx="7200900" cy="52324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260350"/>
            <a:ext cx="3360738" cy="126365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Расселение греческих </a:t>
            </a:r>
          </a:p>
          <a:p>
            <a:pPr algn="ctr" eaLnBrk="0" hangingPunct="0"/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племен в середине</a:t>
            </a:r>
          </a:p>
          <a:p>
            <a:pPr algn="ctr" eaLnBrk="0" hangingPunct="0"/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II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 тысячелетия до н.э.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5373688"/>
            <a:ext cx="9144000" cy="160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На рубеже </a:t>
            </a:r>
            <a:r>
              <a:rPr lang="en-US" b="1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III-II </a:t>
            </a:r>
            <a:r>
              <a:rPr lang="ru-RU" b="1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тысячелетий  греческие племена расселились в северо-восточном  Средиземноморье.</a:t>
            </a:r>
          </a:p>
          <a:p>
            <a:r>
              <a:rPr lang="ru-RU" b="1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В конце </a:t>
            </a:r>
            <a:r>
              <a:rPr lang="en-US" b="1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II </a:t>
            </a:r>
            <a:r>
              <a:rPr lang="ru-RU" b="1">
                <a:effectLst>
                  <a:outerShdw blurRad="38100" dist="38100" dir="2700000" algn="tl">
                    <a:srgbClr val="666633"/>
                  </a:outerShdw>
                </a:effectLst>
                <a:latin typeface="Tahoma" pitchFamily="34" charset="0"/>
              </a:rPr>
              <a:t>тысячелетия они смешались с племенами, вторгшимися с севера. Какие это были племена?</a:t>
            </a:r>
          </a:p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animBg="1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825" y="0"/>
            <a:ext cx="574117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428868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На какие части делилась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т</a:t>
            </a:r>
            <a:r>
              <a:rPr lang="ru-RU" sz="2800" b="1" dirty="0" smtClean="0">
                <a:solidFill>
                  <a:srgbClr val="FFFF00"/>
                </a:solidFill>
              </a:rPr>
              <a:t>ерритория Греции?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642918"/>
            <a:ext cx="6172200" cy="10668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Monotype Corsiva" pitchFamily="66" charset="0"/>
              </a:rPr>
              <a:t>Критская - минойская культура</a:t>
            </a:r>
            <a:endParaRPr lang="ru-RU" dirty="0"/>
          </a:p>
        </p:txBody>
      </p:sp>
      <p:pic>
        <p:nvPicPr>
          <p:cNvPr id="91142" name="Picture 6" descr="200px200px">
            <a:hlinkClick r:id="rId2" tooltip="200px200px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286116" cy="3352253"/>
          </a:xfrm>
          <a:prstGeom prst="rect">
            <a:avLst/>
          </a:prstGeom>
          <a:noFill/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3441680"/>
            <a:ext cx="9144000" cy="34163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Garamond" pitchFamily="18" charset="0"/>
              </a:rPr>
              <a:t>Древнейшим очагом цивилизации в Европе был остров Крит. По своему географическому положению этот вытянутый в длину гористый остров, замыкающий с юга вход в Эгейское море, представляет как бы естественный форпост Европейского материка, выдвинутый далеко на юг в сторону африканского и азиатского побережий Средиземного моря. Уже в глубокой древности здесь скрещивались морские пути, соединявшие Балканский полуостров и острова </a:t>
            </a:r>
            <a:r>
              <a:rPr lang="ru-RU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Garamond" pitchFamily="18" charset="0"/>
              </a:rPr>
              <a:t>Эгеиды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666633"/>
                  </a:outerShdw>
                </a:effectLst>
                <a:latin typeface="Garamond" pitchFamily="18" charset="0"/>
              </a:rPr>
              <a:t> с Малой Азией, Сирией и Северной Африкой.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2844" y="3860800"/>
            <a:ext cx="900115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666633"/>
                  </a:outerShdw>
                </a:effectLst>
                <a:latin typeface="Garamond" pitchFamily="18" charset="0"/>
              </a:rPr>
              <a:t>Возникшая на одном из самых оживленных перекрестков древнего Средиземноморья культура Крита испытала на себе влияние таких разнородных и разделенных большими расстояниями культур, как древнейшие "речные" цивилизации Ближнего Востока (Египта и Месопотамии), с одной стороны, и раннеземледельческие культуры Анатолии, Придунайской низменности и Балканской Греции - с другой. </a:t>
            </a:r>
          </a:p>
          <a:p>
            <a:endParaRPr lang="ru-RU" sz="2400" b="1" dirty="0">
              <a:latin typeface="Garamond" pitchFamily="18" charset="0"/>
            </a:endParaRPr>
          </a:p>
        </p:txBody>
      </p:sp>
      <p:pic>
        <p:nvPicPr>
          <p:cNvPr id="25611" name="Picture 11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8701"/>
            <a:ext cx="5643602" cy="3882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43050"/>
            <a:ext cx="8229600" cy="3673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FF00"/>
                </a:solidFill>
              </a:rPr>
              <a:t>Время возникновения минойской цивилизации - рубеж III-II тысячелетий до н. э., или конец эпохи ранней бронзы. До этого момента критская культура не выделялась сколько-нибудь заметно на общем фоне древнейших культур Эгейского мира.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FF00"/>
                </a:solidFill>
              </a:rPr>
              <a:t> Основа земледелия - выращивание трех главных сельскохозяйственных культур, в той или иной степени характерных для всего Средиземноморского региона, а именно: злаковых (главным образом ячменя), винограда и оливы. (Так называемая средиземноморская триада.)</a:t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50018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0717768">
            <a:off x="2233722" y="857541"/>
            <a:ext cx="2681287" cy="3311525"/>
          </a:xfrm>
          <a:noFill/>
          <a:ln/>
        </p:spPr>
      </p:pic>
      <p:pic>
        <p:nvPicPr>
          <p:cNvPr id="165893" name="Picture 5" descr="hordeum_vulg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6356">
            <a:off x="5590683" y="443462"/>
            <a:ext cx="2900362" cy="3673475"/>
          </a:xfrm>
          <a:prstGeom prst="rect">
            <a:avLst/>
          </a:prstGeom>
          <a:noFill/>
        </p:spPr>
      </p:pic>
      <p:pic>
        <p:nvPicPr>
          <p:cNvPr id="165894" name="Picture 6" descr="molodie_oli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14818"/>
            <a:ext cx="3600450" cy="223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reath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Wreath</Template>
  <TotalTime>39</TotalTime>
  <Words>598</Words>
  <Application>Microsoft Office PowerPoint</Application>
  <PresentationFormat>On-screen Show (4:3)</PresentationFormat>
  <Paragraphs>53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Wreath</vt:lpstr>
      <vt:lpstr>Slide 1</vt:lpstr>
      <vt:lpstr>Slide 2</vt:lpstr>
      <vt:lpstr>Slide 3</vt:lpstr>
      <vt:lpstr>Slide 4</vt:lpstr>
      <vt:lpstr>Slide 5</vt:lpstr>
      <vt:lpstr>Критская - минойская культура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5</cp:revision>
  <dcterms:created xsi:type="dcterms:W3CDTF">2011-01-24T18:10:05Z</dcterms:created>
  <dcterms:modified xsi:type="dcterms:W3CDTF">2016-09-23T14:30:13Z</dcterms:modified>
</cp:coreProperties>
</file>