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60" r:id="rId4"/>
    <p:sldId id="258" r:id="rId5"/>
    <p:sldId id="268" r:id="rId6"/>
    <p:sldId id="269" r:id="rId7"/>
    <p:sldId id="261" r:id="rId8"/>
    <p:sldId id="270" r:id="rId9"/>
    <p:sldId id="271" r:id="rId10"/>
    <p:sldId id="263" r:id="rId11"/>
    <p:sldId id="272" r:id="rId12"/>
    <p:sldId id="262" r:id="rId13"/>
    <p:sldId id="273" r:id="rId14"/>
    <p:sldId id="274" r:id="rId15"/>
    <p:sldId id="265" r:id="rId16"/>
    <p:sldId id="266" r:id="rId17"/>
    <p:sldId id="267" r:id="rId18"/>
    <p:sldId id="275" r:id="rId19"/>
    <p:sldId id="276" r:id="rId20"/>
    <p:sldId id="25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20EB1-37EA-49F4-94F6-E34F4C2A56A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3B6A7A9-172B-487F-8FAB-68D60D839E0F}">
      <dgm:prSet/>
      <dgm:spPr/>
      <dgm:t>
        <a:bodyPr/>
        <a:lstStyle/>
        <a:p>
          <a:r>
            <a:rPr lang="ru-RU" dirty="0"/>
            <a:t>Понятие конкуренции</a:t>
          </a:r>
          <a:endParaRPr lang="en-US" dirty="0"/>
        </a:p>
      </dgm:t>
    </dgm:pt>
    <dgm:pt modelId="{9440998F-D0A6-488F-B33F-61F1F78FFEE7}" type="parTrans" cxnId="{3CB4947D-6FDC-4AF0-99E4-1CAA71D1382D}">
      <dgm:prSet/>
      <dgm:spPr/>
      <dgm:t>
        <a:bodyPr/>
        <a:lstStyle/>
        <a:p>
          <a:endParaRPr lang="en-US"/>
        </a:p>
      </dgm:t>
    </dgm:pt>
    <dgm:pt modelId="{46D8E075-92F6-4C9D-9E1E-1A7E58A74C78}" type="sibTrans" cxnId="{3CB4947D-6FDC-4AF0-99E4-1CAA71D1382D}">
      <dgm:prSet/>
      <dgm:spPr/>
      <dgm:t>
        <a:bodyPr/>
        <a:lstStyle/>
        <a:p>
          <a:endParaRPr lang="en-US"/>
        </a:p>
      </dgm:t>
    </dgm:pt>
    <dgm:pt modelId="{40AA5D96-C3D1-4DB8-840A-5D9D7AFAC965}">
      <dgm:prSet/>
      <dgm:spPr/>
      <dgm:t>
        <a:bodyPr/>
        <a:lstStyle/>
        <a:p>
          <a:r>
            <a:rPr lang="ru-RU"/>
            <a:t>Виды конкуренции</a:t>
          </a:r>
          <a:endParaRPr lang="en-US"/>
        </a:p>
      </dgm:t>
    </dgm:pt>
    <dgm:pt modelId="{DA8C61C4-0138-4047-8C4E-E7DA37E6F96A}" type="parTrans" cxnId="{085CCE3C-97C7-41B5-842A-13D6F1202B47}">
      <dgm:prSet/>
      <dgm:spPr/>
      <dgm:t>
        <a:bodyPr/>
        <a:lstStyle/>
        <a:p>
          <a:endParaRPr lang="en-US"/>
        </a:p>
      </dgm:t>
    </dgm:pt>
    <dgm:pt modelId="{937F429D-F808-45FD-8737-F0A94EB205D7}" type="sibTrans" cxnId="{085CCE3C-97C7-41B5-842A-13D6F1202B47}">
      <dgm:prSet/>
      <dgm:spPr/>
      <dgm:t>
        <a:bodyPr/>
        <a:lstStyle/>
        <a:p>
          <a:endParaRPr lang="en-US"/>
        </a:p>
      </dgm:t>
    </dgm:pt>
    <dgm:pt modelId="{22ACF1F0-080D-4E49-8A38-3479522F0290}">
      <dgm:prSet/>
      <dgm:spPr/>
      <dgm:t>
        <a:bodyPr/>
        <a:lstStyle/>
        <a:p>
          <a:r>
            <a:rPr lang="ru-RU"/>
            <a:t>Менеджмент</a:t>
          </a:r>
          <a:endParaRPr lang="en-US"/>
        </a:p>
      </dgm:t>
    </dgm:pt>
    <dgm:pt modelId="{ED5D1833-B198-4BA9-8EBB-9CEF92E40C63}" type="parTrans" cxnId="{C3A208EC-D731-4AB1-B1AD-6B8E7FC66532}">
      <dgm:prSet/>
      <dgm:spPr/>
      <dgm:t>
        <a:bodyPr/>
        <a:lstStyle/>
        <a:p>
          <a:endParaRPr lang="en-US"/>
        </a:p>
      </dgm:t>
    </dgm:pt>
    <dgm:pt modelId="{D2917A94-823A-436C-89D9-E7D954640B0B}" type="sibTrans" cxnId="{C3A208EC-D731-4AB1-B1AD-6B8E7FC66532}">
      <dgm:prSet/>
      <dgm:spPr/>
      <dgm:t>
        <a:bodyPr/>
        <a:lstStyle/>
        <a:p>
          <a:endParaRPr lang="en-US"/>
        </a:p>
      </dgm:t>
    </dgm:pt>
    <dgm:pt modelId="{CDD02B04-AF69-4ACA-92B5-0D441375D560}">
      <dgm:prSet/>
      <dgm:spPr/>
      <dgm:t>
        <a:bodyPr/>
        <a:lstStyle/>
        <a:p>
          <a:r>
            <a:rPr lang="ru-RU"/>
            <a:t>Маркетинг</a:t>
          </a:r>
          <a:endParaRPr lang="en-US"/>
        </a:p>
      </dgm:t>
    </dgm:pt>
    <dgm:pt modelId="{B5A437AF-0A04-485F-8123-858823114BDE}" type="parTrans" cxnId="{CBA16AE8-7E9B-4EB4-A4B9-595586E0CB2C}">
      <dgm:prSet/>
      <dgm:spPr/>
      <dgm:t>
        <a:bodyPr/>
        <a:lstStyle/>
        <a:p>
          <a:endParaRPr lang="en-US"/>
        </a:p>
      </dgm:t>
    </dgm:pt>
    <dgm:pt modelId="{87D70532-FBE8-449A-A241-3FFFD86B6D56}" type="sibTrans" cxnId="{CBA16AE8-7E9B-4EB4-A4B9-595586E0CB2C}">
      <dgm:prSet/>
      <dgm:spPr/>
      <dgm:t>
        <a:bodyPr/>
        <a:lstStyle/>
        <a:p>
          <a:endParaRPr lang="en-US"/>
        </a:p>
      </dgm:t>
    </dgm:pt>
    <dgm:pt modelId="{E4D03156-6010-41C1-A915-92CBF681911F}" type="pres">
      <dgm:prSet presAssocID="{4F320EB1-37EA-49F4-94F6-E34F4C2A56A7}" presName="vert0" presStyleCnt="0">
        <dgm:presLayoutVars>
          <dgm:dir/>
          <dgm:animOne val="branch"/>
          <dgm:animLvl val="lvl"/>
        </dgm:presLayoutVars>
      </dgm:prSet>
      <dgm:spPr/>
    </dgm:pt>
    <dgm:pt modelId="{749F762B-2381-46EA-B06D-D6A06DAB44C2}" type="pres">
      <dgm:prSet presAssocID="{03B6A7A9-172B-487F-8FAB-68D60D839E0F}" presName="thickLine" presStyleLbl="alignNode1" presStyleIdx="0" presStyleCnt="4"/>
      <dgm:spPr/>
    </dgm:pt>
    <dgm:pt modelId="{F2E744D5-0231-4C87-B165-E3AAB6509705}" type="pres">
      <dgm:prSet presAssocID="{03B6A7A9-172B-487F-8FAB-68D60D839E0F}" presName="horz1" presStyleCnt="0"/>
      <dgm:spPr/>
    </dgm:pt>
    <dgm:pt modelId="{D259AC12-5329-4944-B959-6E8A888697EA}" type="pres">
      <dgm:prSet presAssocID="{03B6A7A9-172B-487F-8FAB-68D60D839E0F}" presName="tx1" presStyleLbl="revTx" presStyleIdx="0" presStyleCnt="4"/>
      <dgm:spPr/>
    </dgm:pt>
    <dgm:pt modelId="{4A01CABE-04C5-4A9C-9BB3-E1FEAD2E3A52}" type="pres">
      <dgm:prSet presAssocID="{03B6A7A9-172B-487F-8FAB-68D60D839E0F}" presName="vert1" presStyleCnt="0"/>
      <dgm:spPr/>
    </dgm:pt>
    <dgm:pt modelId="{761803A9-9529-49C4-A0D1-EBCAD6358537}" type="pres">
      <dgm:prSet presAssocID="{40AA5D96-C3D1-4DB8-840A-5D9D7AFAC965}" presName="thickLine" presStyleLbl="alignNode1" presStyleIdx="1" presStyleCnt="4"/>
      <dgm:spPr/>
    </dgm:pt>
    <dgm:pt modelId="{63BDBD33-6930-41F1-91DD-5A0B04439A05}" type="pres">
      <dgm:prSet presAssocID="{40AA5D96-C3D1-4DB8-840A-5D9D7AFAC965}" presName="horz1" presStyleCnt="0"/>
      <dgm:spPr/>
    </dgm:pt>
    <dgm:pt modelId="{05E439FD-02C8-4544-A330-1C40BD1F8D91}" type="pres">
      <dgm:prSet presAssocID="{40AA5D96-C3D1-4DB8-840A-5D9D7AFAC965}" presName="tx1" presStyleLbl="revTx" presStyleIdx="1" presStyleCnt="4"/>
      <dgm:spPr/>
    </dgm:pt>
    <dgm:pt modelId="{34C2BDF5-2E8E-4EFC-85D2-E69A389D5653}" type="pres">
      <dgm:prSet presAssocID="{40AA5D96-C3D1-4DB8-840A-5D9D7AFAC965}" presName="vert1" presStyleCnt="0"/>
      <dgm:spPr/>
    </dgm:pt>
    <dgm:pt modelId="{7B8EC3BB-9797-49D3-8B9E-76BE8BC6AECA}" type="pres">
      <dgm:prSet presAssocID="{22ACF1F0-080D-4E49-8A38-3479522F0290}" presName="thickLine" presStyleLbl="alignNode1" presStyleIdx="2" presStyleCnt="4"/>
      <dgm:spPr/>
    </dgm:pt>
    <dgm:pt modelId="{F57C7D98-0769-45BA-83A3-5C6DC900262D}" type="pres">
      <dgm:prSet presAssocID="{22ACF1F0-080D-4E49-8A38-3479522F0290}" presName="horz1" presStyleCnt="0"/>
      <dgm:spPr/>
    </dgm:pt>
    <dgm:pt modelId="{E5A0306E-A2B0-40B9-AC30-66F1F8D79B8B}" type="pres">
      <dgm:prSet presAssocID="{22ACF1F0-080D-4E49-8A38-3479522F0290}" presName="tx1" presStyleLbl="revTx" presStyleIdx="2" presStyleCnt="4"/>
      <dgm:spPr/>
    </dgm:pt>
    <dgm:pt modelId="{DB3DD13C-8AFE-4587-A0B8-1F3C72E6B7B1}" type="pres">
      <dgm:prSet presAssocID="{22ACF1F0-080D-4E49-8A38-3479522F0290}" presName="vert1" presStyleCnt="0"/>
      <dgm:spPr/>
    </dgm:pt>
    <dgm:pt modelId="{705668DE-02EA-4008-980E-A69452E45A5E}" type="pres">
      <dgm:prSet presAssocID="{CDD02B04-AF69-4ACA-92B5-0D441375D560}" presName="thickLine" presStyleLbl="alignNode1" presStyleIdx="3" presStyleCnt="4"/>
      <dgm:spPr/>
    </dgm:pt>
    <dgm:pt modelId="{6A52C338-A7C9-4961-99DF-AFADE73AE108}" type="pres">
      <dgm:prSet presAssocID="{CDD02B04-AF69-4ACA-92B5-0D441375D560}" presName="horz1" presStyleCnt="0"/>
      <dgm:spPr/>
    </dgm:pt>
    <dgm:pt modelId="{99EA317E-843A-403A-B3A1-90CFC1D365C0}" type="pres">
      <dgm:prSet presAssocID="{CDD02B04-AF69-4ACA-92B5-0D441375D560}" presName="tx1" presStyleLbl="revTx" presStyleIdx="3" presStyleCnt="4"/>
      <dgm:spPr/>
    </dgm:pt>
    <dgm:pt modelId="{9F369041-A181-4E72-AC9C-C8BA9F005277}" type="pres">
      <dgm:prSet presAssocID="{CDD02B04-AF69-4ACA-92B5-0D441375D560}" presName="vert1" presStyleCnt="0"/>
      <dgm:spPr/>
    </dgm:pt>
  </dgm:ptLst>
  <dgm:cxnLst>
    <dgm:cxn modelId="{30232B16-0611-4A51-BAC8-DE86EAE17F36}" type="presOf" srcId="{22ACF1F0-080D-4E49-8A38-3479522F0290}" destId="{E5A0306E-A2B0-40B9-AC30-66F1F8D79B8B}" srcOrd="0" destOrd="0" presId="urn:microsoft.com/office/officeart/2008/layout/LinedList"/>
    <dgm:cxn modelId="{085CCE3C-97C7-41B5-842A-13D6F1202B47}" srcId="{4F320EB1-37EA-49F4-94F6-E34F4C2A56A7}" destId="{40AA5D96-C3D1-4DB8-840A-5D9D7AFAC965}" srcOrd="1" destOrd="0" parTransId="{DA8C61C4-0138-4047-8C4E-E7DA37E6F96A}" sibTransId="{937F429D-F808-45FD-8737-F0A94EB205D7}"/>
    <dgm:cxn modelId="{B016D647-CE1D-42CF-8D82-2D1E309C47C9}" type="presOf" srcId="{CDD02B04-AF69-4ACA-92B5-0D441375D560}" destId="{99EA317E-843A-403A-B3A1-90CFC1D365C0}" srcOrd="0" destOrd="0" presId="urn:microsoft.com/office/officeart/2008/layout/LinedList"/>
    <dgm:cxn modelId="{3CB4947D-6FDC-4AF0-99E4-1CAA71D1382D}" srcId="{4F320EB1-37EA-49F4-94F6-E34F4C2A56A7}" destId="{03B6A7A9-172B-487F-8FAB-68D60D839E0F}" srcOrd="0" destOrd="0" parTransId="{9440998F-D0A6-488F-B33F-61F1F78FFEE7}" sibTransId="{46D8E075-92F6-4C9D-9E1E-1A7E58A74C78}"/>
    <dgm:cxn modelId="{11196386-BAA9-49AD-9618-E11FEA99A339}" type="presOf" srcId="{4F320EB1-37EA-49F4-94F6-E34F4C2A56A7}" destId="{E4D03156-6010-41C1-A915-92CBF681911F}" srcOrd="0" destOrd="0" presId="urn:microsoft.com/office/officeart/2008/layout/LinedList"/>
    <dgm:cxn modelId="{4778EED2-EA5C-41D7-8EC9-01C39B2FAD4A}" type="presOf" srcId="{40AA5D96-C3D1-4DB8-840A-5D9D7AFAC965}" destId="{05E439FD-02C8-4544-A330-1C40BD1F8D91}" srcOrd="0" destOrd="0" presId="urn:microsoft.com/office/officeart/2008/layout/LinedList"/>
    <dgm:cxn modelId="{BF0B37E1-E7A8-4F39-ABDC-6555019F1BEB}" type="presOf" srcId="{03B6A7A9-172B-487F-8FAB-68D60D839E0F}" destId="{D259AC12-5329-4944-B959-6E8A888697EA}" srcOrd="0" destOrd="0" presId="urn:microsoft.com/office/officeart/2008/layout/LinedList"/>
    <dgm:cxn modelId="{CBA16AE8-7E9B-4EB4-A4B9-595586E0CB2C}" srcId="{4F320EB1-37EA-49F4-94F6-E34F4C2A56A7}" destId="{CDD02B04-AF69-4ACA-92B5-0D441375D560}" srcOrd="3" destOrd="0" parTransId="{B5A437AF-0A04-485F-8123-858823114BDE}" sibTransId="{87D70532-FBE8-449A-A241-3FFFD86B6D56}"/>
    <dgm:cxn modelId="{C3A208EC-D731-4AB1-B1AD-6B8E7FC66532}" srcId="{4F320EB1-37EA-49F4-94F6-E34F4C2A56A7}" destId="{22ACF1F0-080D-4E49-8A38-3479522F0290}" srcOrd="2" destOrd="0" parTransId="{ED5D1833-B198-4BA9-8EBB-9CEF92E40C63}" sibTransId="{D2917A94-823A-436C-89D9-E7D954640B0B}"/>
    <dgm:cxn modelId="{C778355F-940B-434E-BF04-EE61114026A4}" type="presParOf" srcId="{E4D03156-6010-41C1-A915-92CBF681911F}" destId="{749F762B-2381-46EA-B06D-D6A06DAB44C2}" srcOrd="0" destOrd="0" presId="urn:microsoft.com/office/officeart/2008/layout/LinedList"/>
    <dgm:cxn modelId="{CE2F72D8-FC78-4D84-B202-3AC8418F5105}" type="presParOf" srcId="{E4D03156-6010-41C1-A915-92CBF681911F}" destId="{F2E744D5-0231-4C87-B165-E3AAB6509705}" srcOrd="1" destOrd="0" presId="urn:microsoft.com/office/officeart/2008/layout/LinedList"/>
    <dgm:cxn modelId="{CCAAD42D-6D8C-4968-A32C-C7CF820C9AB1}" type="presParOf" srcId="{F2E744D5-0231-4C87-B165-E3AAB6509705}" destId="{D259AC12-5329-4944-B959-6E8A888697EA}" srcOrd="0" destOrd="0" presId="urn:microsoft.com/office/officeart/2008/layout/LinedList"/>
    <dgm:cxn modelId="{9C9C8A8B-CED2-43F2-B361-D91BD194523C}" type="presParOf" srcId="{F2E744D5-0231-4C87-B165-E3AAB6509705}" destId="{4A01CABE-04C5-4A9C-9BB3-E1FEAD2E3A52}" srcOrd="1" destOrd="0" presId="urn:microsoft.com/office/officeart/2008/layout/LinedList"/>
    <dgm:cxn modelId="{893F1E73-CC9D-41E8-82AC-21E3C7185CF9}" type="presParOf" srcId="{E4D03156-6010-41C1-A915-92CBF681911F}" destId="{761803A9-9529-49C4-A0D1-EBCAD6358537}" srcOrd="2" destOrd="0" presId="urn:microsoft.com/office/officeart/2008/layout/LinedList"/>
    <dgm:cxn modelId="{39607B21-46D7-47FE-B5C0-516C424AC0A7}" type="presParOf" srcId="{E4D03156-6010-41C1-A915-92CBF681911F}" destId="{63BDBD33-6930-41F1-91DD-5A0B04439A05}" srcOrd="3" destOrd="0" presId="urn:microsoft.com/office/officeart/2008/layout/LinedList"/>
    <dgm:cxn modelId="{BF46F80B-DFE1-48FC-8073-C3E231715967}" type="presParOf" srcId="{63BDBD33-6930-41F1-91DD-5A0B04439A05}" destId="{05E439FD-02C8-4544-A330-1C40BD1F8D91}" srcOrd="0" destOrd="0" presId="urn:microsoft.com/office/officeart/2008/layout/LinedList"/>
    <dgm:cxn modelId="{B4CA2FB6-96A3-424F-B3D4-4346C819E94D}" type="presParOf" srcId="{63BDBD33-6930-41F1-91DD-5A0B04439A05}" destId="{34C2BDF5-2E8E-4EFC-85D2-E69A389D5653}" srcOrd="1" destOrd="0" presId="urn:microsoft.com/office/officeart/2008/layout/LinedList"/>
    <dgm:cxn modelId="{4F069218-2FD1-421A-9E4A-80E8A356E76A}" type="presParOf" srcId="{E4D03156-6010-41C1-A915-92CBF681911F}" destId="{7B8EC3BB-9797-49D3-8B9E-76BE8BC6AECA}" srcOrd="4" destOrd="0" presId="urn:microsoft.com/office/officeart/2008/layout/LinedList"/>
    <dgm:cxn modelId="{A52E3DAB-682B-4246-B277-5CC516C8126E}" type="presParOf" srcId="{E4D03156-6010-41C1-A915-92CBF681911F}" destId="{F57C7D98-0769-45BA-83A3-5C6DC900262D}" srcOrd="5" destOrd="0" presId="urn:microsoft.com/office/officeart/2008/layout/LinedList"/>
    <dgm:cxn modelId="{AE506578-3EBA-43ED-97B6-B33015F4DC23}" type="presParOf" srcId="{F57C7D98-0769-45BA-83A3-5C6DC900262D}" destId="{E5A0306E-A2B0-40B9-AC30-66F1F8D79B8B}" srcOrd="0" destOrd="0" presId="urn:microsoft.com/office/officeart/2008/layout/LinedList"/>
    <dgm:cxn modelId="{8D6561F4-56AC-45E4-ABD0-4963A0E3A2C7}" type="presParOf" srcId="{F57C7D98-0769-45BA-83A3-5C6DC900262D}" destId="{DB3DD13C-8AFE-4587-A0B8-1F3C72E6B7B1}" srcOrd="1" destOrd="0" presId="urn:microsoft.com/office/officeart/2008/layout/LinedList"/>
    <dgm:cxn modelId="{C86C3317-4C9A-4AA2-82BC-2DC6D7F16547}" type="presParOf" srcId="{E4D03156-6010-41C1-A915-92CBF681911F}" destId="{705668DE-02EA-4008-980E-A69452E45A5E}" srcOrd="6" destOrd="0" presId="urn:microsoft.com/office/officeart/2008/layout/LinedList"/>
    <dgm:cxn modelId="{0AAD32C0-3C92-4560-9857-47227199B460}" type="presParOf" srcId="{E4D03156-6010-41C1-A915-92CBF681911F}" destId="{6A52C338-A7C9-4961-99DF-AFADE73AE108}" srcOrd="7" destOrd="0" presId="urn:microsoft.com/office/officeart/2008/layout/LinedList"/>
    <dgm:cxn modelId="{2BBBD357-E96F-42BC-8DEE-616EB0E75651}" type="presParOf" srcId="{6A52C338-A7C9-4961-99DF-AFADE73AE108}" destId="{99EA317E-843A-403A-B3A1-90CFC1D365C0}" srcOrd="0" destOrd="0" presId="urn:microsoft.com/office/officeart/2008/layout/LinedList"/>
    <dgm:cxn modelId="{813DC07B-F6AA-4904-BE40-484348C1007F}" type="presParOf" srcId="{6A52C338-A7C9-4961-99DF-AFADE73AE108}" destId="{9F369041-A181-4E72-AC9C-C8BA9F00527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958892-EBBF-4943-B6DE-B387FF59519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C9A6E19-1C41-4646-89DF-E83B5CC622B3}">
      <dgm:prSet/>
      <dgm:spPr/>
      <dgm:t>
        <a:bodyPr/>
        <a:lstStyle/>
        <a:p>
          <a:r>
            <a:rPr lang="ru-RU" dirty="0"/>
            <a:t>Что такое конкуренция?</a:t>
          </a:r>
          <a:endParaRPr lang="en-US" dirty="0"/>
        </a:p>
      </dgm:t>
    </dgm:pt>
    <dgm:pt modelId="{302AC289-6999-4DA2-A811-45FD12377CFE}" type="parTrans" cxnId="{1F66FB0D-2D81-49C0-8D38-ADC02FE5ABD5}">
      <dgm:prSet/>
      <dgm:spPr/>
      <dgm:t>
        <a:bodyPr/>
        <a:lstStyle/>
        <a:p>
          <a:endParaRPr lang="en-US"/>
        </a:p>
      </dgm:t>
    </dgm:pt>
    <dgm:pt modelId="{2CA0315A-5230-4540-8ADC-B3C40963F352}" type="sibTrans" cxnId="{1F66FB0D-2D81-49C0-8D38-ADC02FE5ABD5}">
      <dgm:prSet/>
      <dgm:spPr/>
      <dgm:t>
        <a:bodyPr/>
        <a:lstStyle/>
        <a:p>
          <a:endParaRPr lang="en-US"/>
        </a:p>
      </dgm:t>
    </dgm:pt>
    <dgm:pt modelId="{27C1FA23-BB9E-4E65-BCFA-CCB2748C2294}">
      <dgm:prSet/>
      <dgm:spPr/>
      <dgm:t>
        <a:bodyPr/>
        <a:lstStyle/>
        <a:p>
          <a:r>
            <a:rPr lang="ru-RU" dirty="0"/>
            <a:t>Какие типы и виды конкуренции вы знаете?</a:t>
          </a:r>
          <a:endParaRPr lang="en-US" dirty="0"/>
        </a:p>
      </dgm:t>
    </dgm:pt>
    <dgm:pt modelId="{075B8A2C-98E4-4956-AD13-76A8E29820CD}" type="parTrans" cxnId="{2BD32A9F-C5F8-4602-A91C-09A312F140E2}">
      <dgm:prSet/>
      <dgm:spPr/>
      <dgm:t>
        <a:bodyPr/>
        <a:lstStyle/>
        <a:p>
          <a:endParaRPr lang="en-US"/>
        </a:p>
      </dgm:t>
    </dgm:pt>
    <dgm:pt modelId="{3BD0E1FC-D98B-4666-BEFA-A5044E39D48B}" type="sibTrans" cxnId="{2BD32A9F-C5F8-4602-A91C-09A312F140E2}">
      <dgm:prSet/>
      <dgm:spPr/>
      <dgm:t>
        <a:bodyPr/>
        <a:lstStyle/>
        <a:p>
          <a:endParaRPr lang="en-US"/>
        </a:p>
      </dgm:t>
    </dgm:pt>
    <dgm:pt modelId="{D24EF1BD-6C78-4DA3-BFA2-0EA99EB079F6}">
      <dgm:prSet/>
      <dgm:spPr/>
      <dgm:t>
        <a:bodyPr/>
        <a:lstStyle/>
        <a:p>
          <a:r>
            <a:rPr lang="ru-RU" dirty="0"/>
            <a:t>Почему конкуренция является важнейшим условием рыночной экономики?</a:t>
          </a:r>
          <a:endParaRPr lang="en-US" dirty="0"/>
        </a:p>
      </dgm:t>
    </dgm:pt>
    <dgm:pt modelId="{A69C0CDC-08C2-4EB2-8A10-3D20633BD382}" type="parTrans" cxnId="{6198244B-DAB3-4C6E-A900-24E856819CA7}">
      <dgm:prSet/>
      <dgm:spPr/>
      <dgm:t>
        <a:bodyPr/>
        <a:lstStyle/>
        <a:p>
          <a:endParaRPr lang="ru-RU"/>
        </a:p>
      </dgm:t>
    </dgm:pt>
    <dgm:pt modelId="{7DF09379-791E-467A-A962-A10E1047AA7B}" type="sibTrans" cxnId="{6198244B-DAB3-4C6E-A900-24E856819CA7}">
      <dgm:prSet/>
      <dgm:spPr/>
      <dgm:t>
        <a:bodyPr/>
        <a:lstStyle/>
        <a:p>
          <a:endParaRPr lang="ru-RU"/>
        </a:p>
      </dgm:t>
    </dgm:pt>
    <dgm:pt modelId="{B31E4C45-1E43-472F-9F9D-10E25E73AFC8}" type="pres">
      <dgm:prSet presAssocID="{E3958892-EBBF-4943-B6DE-B387FF595195}" presName="linear" presStyleCnt="0">
        <dgm:presLayoutVars>
          <dgm:animLvl val="lvl"/>
          <dgm:resizeHandles val="exact"/>
        </dgm:presLayoutVars>
      </dgm:prSet>
      <dgm:spPr/>
    </dgm:pt>
    <dgm:pt modelId="{D5029C8D-F4BB-4BFB-AA32-85788A9D808C}" type="pres">
      <dgm:prSet presAssocID="{3C9A6E19-1C41-4646-89DF-E83B5CC622B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72956C-6889-46B0-B228-2D39CDFB3193}" type="pres">
      <dgm:prSet presAssocID="{2CA0315A-5230-4540-8ADC-B3C40963F352}" presName="spacer" presStyleCnt="0"/>
      <dgm:spPr/>
    </dgm:pt>
    <dgm:pt modelId="{B911DB21-F247-4C3C-93FC-A8278F4AB1D6}" type="pres">
      <dgm:prSet presAssocID="{27C1FA23-BB9E-4E65-BCFA-CCB2748C229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A726661-52B2-41D2-B5DF-99AFDC91BCB4}" type="pres">
      <dgm:prSet presAssocID="{3BD0E1FC-D98B-4666-BEFA-A5044E39D48B}" presName="spacer" presStyleCnt="0"/>
      <dgm:spPr/>
    </dgm:pt>
    <dgm:pt modelId="{A3FC059D-A242-448A-89E2-244733F06B58}" type="pres">
      <dgm:prSet presAssocID="{D24EF1BD-6C78-4DA3-BFA2-0EA99EB079F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F66FB0D-2D81-49C0-8D38-ADC02FE5ABD5}" srcId="{E3958892-EBBF-4943-B6DE-B387FF595195}" destId="{3C9A6E19-1C41-4646-89DF-E83B5CC622B3}" srcOrd="0" destOrd="0" parTransId="{302AC289-6999-4DA2-A811-45FD12377CFE}" sibTransId="{2CA0315A-5230-4540-8ADC-B3C40963F352}"/>
    <dgm:cxn modelId="{C0A2C034-BE93-46B3-B07A-FCB44B2F630D}" type="presOf" srcId="{3C9A6E19-1C41-4646-89DF-E83B5CC622B3}" destId="{D5029C8D-F4BB-4BFB-AA32-85788A9D808C}" srcOrd="0" destOrd="0" presId="urn:microsoft.com/office/officeart/2005/8/layout/vList2"/>
    <dgm:cxn modelId="{95ACDF64-AD2D-4903-B062-92504DCCE8CA}" type="presOf" srcId="{27C1FA23-BB9E-4E65-BCFA-CCB2748C2294}" destId="{B911DB21-F247-4C3C-93FC-A8278F4AB1D6}" srcOrd="0" destOrd="0" presId="urn:microsoft.com/office/officeart/2005/8/layout/vList2"/>
    <dgm:cxn modelId="{6198244B-DAB3-4C6E-A900-24E856819CA7}" srcId="{E3958892-EBBF-4943-B6DE-B387FF595195}" destId="{D24EF1BD-6C78-4DA3-BFA2-0EA99EB079F6}" srcOrd="2" destOrd="0" parTransId="{A69C0CDC-08C2-4EB2-8A10-3D20633BD382}" sibTransId="{7DF09379-791E-467A-A962-A10E1047AA7B}"/>
    <dgm:cxn modelId="{9F890B8E-50A1-4E8A-AF37-4235D4BEF7DD}" type="presOf" srcId="{E3958892-EBBF-4943-B6DE-B387FF595195}" destId="{B31E4C45-1E43-472F-9F9D-10E25E73AFC8}" srcOrd="0" destOrd="0" presId="urn:microsoft.com/office/officeart/2005/8/layout/vList2"/>
    <dgm:cxn modelId="{2BD32A9F-C5F8-4602-A91C-09A312F140E2}" srcId="{E3958892-EBBF-4943-B6DE-B387FF595195}" destId="{27C1FA23-BB9E-4E65-BCFA-CCB2748C2294}" srcOrd="1" destOrd="0" parTransId="{075B8A2C-98E4-4956-AD13-76A8E29820CD}" sibTransId="{3BD0E1FC-D98B-4666-BEFA-A5044E39D48B}"/>
    <dgm:cxn modelId="{E5D4BDAE-D6AE-4454-86E2-3BED177D9D5D}" type="presOf" srcId="{D24EF1BD-6C78-4DA3-BFA2-0EA99EB079F6}" destId="{A3FC059D-A242-448A-89E2-244733F06B58}" srcOrd="0" destOrd="0" presId="urn:microsoft.com/office/officeart/2005/8/layout/vList2"/>
    <dgm:cxn modelId="{ECB1FBC7-FA35-4243-AC97-FB92544B748C}" type="presParOf" srcId="{B31E4C45-1E43-472F-9F9D-10E25E73AFC8}" destId="{D5029C8D-F4BB-4BFB-AA32-85788A9D808C}" srcOrd="0" destOrd="0" presId="urn:microsoft.com/office/officeart/2005/8/layout/vList2"/>
    <dgm:cxn modelId="{3D29C9B9-095F-4AB1-AB6B-1305D86BA264}" type="presParOf" srcId="{B31E4C45-1E43-472F-9F9D-10E25E73AFC8}" destId="{B772956C-6889-46B0-B228-2D39CDFB3193}" srcOrd="1" destOrd="0" presId="urn:microsoft.com/office/officeart/2005/8/layout/vList2"/>
    <dgm:cxn modelId="{36E760AB-CDDB-4EBC-85C7-494160739087}" type="presParOf" srcId="{B31E4C45-1E43-472F-9F9D-10E25E73AFC8}" destId="{B911DB21-F247-4C3C-93FC-A8278F4AB1D6}" srcOrd="2" destOrd="0" presId="urn:microsoft.com/office/officeart/2005/8/layout/vList2"/>
    <dgm:cxn modelId="{45721E6E-3944-4B5A-B597-E0D38188A178}" type="presParOf" srcId="{B31E4C45-1E43-472F-9F9D-10E25E73AFC8}" destId="{0A726661-52B2-41D2-B5DF-99AFDC91BCB4}" srcOrd="3" destOrd="0" presId="urn:microsoft.com/office/officeart/2005/8/layout/vList2"/>
    <dgm:cxn modelId="{015F1F0B-F0DB-4E6C-9555-134C0A8F04EC}" type="presParOf" srcId="{B31E4C45-1E43-472F-9F9D-10E25E73AFC8}" destId="{A3FC059D-A242-448A-89E2-244733F06B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F762B-2381-46EA-B06D-D6A06DAB44C2}">
      <dsp:nvSpPr>
        <dsp:cNvPr id="0" name=""/>
        <dsp:cNvSpPr/>
      </dsp:nvSpPr>
      <dsp:spPr>
        <a:xfrm>
          <a:off x="0" y="0"/>
          <a:ext cx="9801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9AC12-5329-4944-B959-6E8A888697EA}">
      <dsp:nvSpPr>
        <dsp:cNvPr id="0" name=""/>
        <dsp:cNvSpPr/>
      </dsp:nvSpPr>
      <dsp:spPr>
        <a:xfrm>
          <a:off x="0" y="0"/>
          <a:ext cx="9801854" cy="92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/>
            <a:t>Понятие конкуренции</a:t>
          </a:r>
          <a:endParaRPr lang="en-US" sz="4400" kern="1200" dirty="0"/>
        </a:p>
      </dsp:txBody>
      <dsp:txXfrm>
        <a:off x="0" y="0"/>
        <a:ext cx="9801854" cy="920021"/>
      </dsp:txXfrm>
    </dsp:sp>
    <dsp:sp modelId="{761803A9-9529-49C4-A0D1-EBCAD6358537}">
      <dsp:nvSpPr>
        <dsp:cNvPr id="0" name=""/>
        <dsp:cNvSpPr/>
      </dsp:nvSpPr>
      <dsp:spPr>
        <a:xfrm>
          <a:off x="0" y="920021"/>
          <a:ext cx="9801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E439FD-02C8-4544-A330-1C40BD1F8D91}">
      <dsp:nvSpPr>
        <dsp:cNvPr id="0" name=""/>
        <dsp:cNvSpPr/>
      </dsp:nvSpPr>
      <dsp:spPr>
        <a:xfrm>
          <a:off x="0" y="920021"/>
          <a:ext cx="9801854" cy="92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Виды конкуренции</a:t>
          </a:r>
          <a:endParaRPr lang="en-US" sz="4400" kern="1200"/>
        </a:p>
      </dsp:txBody>
      <dsp:txXfrm>
        <a:off x="0" y="920021"/>
        <a:ext cx="9801854" cy="920021"/>
      </dsp:txXfrm>
    </dsp:sp>
    <dsp:sp modelId="{7B8EC3BB-9797-49D3-8B9E-76BE8BC6AECA}">
      <dsp:nvSpPr>
        <dsp:cNvPr id="0" name=""/>
        <dsp:cNvSpPr/>
      </dsp:nvSpPr>
      <dsp:spPr>
        <a:xfrm>
          <a:off x="0" y="1840043"/>
          <a:ext cx="9801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0306E-A2B0-40B9-AC30-66F1F8D79B8B}">
      <dsp:nvSpPr>
        <dsp:cNvPr id="0" name=""/>
        <dsp:cNvSpPr/>
      </dsp:nvSpPr>
      <dsp:spPr>
        <a:xfrm>
          <a:off x="0" y="1840043"/>
          <a:ext cx="9801854" cy="92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Менеджмент</a:t>
          </a:r>
          <a:endParaRPr lang="en-US" sz="4400" kern="1200"/>
        </a:p>
      </dsp:txBody>
      <dsp:txXfrm>
        <a:off x="0" y="1840043"/>
        <a:ext cx="9801854" cy="920021"/>
      </dsp:txXfrm>
    </dsp:sp>
    <dsp:sp modelId="{705668DE-02EA-4008-980E-A69452E45A5E}">
      <dsp:nvSpPr>
        <dsp:cNvPr id="0" name=""/>
        <dsp:cNvSpPr/>
      </dsp:nvSpPr>
      <dsp:spPr>
        <a:xfrm>
          <a:off x="0" y="2760065"/>
          <a:ext cx="98018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A317E-843A-403A-B3A1-90CFC1D365C0}">
      <dsp:nvSpPr>
        <dsp:cNvPr id="0" name=""/>
        <dsp:cNvSpPr/>
      </dsp:nvSpPr>
      <dsp:spPr>
        <a:xfrm>
          <a:off x="0" y="2760065"/>
          <a:ext cx="9801854" cy="920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Маркетинг</a:t>
          </a:r>
          <a:endParaRPr lang="en-US" sz="4400" kern="1200"/>
        </a:p>
      </dsp:txBody>
      <dsp:txXfrm>
        <a:off x="0" y="2760065"/>
        <a:ext cx="9801854" cy="920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29C8D-F4BB-4BFB-AA32-85788A9D808C}">
      <dsp:nvSpPr>
        <dsp:cNvPr id="0" name=""/>
        <dsp:cNvSpPr/>
      </dsp:nvSpPr>
      <dsp:spPr>
        <a:xfrm>
          <a:off x="0" y="80209"/>
          <a:ext cx="6628804" cy="15507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Что такое конкуренция?</a:t>
          </a:r>
          <a:endParaRPr lang="en-US" sz="2900" kern="1200" dirty="0"/>
        </a:p>
      </dsp:txBody>
      <dsp:txXfrm>
        <a:off x="75699" y="155908"/>
        <a:ext cx="6477406" cy="1399309"/>
      </dsp:txXfrm>
    </dsp:sp>
    <dsp:sp modelId="{B911DB21-F247-4C3C-93FC-A8278F4AB1D6}">
      <dsp:nvSpPr>
        <dsp:cNvPr id="0" name=""/>
        <dsp:cNvSpPr/>
      </dsp:nvSpPr>
      <dsp:spPr>
        <a:xfrm>
          <a:off x="0" y="1714436"/>
          <a:ext cx="6628804" cy="1550707"/>
        </a:xfrm>
        <a:prstGeom prst="roundRect">
          <a:avLst/>
        </a:prstGeom>
        <a:gradFill rotWithShape="0">
          <a:gsLst>
            <a:gs pos="0">
              <a:schemeClr val="accent2">
                <a:hueOff val="-716791"/>
                <a:satOff val="-17272"/>
                <a:lumOff val="-10393"/>
                <a:alphaOff val="0"/>
                <a:tint val="96000"/>
                <a:lumMod val="100000"/>
              </a:schemeClr>
            </a:gs>
            <a:gs pos="78000">
              <a:schemeClr val="accent2">
                <a:hueOff val="-716791"/>
                <a:satOff val="-17272"/>
                <a:lumOff val="-1039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Какие типы и виды конкуренции вы знаете?</a:t>
          </a:r>
          <a:endParaRPr lang="en-US" sz="2900" kern="1200" dirty="0"/>
        </a:p>
      </dsp:txBody>
      <dsp:txXfrm>
        <a:off x="75699" y="1790135"/>
        <a:ext cx="6477406" cy="1399309"/>
      </dsp:txXfrm>
    </dsp:sp>
    <dsp:sp modelId="{A3FC059D-A242-448A-89E2-244733F06B58}">
      <dsp:nvSpPr>
        <dsp:cNvPr id="0" name=""/>
        <dsp:cNvSpPr/>
      </dsp:nvSpPr>
      <dsp:spPr>
        <a:xfrm>
          <a:off x="0" y="3348664"/>
          <a:ext cx="6628804" cy="1550707"/>
        </a:xfrm>
        <a:prstGeom prst="roundRect">
          <a:avLst/>
        </a:prstGeom>
        <a:gradFill rotWithShape="0">
          <a:gsLst>
            <a:gs pos="0">
              <a:schemeClr val="accent2">
                <a:hueOff val="-1433582"/>
                <a:satOff val="-34544"/>
                <a:lumOff val="-20785"/>
                <a:alphaOff val="0"/>
                <a:tint val="96000"/>
                <a:lumMod val="100000"/>
              </a:schemeClr>
            </a:gs>
            <a:gs pos="78000">
              <a:schemeClr val="accent2">
                <a:hueOff val="-1433582"/>
                <a:satOff val="-34544"/>
                <a:lumOff val="-2078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Почему конкуренция является важнейшим условием рыночной экономики?</a:t>
          </a:r>
          <a:endParaRPr lang="en-US" sz="2900" kern="1200" dirty="0"/>
        </a:p>
      </dsp:txBody>
      <dsp:txXfrm>
        <a:off x="75699" y="3424363"/>
        <a:ext cx="6477406" cy="1399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171916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9691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87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1134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397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88148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708991775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6642030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927988466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66318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90447593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1232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950682731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509554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7168266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6442702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53C1A-AC79-4560-9A14-6F897914A2FD}" type="datetimeFigureOut">
              <a:rPr lang="ru-BY" smtClean="0"/>
              <a:t>02/22/2022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EC0E0F-6086-4A1D-87A4-3A67D75F3E1D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7326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 spd="med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AC0BA7-28A3-440B-9496-69C059B59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123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5673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43425E-F16B-46B2-A600-46D7F57C0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6" t="24081" r="26760" b="63402"/>
          <a:stretch/>
        </p:blipFill>
        <p:spPr>
          <a:xfrm>
            <a:off x="1126309" y="2756663"/>
            <a:ext cx="9941259" cy="134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1289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63CF5-230A-4E3A-9C2D-EB58B89D0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2" t="7892" r="26377" b="66530"/>
          <a:stretch/>
        </p:blipFill>
        <p:spPr>
          <a:xfrm>
            <a:off x="1126309" y="2065012"/>
            <a:ext cx="9941259" cy="27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8735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0B093-8F3F-47FB-B0F0-A0283F61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ru-RU" sz="4400">
                <a:latin typeface="Posterama" panose="020B0504020200020000" pitchFamily="34" charset="0"/>
                <a:cs typeface="Posterama" panose="020B0504020200020000" pitchFamily="34" charset="0"/>
              </a:rPr>
              <a:t>Повторим изученное</a:t>
            </a:r>
            <a:endParaRPr lang="ru-BY" sz="440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3DA8E6D-D323-4AF2-BB6C-B17173FE2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21477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780353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64649-FE15-447F-ACEC-B55CD858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95" y="253497"/>
            <a:ext cx="9079144" cy="180164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Как оптимизировать издержки, затраты и сделать производство лучше, чем у конкурента?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9EA7A6-34DF-4BD8-A840-7F29590A3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334" y="2055137"/>
            <a:ext cx="9732307" cy="4301904"/>
          </a:xfrm>
        </p:spPr>
        <p:txBody>
          <a:bodyPr anchor="ctr">
            <a:normAutofit/>
          </a:bodyPr>
          <a:lstStyle/>
          <a:p>
            <a:r>
              <a:rPr lang="ru-RU" sz="3600" dirty="0">
                <a:latin typeface="Posterama" panose="020B0504020200020000" pitchFamily="34" charset="0"/>
                <a:cs typeface="Posterama" panose="020B0504020200020000" pitchFamily="34" charset="0"/>
              </a:rPr>
              <a:t>Изучите пункт «менеджмент» и составьте рассказ с опорой на следующие вопросы:</a:t>
            </a:r>
          </a:p>
          <a:p>
            <a:pPr lvl="1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Что такое экономическая эффективность?</a:t>
            </a:r>
          </a:p>
          <a:p>
            <a:pPr lvl="1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Понятие менеджмента</a:t>
            </a:r>
          </a:p>
          <a:p>
            <a:pPr lvl="1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Задачи менеджмента</a:t>
            </a:r>
          </a:p>
          <a:p>
            <a:pPr lvl="1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Подходы Тейлора и Форда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83072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9C41B-504F-4B85-B4E8-703862F13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2" t="9524" r="26684" b="31565"/>
          <a:stretch/>
        </p:blipFill>
        <p:spPr>
          <a:xfrm>
            <a:off x="1838132" y="703217"/>
            <a:ext cx="8530360" cy="54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97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58570E-4CF3-4369-91CF-838BC596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629" b="87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Isosceles Triangle 10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D165F-3482-4822-BEB5-C4223446E04E}"/>
              </a:ext>
            </a:extLst>
          </p:cNvPr>
          <p:cNvSpPr txBox="1"/>
          <p:nvPr/>
        </p:nvSpPr>
        <p:spPr>
          <a:xfrm>
            <a:off x="2786047" y="796705"/>
            <a:ext cx="6487955" cy="5244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Маркетинг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–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совокупность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решений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связанных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с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целенаправленным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продвижением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товара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либо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услуги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328974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Что такое маркетинг простыми словами_">
            <a:hlinkClick r:id="" action="ppaction://media"/>
            <a:extLst>
              <a:ext uri="{FF2B5EF4-FFF2-40B4-BE49-F238E27FC236}">
                <a16:creationId xmlns:a16="http://schemas.microsoft.com/office/drawing/2014/main" id="{4001BFB0-2166-4939-82F4-0D0E2530AE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0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0360C3CE-3AF3-4CAD-A567-706CADE99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92" y="417131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0884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0C1C8B-2049-4B9D-B5CA-713428081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8" t="15238" r="22628" b="55510"/>
          <a:stretch/>
        </p:blipFill>
        <p:spPr>
          <a:xfrm>
            <a:off x="1126309" y="1853250"/>
            <a:ext cx="9941259" cy="31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0177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5C7BF-E230-420E-94BC-90229642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ru-RU" sz="4800" dirty="0">
                <a:latin typeface="Posterama" panose="020B0504020200020000" pitchFamily="34" charset="0"/>
                <a:cs typeface="Posterama" panose="020B0504020200020000" pitchFamily="34" charset="0"/>
              </a:rPr>
              <a:t>Подведём итоги</a:t>
            </a:r>
          </a:p>
        </p:txBody>
      </p:sp>
      <p:sp>
        <p:nvSpPr>
          <p:cNvPr id="16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E75FFC-74E8-4703-AE60-4EC994406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745" y="304001"/>
            <a:ext cx="6341016" cy="6214188"/>
          </a:xfrm>
        </p:spPr>
        <p:txBody>
          <a:bodyPr anchor="ctr">
            <a:normAutofit fontScale="92500"/>
          </a:bodyPr>
          <a:lstStyle/>
          <a:p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Что такое конкуренция? Почему конкуренцию считают главным мотором рыночной экономики?</a:t>
            </a:r>
          </a:p>
          <a:p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Производство каких товаров и услуг должно быть государственной монополией? Почему?</a:t>
            </a:r>
          </a:p>
          <a:p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В производстве холодильников внедрена новая технология, обеспечившая снижение затрат. Что случится с предложением этого товара</a:t>
            </a:r>
            <a:r>
              <a:rPr lang="en-US" sz="2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ru-RU" sz="2800" dirty="0">
                <a:latin typeface="Posterama" panose="020B0504020200020000" pitchFamily="34" charset="0"/>
                <a:cs typeface="Posterama" panose="020B0504020200020000" pitchFamily="34" charset="0"/>
              </a:rPr>
              <a:t>на рынке? Аргументируйте свой ответ. Охарактеризуйте роль конкуренции в развитии экономики. 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2010193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E6E7565C-E7B3-4F3A-B1C9-30F169D2A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5" r="23980" b="-1"/>
          <a:stretch/>
        </p:blipFill>
        <p:spPr>
          <a:xfrm>
            <a:off x="1" y="10"/>
            <a:ext cx="3826559" cy="6857990"/>
          </a:xfrm>
          <a:custGeom>
            <a:avLst/>
            <a:gdLst/>
            <a:ahLst/>
            <a:cxnLst/>
            <a:rect l="l" t="t" r="r" b="b"/>
            <a:pathLst>
              <a:path w="3826559" h="6858000">
                <a:moveTo>
                  <a:pt x="3821434" y="0"/>
                </a:moveTo>
                <a:lnTo>
                  <a:pt x="3826559" y="0"/>
                </a:lnTo>
                <a:lnTo>
                  <a:pt x="3826559" y="6246"/>
                </a:lnTo>
                <a:lnTo>
                  <a:pt x="3800481" y="180834"/>
                </a:lnTo>
                <a:lnTo>
                  <a:pt x="3797097" y="180834"/>
                </a:lnTo>
                <a:lnTo>
                  <a:pt x="2799730" y="6858000"/>
                </a:lnTo>
                <a:lnTo>
                  <a:pt x="2798317" y="6858000"/>
                </a:lnTo>
                <a:close/>
                <a:moveTo>
                  <a:pt x="3141818" y="0"/>
                </a:moveTo>
                <a:lnTo>
                  <a:pt x="3793362" y="0"/>
                </a:lnTo>
                <a:lnTo>
                  <a:pt x="2770245" y="6858000"/>
                </a:lnTo>
                <a:lnTo>
                  <a:pt x="2106913" y="6858000"/>
                </a:lnTo>
                <a:lnTo>
                  <a:pt x="2134483" y="6674399"/>
                </a:lnTo>
                <a:lnTo>
                  <a:pt x="2139582" y="6674399"/>
                </a:lnTo>
                <a:close/>
                <a:moveTo>
                  <a:pt x="3060907" y="0"/>
                </a:moveTo>
                <a:lnTo>
                  <a:pt x="3086144" y="0"/>
                </a:lnTo>
                <a:lnTo>
                  <a:pt x="3058574" y="183600"/>
                </a:lnTo>
                <a:lnTo>
                  <a:pt x="3053474" y="183600"/>
                </a:lnTo>
                <a:lnTo>
                  <a:pt x="2051239" y="6858000"/>
                </a:lnTo>
                <a:lnTo>
                  <a:pt x="2022171" y="6858000"/>
                </a:lnTo>
                <a:lnTo>
                  <a:pt x="2049849" y="6674399"/>
                </a:lnTo>
                <a:lnTo>
                  <a:pt x="2054732" y="6674399"/>
                </a:lnTo>
                <a:close/>
                <a:moveTo>
                  <a:pt x="2564786" y="0"/>
                </a:moveTo>
                <a:lnTo>
                  <a:pt x="2762355" y="0"/>
                </a:lnTo>
                <a:lnTo>
                  <a:pt x="2734677" y="183601"/>
                </a:lnTo>
                <a:lnTo>
                  <a:pt x="2729794" y="183601"/>
                </a:lnTo>
                <a:lnTo>
                  <a:pt x="1723619" y="6858000"/>
                </a:lnTo>
                <a:lnTo>
                  <a:pt x="1531566" y="6858000"/>
                </a:lnTo>
                <a:lnTo>
                  <a:pt x="1559088" y="6674399"/>
                </a:lnTo>
                <a:lnTo>
                  <a:pt x="1564283" y="6674399"/>
                </a:lnTo>
                <a:close/>
                <a:moveTo>
                  <a:pt x="1056475" y="0"/>
                </a:moveTo>
                <a:lnTo>
                  <a:pt x="2513157" y="0"/>
                </a:lnTo>
                <a:lnTo>
                  <a:pt x="2485635" y="183601"/>
                </a:lnTo>
                <a:lnTo>
                  <a:pt x="2480440" y="183601"/>
                </a:lnTo>
                <a:lnTo>
                  <a:pt x="1479937" y="6858000"/>
                </a:lnTo>
                <a:lnTo>
                  <a:pt x="32664" y="6858000"/>
                </a:lnTo>
                <a:close/>
                <a:moveTo>
                  <a:pt x="0" y="0"/>
                </a:moveTo>
                <a:lnTo>
                  <a:pt x="1002322" y="0"/>
                </a:lnTo>
                <a:lnTo>
                  <a:pt x="0" y="6714058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611CD1-81D3-400A-9187-BD5CA6056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r="14691" b="-1"/>
          <a:stretch/>
        </p:blipFill>
        <p:spPr>
          <a:xfrm>
            <a:off x="1" y="10"/>
            <a:ext cx="6773525" cy="6857990"/>
          </a:xfrm>
          <a:custGeom>
            <a:avLst/>
            <a:gdLst/>
            <a:ahLst/>
            <a:cxnLst/>
            <a:rect l="l" t="t" r="r" b="b"/>
            <a:pathLst>
              <a:path w="6773525" h="6858000">
                <a:moveTo>
                  <a:pt x="6773525" y="13101"/>
                </a:moveTo>
                <a:lnTo>
                  <a:pt x="6773525" y="119441"/>
                </a:lnTo>
                <a:lnTo>
                  <a:pt x="6763050" y="189570"/>
                </a:lnTo>
                <a:lnTo>
                  <a:pt x="6759666" y="189570"/>
                </a:lnTo>
                <a:lnTo>
                  <a:pt x="5763604" y="6858000"/>
                </a:lnTo>
                <a:lnTo>
                  <a:pt x="5747720" y="6858000"/>
                </a:lnTo>
                <a:lnTo>
                  <a:pt x="6745087" y="180834"/>
                </a:lnTo>
                <a:lnTo>
                  <a:pt x="6748471" y="180834"/>
                </a:lnTo>
                <a:close/>
                <a:moveTo>
                  <a:pt x="6718476" y="0"/>
                </a:moveTo>
                <a:lnTo>
                  <a:pt x="6746548" y="0"/>
                </a:lnTo>
                <a:lnTo>
                  <a:pt x="5723432" y="6858000"/>
                </a:lnTo>
                <a:lnTo>
                  <a:pt x="5695359" y="6858000"/>
                </a:lnTo>
                <a:close/>
                <a:moveTo>
                  <a:pt x="6461944" y="0"/>
                </a:moveTo>
                <a:lnTo>
                  <a:pt x="6513574" y="0"/>
                </a:lnTo>
                <a:lnTo>
                  <a:pt x="5513070" y="6674398"/>
                </a:lnTo>
                <a:lnTo>
                  <a:pt x="5507876" y="6674398"/>
                </a:lnTo>
                <a:lnTo>
                  <a:pt x="5480354" y="6858000"/>
                </a:lnTo>
                <a:lnTo>
                  <a:pt x="5428725" y="6858000"/>
                </a:lnTo>
                <a:lnTo>
                  <a:pt x="6429227" y="183600"/>
                </a:lnTo>
                <a:lnTo>
                  <a:pt x="6434422" y="183600"/>
                </a:lnTo>
                <a:close/>
                <a:moveTo>
                  <a:pt x="5971339" y="0"/>
                </a:moveTo>
                <a:lnTo>
                  <a:pt x="6269891" y="0"/>
                </a:lnTo>
                <a:lnTo>
                  <a:pt x="5263717" y="6674398"/>
                </a:lnTo>
                <a:lnTo>
                  <a:pt x="5258835" y="6674398"/>
                </a:lnTo>
                <a:lnTo>
                  <a:pt x="5231156" y="6858000"/>
                </a:lnTo>
                <a:lnTo>
                  <a:pt x="4932604" y="6858000"/>
                </a:lnTo>
                <a:lnTo>
                  <a:pt x="5938778" y="183600"/>
                </a:lnTo>
                <a:lnTo>
                  <a:pt x="5943661" y="183600"/>
                </a:lnTo>
                <a:close/>
                <a:moveTo>
                  <a:pt x="3792657" y="0"/>
                </a:moveTo>
                <a:lnTo>
                  <a:pt x="5942272" y="0"/>
                </a:lnTo>
                <a:lnTo>
                  <a:pt x="4940039" y="6674399"/>
                </a:lnTo>
                <a:lnTo>
                  <a:pt x="4934938" y="6674399"/>
                </a:lnTo>
                <a:lnTo>
                  <a:pt x="4907368" y="6858000"/>
                </a:lnTo>
                <a:lnTo>
                  <a:pt x="2767106" y="6858000"/>
                </a:lnTo>
                <a:lnTo>
                  <a:pt x="3758312" y="213901"/>
                </a:lnTo>
                <a:lnTo>
                  <a:pt x="3760746" y="213901"/>
                </a:lnTo>
                <a:close/>
                <a:moveTo>
                  <a:pt x="3085331" y="0"/>
                </a:moveTo>
                <a:lnTo>
                  <a:pt x="3141005" y="0"/>
                </a:lnTo>
                <a:lnTo>
                  <a:pt x="2155484" y="6563085"/>
                </a:lnTo>
                <a:lnTo>
                  <a:pt x="2153555" y="6563085"/>
                </a:lnTo>
                <a:lnTo>
                  <a:pt x="2109270" y="6858000"/>
                </a:lnTo>
                <a:lnTo>
                  <a:pt x="2048496" y="6858000"/>
                </a:lnTo>
                <a:lnTo>
                  <a:pt x="2989706" y="590000"/>
                </a:lnTo>
                <a:lnTo>
                  <a:pt x="2991636" y="590000"/>
                </a:lnTo>
                <a:lnTo>
                  <a:pt x="3069376" y="72286"/>
                </a:lnTo>
                <a:lnTo>
                  <a:pt x="3074476" y="72286"/>
                </a:lnTo>
                <a:close/>
                <a:moveTo>
                  <a:pt x="2761477" y="0"/>
                </a:moveTo>
                <a:lnTo>
                  <a:pt x="3060029" y="0"/>
                </a:lnTo>
                <a:lnTo>
                  <a:pt x="2070634" y="6563085"/>
                </a:lnTo>
                <a:lnTo>
                  <a:pt x="2069010" y="6563085"/>
                </a:lnTo>
                <a:lnTo>
                  <a:pt x="2024551" y="6858000"/>
                </a:lnTo>
                <a:lnTo>
                  <a:pt x="1721117" y="6858000"/>
                </a:lnTo>
                <a:lnTo>
                  <a:pt x="2666026" y="590001"/>
                </a:lnTo>
                <a:lnTo>
                  <a:pt x="2667650" y="590001"/>
                </a:lnTo>
                <a:lnTo>
                  <a:pt x="2745696" y="72287"/>
                </a:lnTo>
                <a:lnTo>
                  <a:pt x="2750579" y="72287"/>
                </a:lnTo>
                <a:close/>
                <a:moveTo>
                  <a:pt x="2512373" y="0"/>
                </a:moveTo>
                <a:lnTo>
                  <a:pt x="2564002" y="0"/>
                </a:lnTo>
                <a:lnTo>
                  <a:pt x="1580185" y="6563085"/>
                </a:lnTo>
                <a:lnTo>
                  <a:pt x="1578121" y="6563085"/>
                </a:lnTo>
                <a:lnTo>
                  <a:pt x="1533913" y="6858000"/>
                </a:lnTo>
                <a:lnTo>
                  <a:pt x="1477089" y="6858000"/>
                </a:lnTo>
                <a:lnTo>
                  <a:pt x="2416672" y="590001"/>
                </a:lnTo>
                <a:lnTo>
                  <a:pt x="2418736" y="590001"/>
                </a:lnTo>
                <a:lnTo>
                  <a:pt x="2496342" y="72287"/>
                </a:lnTo>
                <a:lnTo>
                  <a:pt x="2501537" y="72287"/>
                </a:lnTo>
                <a:close/>
                <a:moveTo>
                  <a:pt x="1001606" y="0"/>
                </a:moveTo>
                <a:lnTo>
                  <a:pt x="1055760" y="0"/>
                </a:lnTo>
                <a:lnTo>
                  <a:pt x="31949" y="6858000"/>
                </a:lnTo>
                <a:lnTo>
                  <a:pt x="0" y="6858000"/>
                </a:lnTo>
                <a:lnTo>
                  <a:pt x="0" y="6693306"/>
                </a:lnTo>
                <a:lnTo>
                  <a:pt x="967291" y="213901"/>
                </a:lnTo>
                <a:lnTo>
                  <a:pt x="969673" y="213901"/>
                </a:lnTo>
                <a:close/>
              </a:path>
            </a:pathLst>
          </a:custGeom>
        </p:spPr>
      </p:pic>
      <p:sp>
        <p:nvSpPr>
          <p:cNvPr id="21" name="Isosceles Triangle 30">
            <a:extLst>
              <a:ext uri="{FF2B5EF4-FFF2-40B4-BE49-F238E27FC236}">
                <a16:creationId xmlns:a16="http://schemas.microsoft.com/office/drawing/2014/main" id="{0FB0FD91-6E2D-4470-9D63-1A8B5F4E4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Рисунок 6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21E6EAE-EC48-4DDB-8973-C82D8E071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r="25441"/>
          <a:stretch/>
        </p:blipFill>
        <p:spPr>
          <a:xfrm>
            <a:off x="4907367" y="10"/>
            <a:ext cx="4860990" cy="6857990"/>
          </a:xfrm>
          <a:custGeom>
            <a:avLst/>
            <a:gdLst/>
            <a:ahLst/>
            <a:cxnLst/>
            <a:rect l="l" t="t" r="r" b="b"/>
            <a:pathLst>
              <a:path w="4860990" h="6858000">
                <a:moveTo>
                  <a:pt x="4832918" y="0"/>
                </a:moveTo>
                <a:lnTo>
                  <a:pt x="4860990" y="0"/>
                </a:lnTo>
                <a:lnTo>
                  <a:pt x="3837873" y="6858000"/>
                </a:lnTo>
                <a:lnTo>
                  <a:pt x="3809801" y="6858000"/>
                </a:lnTo>
                <a:close/>
                <a:moveTo>
                  <a:pt x="4281926" y="0"/>
                </a:moveTo>
                <a:lnTo>
                  <a:pt x="4337600" y="0"/>
                </a:lnTo>
                <a:lnTo>
                  <a:pt x="3335365" y="6674399"/>
                </a:lnTo>
                <a:lnTo>
                  <a:pt x="3330266" y="6674399"/>
                </a:lnTo>
                <a:lnTo>
                  <a:pt x="3302696" y="6858000"/>
                </a:lnTo>
                <a:lnTo>
                  <a:pt x="3247022" y="6858000"/>
                </a:lnTo>
                <a:lnTo>
                  <a:pt x="4249257" y="183600"/>
                </a:lnTo>
                <a:lnTo>
                  <a:pt x="4254357" y="183600"/>
                </a:lnTo>
                <a:close/>
                <a:moveTo>
                  <a:pt x="3958138" y="0"/>
                </a:moveTo>
                <a:lnTo>
                  <a:pt x="4256690" y="0"/>
                </a:lnTo>
                <a:lnTo>
                  <a:pt x="3250515" y="6674399"/>
                </a:lnTo>
                <a:lnTo>
                  <a:pt x="3245632" y="6674399"/>
                </a:lnTo>
                <a:lnTo>
                  <a:pt x="3217954" y="6858000"/>
                </a:lnTo>
                <a:lnTo>
                  <a:pt x="2919402" y="6858000"/>
                </a:lnTo>
                <a:lnTo>
                  <a:pt x="3925577" y="183601"/>
                </a:lnTo>
                <a:lnTo>
                  <a:pt x="3930460" y="183601"/>
                </a:lnTo>
                <a:close/>
                <a:moveTo>
                  <a:pt x="1839181" y="0"/>
                </a:moveTo>
                <a:lnTo>
                  <a:pt x="3760569" y="0"/>
                </a:lnTo>
                <a:lnTo>
                  <a:pt x="2760066" y="6674399"/>
                </a:lnTo>
                <a:lnTo>
                  <a:pt x="2754871" y="6674399"/>
                </a:lnTo>
                <a:lnTo>
                  <a:pt x="2727349" y="6858000"/>
                </a:lnTo>
                <a:lnTo>
                  <a:pt x="816064" y="6858000"/>
                </a:lnTo>
                <a:close/>
                <a:moveTo>
                  <a:pt x="1606206" y="0"/>
                </a:moveTo>
                <a:lnTo>
                  <a:pt x="1811109" y="0"/>
                </a:lnTo>
                <a:lnTo>
                  <a:pt x="787992" y="6858000"/>
                </a:lnTo>
                <a:lnTo>
                  <a:pt x="572986" y="6858000"/>
                </a:lnTo>
                <a:lnTo>
                  <a:pt x="600508" y="6674398"/>
                </a:lnTo>
                <a:lnTo>
                  <a:pt x="605703" y="6674398"/>
                </a:lnTo>
                <a:close/>
                <a:moveTo>
                  <a:pt x="1362524" y="0"/>
                </a:moveTo>
                <a:lnTo>
                  <a:pt x="1554577" y="0"/>
                </a:lnTo>
                <a:lnTo>
                  <a:pt x="1527055" y="183600"/>
                </a:lnTo>
                <a:lnTo>
                  <a:pt x="1521860" y="183600"/>
                </a:lnTo>
                <a:lnTo>
                  <a:pt x="521357" y="6858000"/>
                </a:lnTo>
                <a:lnTo>
                  <a:pt x="323788" y="6858000"/>
                </a:lnTo>
                <a:lnTo>
                  <a:pt x="351466" y="6674398"/>
                </a:lnTo>
                <a:lnTo>
                  <a:pt x="356350" y="6674398"/>
                </a:lnTo>
                <a:close/>
                <a:moveTo>
                  <a:pt x="1034905" y="0"/>
                </a:moveTo>
                <a:lnTo>
                  <a:pt x="1063972" y="0"/>
                </a:lnTo>
                <a:lnTo>
                  <a:pt x="1036294" y="183600"/>
                </a:lnTo>
                <a:lnTo>
                  <a:pt x="1031411" y="183600"/>
                </a:lnTo>
                <a:lnTo>
                  <a:pt x="25236" y="6858000"/>
                </a:lnTo>
                <a:lnTo>
                  <a:pt x="0" y="6858000"/>
                </a:lnTo>
                <a:lnTo>
                  <a:pt x="27569" y="6674399"/>
                </a:lnTo>
                <a:lnTo>
                  <a:pt x="32669" y="6674399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текст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E77912C4-38C6-4BE2-993D-DACAB59CE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1" r="25641" b="-1"/>
          <a:stretch/>
        </p:blipFill>
        <p:spPr>
          <a:xfrm>
            <a:off x="7634717" y="10"/>
            <a:ext cx="4557283" cy="6857990"/>
          </a:xfrm>
          <a:custGeom>
            <a:avLst/>
            <a:gdLst/>
            <a:ahLst/>
            <a:cxnLst/>
            <a:rect l="l" t="t" r="r" b="b"/>
            <a:pathLst>
              <a:path w="4557283" h="6858000">
                <a:moveTo>
                  <a:pt x="2133641" y="0"/>
                </a:moveTo>
                <a:lnTo>
                  <a:pt x="4557283" y="0"/>
                </a:lnTo>
                <a:lnTo>
                  <a:pt x="4557283" y="6858000"/>
                </a:lnTo>
                <a:lnTo>
                  <a:pt x="1110524" y="6858000"/>
                </a:lnTo>
                <a:close/>
                <a:moveTo>
                  <a:pt x="1610251" y="0"/>
                </a:moveTo>
                <a:lnTo>
                  <a:pt x="2105569" y="0"/>
                </a:lnTo>
                <a:lnTo>
                  <a:pt x="1082452" y="6858000"/>
                </a:lnTo>
                <a:lnTo>
                  <a:pt x="575347" y="6858000"/>
                </a:lnTo>
                <a:lnTo>
                  <a:pt x="602917" y="6674399"/>
                </a:lnTo>
                <a:lnTo>
                  <a:pt x="608016" y="6674399"/>
                </a:lnTo>
                <a:close/>
                <a:moveTo>
                  <a:pt x="1529341" y="0"/>
                </a:moveTo>
                <a:lnTo>
                  <a:pt x="1554577" y="0"/>
                </a:lnTo>
                <a:lnTo>
                  <a:pt x="1527008" y="183600"/>
                </a:lnTo>
                <a:lnTo>
                  <a:pt x="1521908" y="183600"/>
                </a:lnTo>
                <a:lnTo>
                  <a:pt x="519673" y="6858000"/>
                </a:lnTo>
                <a:lnTo>
                  <a:pt x="490605" y="6858000"/>
                </a:lnTo>
                <a:lnTo>
                  <a:pt x="518283" y="6674399"/>
                </a:lnTo>
                <a:lnTo>
                  <a:pt x="523166" y="6674399"/>
                </a:lnTo>
                <a:close/>
                <a:moveTo>
                  <a:pt x="1033220" y="0"/>
                </a:moveTo>
                <a:lnTo>
                  <a:pt x="1230789" y="0"/>
                </a:lnTo>
                <a:lnTo>
                  <a:pt x="1203111" y="183601"/>
                </a:lnTo>
                <a:lnTo>
                  <a:pt x="1198228" y="183601"/>
                </a:lnTo>
                <a:lnTo>
                  <a:pt x="192053" y="6858000"/>
                </a:lnTo>
                <a:lnTo>
                  <a:pt x="0" y="6858000"/>
                </a:lnTo>
                <a:lnTo>
                  <a:pt x="27522" y="6674399"/>
                </a:lnTo>
                <a:lnTo>
                  <a:pt x="32717" y="6674399"/>
                </a:lnTo>
                <a:close/>
              </a:path>
            </a:pathLst>
          </a:custGeom>
        </p:spPr>
      </p:pic>
      <p:sp>
        <p:nvSpPr>
          <p:cNvPr id="23" name="Freeform 52">
            <a:extLst>
              <a:ext uri="{FF2B5EF4-FFF2-40B4-BE49-F238E27FC236}">
                <a16:creationId xmlns:a16="http://schemas.microsoft.com/office/drawing/2014/main" id="{C55B2B20-C74D-4614-9C8A-426135A01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7ED56B-CDFC-4251-A9E8-E973FE6A3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92A4F81-9A91-422A-918E-8F9E81B2B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62DD771-7058-4A9D-8A8D-112C49624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EC0DC7-E577-41DF-8EC7-3C7292EC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6D2C3000-076D-49CA-AD81-E92F4CAB9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C238F-A1E6-4DA7-A2C9-98AF71EFB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710792">
            <a:off x="3913844" y="4604868"/>
            <a:ext cx="5630893" cy="132967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4400" dirty="0">
                <a:latin typeface="Posterama" panose="020B0504020200020000" pitchFamily="34" charset="0"/>
                <a:cs typeface="Posterama" panose="020B0504020200020000" pitchFamily="34" charset="0"/>
              </a:rPr>
              <a:t>Конкуренция и её роль в экономике</a:t>
            </a:r>
            <a:endParaRPr lang="ru-BY" sz="44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C1D64E3F-4140-40EC-8EAB-23F025560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EDB37892-B95B-41D1-995D-7CE65EBBB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EA1BC923-CB82-400F-82E3-3EDE714B1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BF50B7B9-15DF-4262-A2E8-522F6A5F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2267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02DB5-03F0-4BF9-8B9F-A1457247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52" y="867162"/>
            <a:ext cx="8878723" cy="5115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9600" dirty="0">
                <a:latin typeface="Posterama" panose="020B0504020200020000" pitchFamily="34" charset="0"/>
                <a:cs typeface="Posterama" panose="020B0504020200020000" pitchFamily="34" charset="0"/>
              </a:rPr>
              <a:t>§16, в. 1-2 (у.), 3 (п.), МП (с. 147)</a:t>
            </a:r>
          </a:p>
        </p:txBody>
      </p:sp>
    </p:spTree>
    <p:extLst>
      <p:ext uri="{BB962C8B-B14F-4D97-AF65-F5344CB8AC3E}">
        <p14:creationId xmlns:p14="http://schemas.microsoft.com/office/powerpoint/2010/main" val="2334116604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Красная точка и стрелки, указывающие на нее">
            <a:extLst>
              <a:ext uri="{FF2B5EF4-FFF2-40B4-BE49-F238E27FC236}">
                <a16:creationId xmlns:a16="http://schemas.microsoft.com/office/drawing/2014/main" id="{8A9F2512-9203-46CB-A739-47709BC9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373" r="-1" b="1033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59D28-79CA-4A42-B342-36B5916D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8"/>
            <a:ext cx="9801854" cy="156524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ru-RU" sz="115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План</a:t>
            </a:r>
            <a:endParaRPr lang="ru-BY" sz="11500" dirty="0">
              <a:solidFill>
                <a:srgbClr val="FFFFFF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graphicFrame>
        <p:nvGraphicFramePr>
          <p:cNvPr id="23" name="Объект 2">
            <a:extLst>
              <a:ext uri="{FF2B5EF4-FFF2-40B4-BE49-F238E27FC236}">
                <a16:creationId xmlns:a16="http://schemas.microsoft.com/office/drawing/2014/main" id="{EBD9AB96-8122-4621-A774-587EB3BC07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91966" y="2444620"/>
          <a:ext cx="9801854" cy="368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673180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DAAD0B2-49DD-49B7-B0EC-D75A409DB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Isosceles Triangle 46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378846-378F-4B36-8784-3B195DE3A7C9}"/>
              </a:ext>
            </a:extLst>
          </p:cNvPr>
          <p:cNvSpPr txBox="1"/>
          <p:nvPr/>
        </p:nvSpPr>
        <p:spPr>
          <a:xfrm>
            <a:off x="2958249" y="953958"/>
            <a:ext cx="6487955" cy="5271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Конкуренция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–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это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важнейшая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часть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рыночной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экономики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которая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основана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соперничестве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между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производителями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за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лучшие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условия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производства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реализации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продукции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а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также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необходимость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для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их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выживания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800345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B8A5A16-7BE9-4AA1-9B5E-00FAFA5C8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5D27F9-7623-4A6E-89FF-87E6C4E0D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B7CFC0-1E17-41C5-BF93-16E99B1F8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8640594F-E37B-4D91-8E95-9DA62A9B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93C9D004-5359-4937-9D4B-EC898880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24">
              <a:extLst>
                <a:ext uri="{FF2B5EF4-FFF2-40B4-BE49-F238E27FC236}">
                  <a16:creationId xmlns:a16="http://schemas.microsoft.com/office/drawing/2014/main" id="{0DE8B4BF-A71A-4324-A033-7886CF70A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5697F627-1058-435C-96D4-98AB552C6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1" name="Straight Connector 26">
              <a:extLst>
                <a:ext uri="{FF2B5EF4-FFF2-40B4-BE49-F238E27FC236}">
                  <a16:creationId xmlns:a16="http://schemas.microsoft.com/office/drawing/2014/main" id="{492EF457-D744-4C61-8670-518EC1D2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645924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9E61018-BC96-47DC-B47F-FFBA96BAD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8">
              <a:extLst>
                <a:ext uri="{FF2B5EF4-FFF2-40B4-BE49-F238E27FC236}">
                  <a16:creationId xmlns:a16="http://schemas.microsoft.com/office/drawing/2014/main" id="{3CA434EC-618C-4787-86BA-1BF4747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7378863-CDB3-4B0F-A65C-98A1252DD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D90ED-2918-4CF2-A47D-E2194B36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76" y="663459"/>
            <a:ext cx="8122888" cy="55226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Как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вы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считаете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какие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факторы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влияют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успех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7200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конкуренции</a:t>
            </a:r>
            <a:r>
              <a:rPr lang="en-US" sz="7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525284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3396DB66-837D-4AEF-AC4C-E43D059492B1}"/>
              </a:ext>
            </a:extLst>
          </p:cNvPr>
          <p:cNvCxnSpPr>
            <a:cxnSpLocks/>
          </p:cNvCxnSpPr>
          <p:nvPr/>
        </p:nvCxnSpPr>
        <p:spPr>
          <a:xfrm flipV="1">
            <a:off x="7425266" y="1448554"/>
            <a:ext cx="699149" cy="1897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482E638-5512-4CD9-92E7-E4A5464EA59A}"/>
              </a:ext>
            </a:extLst>
          </p:cNvPr>
          <p:cNvCxnSpPr>
            <a:cxnSpLocks/>
          </p:cNvCxnSpPr>
          <p:nvPr/>
        </p:nvCxnSpPr>
        <p:spPr>
          <a:xfrm flipV="1">
            <a:off x="4766734" y="1361687"/>
            <a:ext cx="545456" cy="1984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7E74750D-67BB-400F-965A-544FEF7DDFC0}"/>
              </a:ext>
            </a:extLst>
          </p:cNvPr>
          <p:cNvCxnSpPr/>
          <p:nvPr/>
        </p:nvCxnSpPr>
        <p:spPr>
          <a:xfrm flipV="1">
            <a:off x="1930289" y="1448554"/>
            <a:ext cx="949790" cy="1897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4E248-F575-4582-A24C-BB8B7401D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accent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С. 141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1474C0-16FD-4940-9F1F-235DD7074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8" t="14150" r="26684" b="60136"/>
          <a:stretch/>
        </p:blipFill>
        <p:spPr>
          <a:xfrm>
            <a:off x="985968" y="1923328"/>
            <a:ext cx="8288033" cy="2310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5322A-2129-4D71-977B-28E1BDFA9BD7}"/>
              </a:ext>
            </a:extLst>
          </p:cNvPr>
          <p:cNvSpPr txBox="1"/>
          <p:nvPr/>
        </p:nvSpPr>
        <p:spPr>
          <a:xfrm>
            <a:off x="1899658" y="715356"/>
            <a:ext cx="235547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Снижение цены при прочих равных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A4D0E7-5104-4AAA-8CF3-8BFD24DD3D1E}"/>
              </a:ext>
            </a:extLst>
          </p:cNvPr>
          <p:cNvSpPr txBox="1"/>
          <p:nvPr/>
        </p:nvSpPr>
        <p:spPr>
          <a:xfrm>
            <a:off x="785652" y="4795312"/>
            <a:ext cx="265107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Работа над иными факторами эффективного продвижения </a:t>
            </a:r>
            <a:r>
              <a:rPr lang="ru-RU" dirty="0" err="1">
                <a:latin typeface="Posterama" panose="020B0504020200020000" pitchFamily="34" charset="0"/>
                <a:cs typeface="Posterama" panose="020B0504020200020000" pitchFamily="34" charset="0"/>
              </a:rPr>
              <a:t>товарв</a:t>
            </a:r>
            <a:endParaRPr lang="ru-RU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0F8164E-F174-4B9A-95B0-DFF91E0F856E}"/>
              </a:ext>
            </a:extLst>
          </p:cNvPr>
          <p:cNvCxnSpPr>
            <a:cxnSpLocks/>
          </p:cNvCxnSpPr>
          <p:nvPr/>
        </p:nvCxnSpPr>
        <p:spPr>
          <a:xfrm>
            <a:off x="1692998" y="3907381"/>
            <a:ext cx="325925" cy="801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4D4FD35-79C8-40A5-8166-A5177C9D1B37}"/>
              </a:ext>
            </a:extLst>
          </p:cNvPr>
          <p:cNvSpPr txBox="1"/>
          <p:nvPr/>
        </p:nvSpPr>
        <p:spPr>
          <a:xfrm>
            <a:off x="4766734" y="631311"/>
            <a:ext cx="200862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Производители смартфонов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A34DB08-2F54-4F07-B28D-488ABCB0FFD5}"/>
              </a:ext>
            </a:extLst>
          </p:cNvPr>
          <p:cNvCxnSpPr>
            <a:cxnSpLocks/>
          </p:cNvCxnSpPr>
          <p:nvPr/>
        </p:nvCxnSpPr>
        <p:spPr>
          <a:xfrm>
            <a:off x="5039462" y="3991426"/>
            <a:ext cx="2211644" cy="12861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CA67BF8-3ABE-4087-844B-D88DEB1A64FD}"/>
              </a:ext>
            </a:extLst>
          </p:cNvPr>
          <p:cNvSpPr txBox="1"/>
          <p:nvPr/>
        </p:nvSpPr>
        <p:spPr>
          <a:xfrm>
            <a:off x="6615455" y="5423132"/>
            <a:ext cx="26471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Между производителями игровых приставок и игровых компьютеров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163FD6-C113-46BC-9DBA-BE3980217D93}"/>
              </a:ext>
            </a:extLst>
          </p:cNvPr>
          <p:cNvSpPr txBox="1"/>
          <p:nvPr/>
        </p:nvSpPr>
        <p:spPr>
          <a:xfrm>
            <a:off x="7558880" y="660904"/>
            <a:ext cx="161942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Идеальная ситуация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3C338F-225A-4D75-9827-C413E777B013}"/>
              </a:ext>
            </a:extLst>
          </p:cNvPr>
          <p:cNvCxnSpPr>
            <a:cxnSpLocks/>
          </p:cNvCxnSpPr>
          <p:nvPr/>
        </p:nvCxnSpPr>
        <p:spPr>
          <a:xfrm>
            <a:off x="7774840" y="4233671"/>
            <a:ext cx="2370052" cy="719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EDA7384-9DAC-4C53-8654-6CA6C0479EA6}"/>
              </a:ext>
            </a:extLst>
          </p:cNvPr>
          <p:cNvSpPr txBox="1"/>
          <p:nvPr/>
        </p:nvSpPr>
        <p:spPr>
          <a:xfrm>
            <a:off x="10266078" y="4586287"/>
            <a:ext cx="138119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latin typeface="Posterama" panose="020B0504020200020000" pitchFamily="34" charset="0"/>
                <a:cs typeface="Posterama" panose="020B0504020200020000" pitchFamily="34" charset="0"/>
              </a:rPr>
              <a:t>Разные условия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5453933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8" grpId="0" animBg="1"/>
      <p:bldP spid="33" grpId="0" animBg="1"/>
      <p:bldP spid="40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131AB-34DA-44BF-B840-5CB772A1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94" y="796706"/>
            <a:ext cx="3861561" cy="4795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sz="2400" b="1" dirty="0" err="1"/>
              <a:t>Совершенная</a:t>
            </a:r>
            <a:r>
              <a:rPr lang="en-US" sz="2400" b="1" dirty="0"/>
              <a:t>, </a:t>
            </a:r>
            <a:r>
              <a:rPr lang="en-US" sz="2400" b="1" dirty="0" err="1"/>
              <a:t>или</a:t>
            </a:r>
            <a:r>
              <a:rPr lang="en-US" sz="2400" b="1" dirty="0"/>
              <a:t> </a:t>
            </a:r>
            <a:r>
              <a:rPr lang="en-US" sz="2400" b="1" dirty="0" err="1"/>
              <a:t>чистая</a:t>
            </a:r>
            <a:r>
              <a:rPr lang="en-US" sz="2400" b="1" dirty="0"/>
              <a:t>, </a:t>
            </a:r>
            <a:r>
              <a:rPr lang="en-US" sz="2400" b="1" dirty="0" err="1"/>
              <a:t>свободная</a:t>
            </a:r>
            <a:r>
              <a:rPr lang="en-US" sz="2400" b="1" dirty="0"/>
              <a:t>, </a:t>
            </a:r>
            <a:r>
              <a:rPr lang="en-US" sz="2400" b="1" dirty="0" err="1"/>
              <a:t>конкуренция</a:t>
            </a:r>
            <a:r>
              <a:rPr lang="en-US" sz="2400" b="1" dirty="0"/>
              <a:t> </a:t>
            </a:r>
            <a:r>
              <a:rPr lang="en-US" sz="2400" dirty="0"/>
              <a:t>— </a:t>
            </a:r>
            <a:r>
              <a:rPr lang="en-US" sz="2400" dirty="0" err="1"/>
              <a:t>структура</a:t>
            </a:r>
            <a:r>
              <a:rPr lang="en-US" sz="2400" dirty="0"/>
              <a:t> </a:t>
            </a:r>
            <a:r>
              <a:rPr lang="en-US" sz="2400" dirty="0" err="1"/>
              <a:t>рынка</a:t>
            </a:r>
            <a:r>
              <a:rPr lang="en-US" sz="2400" dirty="0"/>
              <a:t>, </a:t>
            </a:r>
            <a:r>
              <a:rPr lang="en-US" sz="2400" dirty="0" err="1"/>
              <a:t>описывающая</a:t>
            </a:r>
            <a:r>
              <a:rPr lang="en-US" sz="2400" dirty="0"/>
              <a:t> </a:t>
            </a:r>
            <a:r>
              <a:rPr lang="en-US" sz="2400" dirty="0" err="1"/>
              <a:t>идеализированное</a:t>
            </a:r>
            <a:r>
              <a:rPr lang="en-US" sz="2400" dirty="0"/>
              <a:t> </a:t>
            </a:r>
            <a:r>
              <a:rPr lang="en-US" sz="2400" dirty="0" err="1"/>
              <a:t>состояние</a:t>
            </a:r>
            <a:r>
              <a:rPr lang="en-US" sz="2400" dirty="0"/>
              <a:t> </a:t>
            </a:r>
            <a:r>
              <a:rPr lang="en-US" sz="2400" dirty="0" err="1"/>
              <a:t>рынка</a:t>
            </a:r>
            <a:r>
              <a:rPr lang="en-US" sz="2400" dirty="0"/>
              <a:t>, </a:t>
            </a:r>
            <a:r>
              <a:rPr lang="en-US" sz="2400" dirty="0" err="1"/>
              <a:t>когда</a:t>
            </a:r>
            <a:r>
              <a:rPr lang="en-US" sz="2400" dirty="0"/>
              <a:t> </a:t>
            </a:r>
            <a:r>
              <a:rPr lang="en-US" sz="2400" dirty="0" err="1"/>
              <a:t>отдельные</a:t>
            </a:r>
            <a:r>
              <a:rPr lang="en-US" sz="2400" dirty="0"/>
              <a:t> </a:t>
            </a:r>
            <a:r>
              <a:rPr lang="en-US" sz="2400" dirty="0" err="1"/>
              <a:t>покупатели</a:t>
            </a:r>
            <a:r>
              <a:rPr lang="en-US" sz="2400" dirty="0"/>
              <a:t> и </a:t>
            </a:r>
            <a:r>
              <a:rPr lang="en-US" sz="2400" dirty="0" err="1"/>
              <a:t>продавцы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могут</a:t>
            </a:r>
            <a:r>
              <a:rPr lang="en-US" sz="2400" dirty="0"/>
              <a:t> </a:t>
            </a:r>
            <a:r>
              <a:rPr lang="en-US" sz="2400" dirty="0" err="1"/>
              <a:t>влиять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рыночную</a:t>
            </a:r>
            <a:r>
              <a:rPr lang="en-US" sz="2400" dirty="0"/>
              <a:t> </a:t>
            </a:r>
            <a:r>
              <a:rPr lang="en-US" sz="2400" dirty="0" err="1"/>
              <a:t>цену</a:t>
            </a:r>
            <a:r>
              <a:rPr lang="en-US" sz="2400" dirty="0"/>
              <a:t> в </a:t>
            </a:r>
            <a:r>
              <a:rPr lang="en-US" sz="2400" dirty="0" err="1"/>
              <a:t>одиночку</a:t>
            </a:r>
            <a:r>
              <a:rPr lang="en-US" sz="2400" dirty="0"/>
              <a:t>, </a:t>
            </a:r>
            <a:r>
              <a:rPr lang="en-US" sz="2400" dirty="0" err="1"/>
              <a:t>но</a:t>
            </a:r>
            <a:r>
              <a:rPr lang="en-US" sz="2400" dirty="0"/>
              <a:t> </a:t>
            </a:r>
            <a:r>
              <a:rPr lang="en-US" sz="2400" dirty="0" err="1"/>
              <a:t>формируют</a:t>
            </a:r>
            <a:r>
              <a:rPr lang="en-US" sz="2400" dirty="0"/>
              <a:t> </a:t>
            </a:r>
            <a:r>
              <a:rPr lang="en-US" sz="2400" dirty="0" err="1"/>
              <a:t>её</a:t>
            </a:r>
            <a:r>
              <a:rPr lang="en-US" sz="2400" dirty="0"/>
              <a:t> </a:t>
            </a:r>
            <a:r>
              <a:rPr lang="en-US" sz="2400" dirty="0" err="1"/>
              <a:t>своими</a:t>
            </a:r>
            <a:r>
              <a:rPr lang="en-US" sz="2400" dirty="0"/>
              <a:t> </a:t>
            </a:r>
            <a:r>
              <a:rPr lang="en-US" sz="2400" dirty="0" err="1"/>
              <a:t>суммарными</a:t>
            </a:r>
            <a:r>
              <a:rPr lang="en-US" sz="2400" dirty="0"/>
              <a:t> </a:t>
            </a:r>
            <a:r>
              <a:rPr lang="en-US" sz="2400" dirty="0" err="1"/>
              <a:t>вкладами</a:t>
            </a:r>
            <a:r>
              <a:rPr lang="en-US" sz="2400" dirty="0"/>
              <a:t> в </a:t>
            </a:r>
            <a:r>
              <a:rPr lang="en-US" sz="2400" dirty="0" err="1"/>
              <a:t>рыночный</a:t>
            </a:r>
            <a:r>
              <a:rPr lang="en-US" sz="2400" dirty="0"/>
              <a:t> </a:t>
            </a:r>
            <a:r>
              <a:rPr lang="en-US" sz="2400" dirty="0" err="1"/>
              <a:t>спрос</a:t>
            </a:r>
            <a:r>
              <a:rPr lang="en-US" sz="2400" dirty="0"/>
              <a:t> и в </a:t>
            </a:r>
            <a:r>
              <a:rPr lang="en-US" sz="2400" dirty="0" err="1"/>
              <a:t>рыночное</a:t>
            </a:r>
            <a:r>
              <a:rPr lang="en-US" sz="2400" dirty="0"/>
              <a:t> </a:t>
            </a:r>
            <a:r>
              <a:rPr lang="en-US" sz="2400" dirty="0" err="1"/>
              <a:t>предложение</a:t>
            </a:r>
            <a:endParaRPr lang="en-US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46B1D8-7AC0-4FCA-9DEC-953923E9F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" b="10253"/>
          <a:stretch/>
        </p:blipFill>
        <p:spPr>
          <a:xfrm>
            <a:off x="718982" y="2021821"/>
            <a:ext cx="4973212" cy="433534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4FF20A4-63A1-4DF7-A399-97C92DB13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25" y="495910"/>
            <a:ext cx="9695500" cy="58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3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C444BA-F7F2-4494-94F9-44B148063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0" t="19320" r="22628" b="48980"/>
          <a:stretch/>
        </p:blipFill>
        <p:spPr>
          <a:xfrm>
            <a:off x="1126309" y="1701208"/>
            <a:ext cx="9941259" cy="3451958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D2BC4C4-A858-4EEC-AC0D-EF0FD717643E}"/>
              </a:ext>
            </a:extLst>
          </p:cNvPr>
          <p:cNvCxnSpPr/>
          <p:nvPr/>
        </p:nvCxnSpPr>
        <p:spPr>
          <a:xfrm flipH="1" flipV="1">
            <a:off x="1912776" y="1380931"/>
            <a:ext cx="279918" cy="9237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A7C3F9-BA5D-4C2A-8FF8-C3C6DDA4ED8E}"/>
              </a:ext>
            </a:extLst>
          </p:cNvPr>
          <p:cNvSpPr txBox="1"/>
          <p:nvPr/>
        </p:nvSpPr>
        <p:spPr>
          <a:xfrm>
            <a:off x="950052" y="311980"/>
            <a:ext cx="220536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Green, </a:t>
            </a:r>
            <a:r>
              <a:rPr lang="ru-RU" dirty="0" err="1"/>
              <a:t>Евроопт</a:t>
            </a:r>
            <a:r>
              <a:rPr lang="ru-RU" dirty="0"/>
              <a:t>, </a:t>
            </a:r>
            <a:r>
              <a:rPr lang="ru-RU" dirty="0" err="1"/>
              <a:t>ДорОрс</a:t>
            </a:r>
            <a:r>
              <a:rPr lang="ru-RU" dirty="0"/>
              <a:t>, </a:t>
            </a:r>
            <a:r>
              <a:rPr lang="en-US" dirty="0" err="1"/>
              <a:t>FixPrice</a:t>
            </a:r>
            <a:r>
              <a:rPr lang="en-US" dirty="0"/>
              <a:t>, </a:t>
            </a:r>
            <a:r>
              <a:rPr lang="ru-RU" dirty="0"/>
              <a:t>Всё по 2 р, 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7F90BD35-CBB9-490B-AAED-6B87D5FA2C8A}"/>
              </a:ext>
            </a:extLst>
          </p:cNvPr>
          <p:cNvCxnSpPr>
            <a:cxnSpLocks/>
          </p:cNvCxnSpPr>
          <p:nvPr/>
        </p:nvCxnSpPr>
        <p:spPr>
          <a:xfrm flipV="1">
            <a:off x="3846993" y="1502875"/>
            <a:ext cx="2181495" cy="2248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5C27CD8-2A1E-4859-8FB0-31BD00C20E1F}"/>
              </a:ext>
            </a:extLst>
          </p:cNvPr>
          <p:cNvSpPr txBox="1"/>
          <p:nvPr/>
        </p:nvSpPr>
        <p:spPr>
          <a:xfrm>
            <a:off x="5420402" y="1011599"/>
            <a:ext cx="17760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А1, МТС, </a:t>
            </a:r>
            <a:r>
              <a:rPr lang="en-US" dirty="0"/>
              <a:t>LIFE</a:t>
            </a:r>
            <a:endParaRPr lang="ru-RU" dirty="0"/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0AD50A5-8377-458A-A5AF-F488ED71E5C9}"/>
              </a:ext>
            </a:extLst>
          </p:cNvPr>
          <p:cNvCxnSpPr>
            <a:cxnSpLocks/>
          </p:cNvCxnSpPr>
          <p:nvPr/>
        </p:nvCxnSpPr>
        <p:spPr>
          <a:xfrm>
            <a:off x="3858328" y="4833042"/>
            <a:ext cx="1722659" cy="6605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F537C14-4280-4AAC-AB5B-67D0ED3835FD}"/>
              </a:ext>
            </a:extLst>
          </p:cNvPr>
          <p:cNvSpPr txBox="1"/>
          <p:nvPr/>
        </p:nvSpPr>
        <p:spPr>
          <a:xfrm>
            <a:off x="5706158" y="5390947"/>
            <a:ext cx="14902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Белэнерго</a:t>
            </a:r>
          </a:p>
        </p:txBody>
      </p:sp>
    </p:spTree>
    <p:extLst>
      <p:ext uri="{BB962C8B-B14F-4D97-AF65-F5344CB8AC3E}">
        <p14:creationId xmlns:p14="http://schemas.microsoft.com/office/powerpoint/2010/main" val="34106657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B8A5A16-7BE9-4AA1-9B5E-00FAFA5C8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5D27F9-7623-4A6E-89FF-87E6C4E0D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B7CFC0-1E17-41C5-BF93-16E99B1F8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8640594F-E37B-4D91-8E95-9DA62A9B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93C9D004-5359-4937-9D4B-EC898880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0DE8B4BF-A71A-4324-A033-7886CF70A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5697F627-1058-435C-96D4-98AB552C6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2EF457-D744-4C61-8670-518EC1D2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645924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9E61018-BC96-47DC-B47F-FFBA96BAD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CA434EC-618C-4787-86BA-1BF4747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7378863-CDB3-4B0F-A65C-98A1252DD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64BAF-2C5F-406C-BD00-5164C6EDE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41" y="407406"/>
            <a:ext cx="8935770" cy="60567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Монополия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—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это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исключительное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право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производства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торговли</a:t>
            </a:r>
            <a:b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других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видов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деятельности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принадлежащее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одному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физическому</a:t>
            </a:r>
            <a:b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лицу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определённой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группе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лиц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компании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организации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или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государству</a:t>
            </a:r>
            <a:r>
              <a:rPr lang="en-US" sz="44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590609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106</TotalTime>
  <Words>326</Words>
  <Application>Microsoft Office PowerPoint</Application>
  <PresentationFormat>Широкоэкранный</PresentationFormat>
  <Paragraphs>36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Posterama</vt:lpstr>
      <vt:lpstr>Trebuchet MS</vt:lpstr>
      <vt:lpstr>Wingdings 3</vt:lpstr>
      <vt:lpstr>Аспект</vt:lpstr>
      <vt:lpstr>Презентация PowerPoint</vt:lpstr>
      <vt:lpstr>Конкуренция и её роль в экономике</vt:lpstr>
      <vt:lpstr>План</vt:lpstr>
      <vt:lpstr>Презентация PowerPoint</vt:lpstr>
      <vt:lpstr>Как вы считаете, какие факторы влияют на успех в конкуренции?</vt:lpstr>
      <vt:lpstr>С. 141</vt:lpstr>
      <vt:lpstr>Совершенная, или чистая, свободная, конкуренция — структура рынка, описывающая идеализированное состояние рынка, когда отдельные покупатели и продавцы не могут влиять на рыночную цену в одиночку, но формируют её своими суммарными вкладами в рыночный спрос и в рыночное предложение</vt:lpstr>
      <vt:lpstr>Презентация PowerPoint</vt:lpstr>
      <vt:lpstr>Монополия — это исключительное право производства, торговли и других видов деятельности, принадлежащее одному физическому лицу, определённой группе лиц, компании, организации или государству.</vt:lpstr>
      <vt:lpstr>Презентация PowerPoint</vt:lpstr>
      <vt:lpstr>Презентация PowerPoint</vt:lpstr>
      <vt:lpstr>Повторим изученное</vt:lpstr>
      <vt:lpstr>Как оптимизировать издержки, затраты и сделать производство лучше, чем у конкурента?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Подведём итоги</vt:lpstr>
      <vt:lpstr>§16, в. 1-2 (у.), 3 (п.), МП (с. 147)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Рак</dc:creator>
  <cp:lastModifiedBy>Иван Красинский</cp:lastModifiedBy>
  <cp:revision>23</cp:revision>
  <dcterms:created xsi:type="dcterms:W3CDTF">2021-03-02T13:37:36Z</dcterms:created>
  <dcterms:modified xsi:type="dcterms:W3CDTF">2022-02-22T15:06:39Z</dcterms:modified>
</cp:coreProperties>
</file>