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BY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1028652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5050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7911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88065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67154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30121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45989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2707927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67762857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9252393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4341935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1886569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72420841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95415193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40833599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5954972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5097866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F82800F-EB47-4B39-AE02-AF204AAD8373}" type="datetimeFigureOut">
              <a:rPr lang="ru-BY" smtClean="0"/>
              <a:t>19.10.2021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BY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F55141B7-F716-4531-A68B-FE4A755F20F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266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Рисунок 4" descr="Изображение выглядит как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518DEFD-C3E3-4CF6-B321-55991EC2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r="-1" b="10874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45A14-A621-4450-8B56-DA216DDD1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rgbClr val="FFFFFF"/>
                </a:solidFill>
              </a:rPr>
              <a:t>Славянские страны в борьбе за национальное</a:t>
            </a:r>
            <a:br>
              <a:rPr lang="ru-RU" sz="5000" b="1" dirty="0">
                <a:solidFill>
                  <a:srgbClr val="FFFFFF"/>
                </a:solidFill>
              </a:rPr>
            </a:br>
            <a:r>
              <a:rPr lang="ru-RU" sz="5000" b="1" dirty="0">
                <a:solidFill>
                  <a:srgbClr val="FFFFFF"/>
                </a:solidFill>
              </a:rPr>
              <a:t>освобождение</a:t>
            </a:r>
            <a:endParaRPr lang="ru-BY" sz="5000" b="1" dirty="0">
              <a:solidFill>
                <a:srgbClr val="FFFFFF"/>
              </a:solidFill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49995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ервая балканская война">
            <a:hlinkClick r:id="" action="ppaction://media"/>
            <a:extLst>
              <a:ext uri="{FF2B5EF4-FFF2-40B4-BE49-F238E27FC236}">
                <a16:creationId xmlns:a16="http://schemas.microsoft.com/office/drawing/2014/main" id="{483EB162-9EAA-4970-8BF5-AC855E21B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27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6">
            <a:extLst>
              <a:ext uri="{FF2B5EF4-FFF2-40B4-BE49-F238E27FC236}">
                <a16:creationId xmlns:a16="http://schemas.microsoft.com/office/drawing/2014/main" id="{5B44741E-4F8A-4DC4-96E4-E4A2E555A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FDC0C6-6677-4608-AE99-98D3C7BB1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9982C5-DDA9-41E0-8CF5-F83999C1B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E454F1-BC7B-4FC5-901F-84095FC67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BDA7F3-0D92-4CE5-B124-114C29D28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6F90B9-54A4-4A43-B853-11AA290E0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E538A9-6169-4720-88AE-7AE14BE80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9E5CEE5-D27F-4281-9293-590AD4163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15">
            <a:extLst>
              <a:ext uri="{FF2B5EF4-FFF2-40B4-BE49-F238E27FC236}">
                <a16:creationId xmlns:a16="http://schemas.microsoft.com/office/drawing/2014/main" id="{2FCAD798-DEC5-4392-90CE-C46AD6CE6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17">
            <a:extLst>
              <a:ext uri="{FF2B5EF4-FFF2-40B4-BE49-F238E27FC236}">
                <a16:creationId xmlns:a16="http://schemas.microsoft.com/office/drawing/2014/main" id="{33474BD5-5CDD-4624-B265-461D5D2FA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541F74-7AB4-44F5-B299-DC46587E9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C5CDCA-4575-4FF4-A5EC-64DC449B2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0742D19B-10DE-4D94-98F8-1F12F9938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BC4F9F2-5068-498F-A8BD-B7B105328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3E1DABB-ED82-4D7D-8F9D-4F5168E3E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3468F7E-1797-41D7-AB73-3AD2C4C2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0D4073-E031-435E-B8A6-63CEA7375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8304B15C-CB59-49EF-BEFA-F4B5CFF1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6739E239-4B56-4CD1-B3C9-F44730C4B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97F9A81-D694-4C86-AF0C-8D592AFE2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5E427-547E-48DC-AA94-F9CE6D55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43000"/>
            <a:ext cx="8825658" cy="3389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§ 8, в. 1-4 (у.), 5 (</a:t>
            </a:r>
            <a:r>
              <a:rPr lang="en-US" sz="6600" b="1" dirty="0" err="1">
                <a:solidFill>
                  <a:srgbClr val="FFFFFF"/>
                </a:solidFill>
              </a:rPr>
              <a:t>доп</a:t>
            </a:r>
            <a:r>
              <a:rPr lang="en-US" sz="6600" b="1" dirty="0">
                <a:solidFill>
                  <a:srgbClr val="FFFFFF"/>
                </a:solidFill>
              </a:rPr>
              <a:t>.), 6 (</a:t>
            </a:r>
            <a:r>
              <a:rPr lang="en-US" sz="6600" b="1" dirty="0" err="1">
                <a:solidFill>
                  <a:srgbClr val="FFFFFF"/>
                </a:solidFill>
              </a:rPr>
              <a:t>эссе</a:t>
            </a:r>
            <a:r>
              <a:rPr lang="en-US" sz="6600" b="1" dirty="0">
                <a:solidFill>
                  <a:srgbClr val="FFFFFF"/>
                </a:solidFill>
              </a:rPr>
              <a:t>, </a:t>
            </a:r>
            <a:r>
              <a:rPr lang="en-US" sz="6600" b="1" dirty="0" err="1">
                <a:solidFill>
                  <a:srgbClr val="FFFFFF"/>
                </a:solidFill>
              </a:rPr>
              <a:t>доп</a:t>
            </a:r>
            <a:r>
              <a:rPr lang="en-US" sz="6600" b="1" dirty="0">
                <a:solidFill>
                  <a:srgbClr val="FFFFFF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535741891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B93B5-E2E9-4A44-A1EA-C88EA034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ru-RU" sz="6600" b="1" dirty="0">
                <a:solidFill>
                  <a:schemeClr val="tx1"/>
                </a:solidFill>
              </a:rPr>
              <a:t>План</a:t>
            </a:r>
            <a:endParaRPr lang="ru-BY" sz="66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5CC3E-3F1B-4877-A8EF-4EEB8B329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744788" cy="4686903"/>
          </a:xfrm>
        </p:spPr>
        <p:txBody>
          <a:bodyPr anchor="ctr">
            <a:normAutofit lnSpcReduction="1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Положение славянских народов в составе иноземных государств</a:t>
            </a:r>
          </a:p>
          <a:p>
            <a:r>
              <a:rPr lang="ru-RU" sz="2800" dirty="0">
                <a:solidFill>
                  <a:schemeClr val="tx1"/>
                </a:solidFill>
              </a:rPr>
              <a:t>Россия и славянский вопрос</a:t>
            </a:r>
          </a:p>
          <a:p>
            <a:r>
              <a:rPr lang="ru-RU" sz="2800" dirty="0">
                <a:solidFill>
                  <a:schemeClr val="tx1"/>
                </a:solidFill>
              </a:rPr>
              <a:t>Национальное возрождение</a:t>
            </a:r>
          </a:p>
          <a:p>
            <a:r>
              <a:rPr lang="ru-RU" sz="2800" dirty="0">
                <a:solidFill>
                  <a:schemeClr val="tx1"/>
                </a:solidFill>
              </a:rPr>
              <a:t>Русско-турецкие войны и их последствия для славянских стран</a:t>
            </a:r>
          </a:p>
          <a:p>
            <a:r>
              <a:rPr lang="ru-RU" sz="2800" dirty="0">
                <a:solidFill>
                  <a:schemeClr val="tx1"/>
                </a:solidFill>
              </a:rPr>
              <a:t>Балканские войны начала ХХ в.</a:t>
            </a:r>
            <a:endParaRPr lang="ru-BY" sz="2800" dirty="0">
              <a:solidFill>
                <a:schemeClr val="tx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19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3180432-9C89-41FD-8FF0-D4871F778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63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4775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E96C53-1010-48EB-8728-70CB58236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899E0-D27A-454B-8E91-14A292422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EDF8A7C-C5E2-42D4-884A-EC7DE68E7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DD528-121C-4D05-B77B-54B31D7BA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F2869-5CDD-4AD2-8AC0-4AE179D39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FD2D0A6-D3D4-4573-AD6B-2B5DBFF0C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9749B2A-2C8D-45C7-A857-30307A089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EC28B8C-B40C-4618-823B-C6D730FE8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2D2DE-2C55-46A7-8039-3D838F48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645106"/>
            <a:ext cx="5132439" cy="558537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«Будь то страна христианская или магометанская, куда бы ни приходили турки-завоеватели, они повсюду несли разрушения. Они ни разу не оказались способны мирно развивать то, что они завоевали оружием»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Ж. </a:t>
            </a:r>
            <a:r>
              <a:rPr lang="ru-RU" sz="3200" dirty="0" err="1">
                <a:solidFill>
                  <a:schemeClr val="bg1"/>
                </a:solidFill>
              </a:rPr>
              <a:t>Клемансо</a:t>
            </a:r>
            <a:endParaRPr lang="ru-BY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текст, человек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160D034-214E-4F5B-9CBF-CA05D6E8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45"/>
          <a:stretch/>
        </p:blipFill>
        <p:spPr>
          <a:xfrm>
            <a:off x="6700827" y="645106"/>
            <a:ext cx="4842716" cy="55853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CC18C0-9A66-45AE-B534-B8D29AFEA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2639899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CBC91-6B81-4D77-8FEB-C06B7A82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ru-RU" sz="4400" b="1" dirty="0">
                <a:solidFill>
                  <a:schemeClr val="tx1"/>
                </a:solidFill>
              </a:rPr>
              <a:t>Повторим изученное</a:t>
            </a:r>
            <a:endParaRPr lang="ru-BY" sz="44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5B9BD-4A76-400D-8B21-62DE9378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884746" cy="4686903"/>
          </a:xfrm>
        </p:spPr>
        <p:txBody>
          <a:bodyPr anchor="ctr"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У каких славянских народов в </a:t>
            </a:r>
            <a:r>
              <a:rPr lang="en-US" sz="3200" dirty="0">
                <a:solidFill>
                  <a:schemeClr val="tx1"/>
                </a:solidFill>
              </a:rPr>
              <a:t>XIX </a:t>
            </a:r>
            <a:r>
              <a:rPr lang="ru-RU" sz="3200" dirty="0">
                <a:solidFill>
                  <a:schemeClr val="tx1"/>
                </a:solidFill>
              </a:rPr>
              <a:t>вв. были свои государства?</a:t>
            </a:r>
          </a:p>
          <a:p>
            <a:r>
              <a:rPr lang="ru-RU" sz="3200" dirty="0">
                <a:solidFill>
                  <a:schemeClr val="tx1"/>
                </a:solidFill>
              </a:rPr>
              <a:t>В чём заключались особенности положения славянских народов, входивших в состав других империй?</a:t>
            </a:r>
            <a:endParaRPr lang="ru-BY" sz="3200" dirty="0">
              <a:solidFill>
                <a:schemeClr val="tx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58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9">
            <a:extLst>
              <a:ext uri="{FF2B5EF4-FFF2-40B4-BE49-F238E27FC236}">
                <a16:creationId xmlns:a16="http://schemas.microsoft.com/office/drawing/2014/main" id="{FEEA6B06-37BF-43FC-9986-67E89667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32D0FE-76FF-4860-ACE3-458B2BB9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D4D113-E6B9-4BCC-8EE7-ABFD7E942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9219B5-F7D1-4ED7-8DC1-CE442F43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E47095-D247-457B-8082-990F3184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DAA052-A50D-47AE-87C9-AAAB2A38F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53F849-6CC2-45B1-B2CA-CCD77F862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6B102DE-9EA5-422F-910A-E4E2F0A59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8" name="Rectangle 18">
            <a:extLst>
              <a:ext uri="{FF2B5EF4-FFF2-40B4-BE49-F238E27FC236}">
                <a16:creationId xmlns:a16="http://schemas.microsoft.com/office/drawing/2014/main" id="{23D9DFF9-99E4-4FE6-9EAC-F1D7A7DFA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5E539-57ED-4B29-9DF3-DB135A9D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834467"/>
            <a:ext cx="8825658" cy="133614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Панславизм</a:t>
            </a:r>
            <a:r>
              <a:rPr lang="en-US" sz="2400" dirty="0"/>
              <a:t> — </a:t>
            </a:r>
            <a:r>
              <a:rPr lang="en-US" sz="2400" dirty="0" err="1"/>
              <a:t>идеология</a:t>
            </a:r>
            <a:r>
              <a:rPr lang="en-US" sz="2400" dirty="0"/>
              <a:t>, </a:t>
            </a:r>
            <a:r>
              <a:rPr lang="en-US" sz="2400" dirty="0" err="1"/>
              <a:t>обосновывающая</a:t>
            </a:r>
            <a:r>
              <a:rPr lang="en-US" sz="2400" dirty="0"/>
              <a:t> </a:t>
            </a:r>
            <a:r>
              <a:rPr lang="en-US" sz="2400" dirty="0" err="1"/>
              <a:t>необходимость</a:t>
            </a:r>
            <a:r>
              <a:rPr lang="en-US" sz="2400" dirty="0"/>
              <a:t> </a:t>
            </a:r>
            <a:r>
              <a:rPr lang="en-US" sz="2400" dirty="0" err="1"/>
              <a:t>политического</a:t>
            </a:r>
            <a:r>
              <a:rPr lang="en-US" sz="2400" dirty="0"/>
              <a:t> </a:t>
            </a:r>
            <a:r>
              <a:rPr lang="en-US" sz="2400" dirty="0" err="1"/>
              <a:t>объединения</a:t>
            </a:r>
            <a:r>
              <a:rPr lang="en-US" sz="2400" dirty="0"/>
              <a:t> </a:t>
            </a:r>
            <a:r>
              <a:rPr lang="en-US" sz="2400" dirty="0" err="1"/>
              <a:t>всех</a:t>
            </a:r>
            <a:r>
              <a:rPr lang="en-US" sz="2400" dirty="0"/>
              <a:t> </a:t>
            </a:r>
            <a:r>
              <a:rPr lang="en-US" sz="2400" dirty="0" err="1"/>
              <a:t>славян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основе</a:t>
            </a:r>
            <a:r>
              <a:rPr lang="en-US" sz="2400" dirty="0"/>
              <a:t> </a:t>
            </a:r>
            <a:r>
              <a:rPr lang="en-US" sz="2400" dirty="0" err="1"/>
              <a:t>этнической</a:t>
            </a:r>
            <a:r>
              <a:rPr lang="en-US" sz="2400" dirty="0"/>
              <a:t>, </a:t>
            </a:r>
            <a:r>
              <a:rPr lang="en-US" sz="2400" dirty="0" err="1"/>
              <a:t>культурной</a:t>
            </a:r>
            <a:r>
              <a:rPr lang="en-US" sz="2400" dirty="0"/>
              <a:t> и </a:t>
            </a:r>
            <a:r>
              <a:rPr lang="en-US" sz="2400" dirty="0" err="1"/>
              <a:t>языковой</a:t>
            </a:r>
            <a:r>
              <a:rPr lang="en-US" sz="2400" dirty="0"/>
              <a:t> </a:t>
            </a:r>
            <a:r>
              <a:rPr lang="en-US" sz="2400" dirty="0" err="1"/>
              <a:t>общности</a:t>
            </a:r>
            <a:endParaRPr lang="en-US" sz="2400" dirty="0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3974DDE-602B-48C4-8B0E-FD275489F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-1" b="11524"/>
          <a:stretch/>
        </p:blipFill>
        <p:spPr>
          <a:xfrm>
            <a:off x="1154953" y="471948"/>
            <a:ext cx="8825659" cy="4100059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5935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87BD4-6A4A-4512-96A6-2B41D7A5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ru-RU" sz="4800" b="1" dirty="0">
                <a:solidFill>
                  <a:schemeClr val="tx1"/>
                </a:solidFill>
              </a:rPr>
              <a:t>Задание!</a:t>
            </a:r>
            <a:endParaRPr lang="ru-BY" sz="48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1A893-716D-437D-88B5-C775D9A4D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6034037" cy="4686903"/>
          </a:xfrm>
        </p:spPr>
        <p:txBody>
          <a:bodyPr anchor="ctr"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Изучите 3 пункт и составьте рассказ по алгоритму:</a:t>
            </a:r>
          </a:p>
          <a:p>
            <a:pPr lvl="1"/>
            <a:r>
              <a:rPr lang="ru-RU" sz="2400" dirty="0">
                <a:solidFill>
                  <a:schemeClr val="tx1"/>
                </a:solidFill>
              </a:rPr>
              <a:t>Факторы, влиявшие на развитие национально-освободительного движения славян</a:t>
            </a:r>
          </a:p>
          <a:p>
            <a:pPr lvl="1"/>
            <a:r>
              <a:rPr lang="ru-RU" sz="2400" dirty="0">
                <a:solidFill>
                  <a:schemeClr val="tx1"/>
                </a:solidFill>
              </a:rPr>
              <a:t>Результаты революций «Весны народов»</a:t>
            </a:r>
          </a:p>
          <a:p>
            <a:pPr lvl="1"/>
            <a:r>
              <a:rPr lang="ru-RU" sz="2400" dirty="0">
                <a:solidFill>
                  <a:schemeClr val="tx1"/>
                </a:solidFill>
              </a:rPr>
              <a:t>Особенности положения славянского населения в Российской империи и Австро-Венгрии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3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EC2C-C096-4936-AD4E-D071C418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Русско-турецкие войны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B420956-80EB-4A7E-BE5A-ADBFEEA6C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98354"/>
              </p:ext>
            </p:extLst>
          </p:nvPr>
        </p:nvGraphicFramePr>
        <p:xfrm>
          <a:off x="835168" y="1026143"/>
          <a:ext cx="9168399" cy="291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718">
                  <a:extLst>
                    <a:ext uri="{9D8B030D-6E8A-4147-A177-3AD203B41FA5}">
                      <a16:colId xmlns:a16="http://schemas.microsoft.com/office/drawing/2014/main" val="429216957"/>
                    </a:ext>
                  </a:extLst>
                </a:gridCol>
                <a:gridCol w="2234773">
                  <a:extLst>
                    <a:ext uri="{9D8B030D-6E8A-4147-A177-3AD203B41FA5}">
                      <a16:colId xmlns:a16="http://schemas.microsoft.com/office/drawing/2014/main" val="2911973541"/>
                    </a:ext>
                  </a:extLst>
                </a:gridCol>
                <a:gridCol w="2804908">
                  <a:extLst>
                    <a:ext uri="{9D8B030D-6E8A-4147-A177-3AD203B41FA5}">
                      <a16:colId xmlns:a16="http://schemas.microsoft.com/office/drawing/2014/main" val="3735398459"/>
                    </a:ext>
                  </a:extLst>
                </a:gridCol>
              </a:tblGrid>
              <a:tr h="1240536">
                <a:tc>
                  <a:txBody>
                    <a:bodyPr/>
                    <a:lstStyle/>
                    <a:p>
                      <a:r>
                        <a:rPr lang="ru-RU" sz="3300" dirty="0"/>
                        <a:t>Хронологические рамки</a:t>
                      </a:r>
                      <a:endParaRPr lang="ru-BY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ru-RU" sz="3300"/>
                        <a:t>Причины</a:t>
                      </a:r>
                      <a:endParaRPr lang="ru-BY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ru-RU" sz="3300"/>
                        <a:t>Результаты</a:t>
                      </a:r>
                      <a:endParaRPr lang="ru-BY" sz="330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09176416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endParaRPr lang="ru-BY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endParaRPr lang="ru-BY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endParaRPr lang="ru-BY" sz="330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1770652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endParaRPr lang="ru-BY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endParaRPr lang="ru-BY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endParaRPr lang="ru-BY" sz="33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29794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558090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C2C6A-884E-46FA-8894-709F94EE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ru-RU" sz="4400" b="1">
                <a:solidFill>
                  <a:schemeClr val="tx1"/>
                </a:solidFill>
              </a:rPr>
              <a:t>Повторим изученное</a:t>
            </a:r>
            <a:endParaRPr lang="ru-BY" sz="4400" b="1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E8C0F-7981-48ED-8DCE-A462A3015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6024707" cy="4686903"/>
          </a:xfrm>
        </p:spPr>
        <p:txBody>
          <a:bodyPr anchor="ctr"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Каковы основные результаты русско-турецких войн </a:t>
            </a:r>
            <a:r>
              <a:rPr lang="en-US" sz="4000" dirty="0">
                <a:solidFill>
                  <a:schemeClr val="tx1"/>
                </a:solidFill>
              </a:rPr>
              <a:t>XIX </a:t>
            </a:r>
            <a:r>
              <a:rPr lang="ru-RU" sz="4000" dirty="0">
                <a:solidFill>
                  <a:schemeClr val="tx1"/>
                </a:solidFill>
              </a:rPr>
              <a:t>века?</a:t>
            </a:r>
            <a:endParaRPr lang="ru-BY" sz="4000" dirty="0">
              <a:solidFill>
                <a:schemeClr val="tx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4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</TotalTime>
  <Words>189</Words>
  <Application>Microsoft Office PowerPoint</Application>
  <PresentationFormat>Широкоэкранный</PresentationFormat>
  <Paragraphs>25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Совет директоров</vt:lpstr>
      <vt:lpstr>Славянские страны в борьбе за национальное освобождение</vt:lpstr>
      <vt:lpstr>План</vt:lpstr>
      <vt:lpstr>Презентация PowerPoint</vt:lpstr>
      <vt:lpstr>Презентация PowerPoint</vt:lpstr>
      <vt:lpstr>Повторим изученное</vt:lpstr>
      <vt:lpstr>Панславизм — идеология, обосновывающая необходимость политического объединения всех славян на основе этнической, культурной и языковой общности</vt:lpstr>
      <vt:lpstr>Задание!</vt:lpstr>
      <vt:lpstr>Русско-турецкие войны</vt:lpstr>
      <vt:lpstr>Повторим изученное</vt:lpstr>
      <vt:lpstr>Презентация PowerPoint</vt:lpstr>
      <vt:lpstr>§ 8, в. 1-4 (у.), 5 (доп.), 6 (эссе, доп.)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Славянские страны в борьбе за национальное освобождение</dc:title>
  <dc:creator>Иван Красинский</dc:creator>
  <cp:lastModifiedBy>Иван Красинский</cp:lastModifiedBy>
  <cp:revision>4</cp:revision>
  <dcterms:created xsi:type="dcterms:W3CDTF">2021-10-19T17:30:34Z</dcterms:created>
  <dcterms:modified xsi:type="dcterms:W3CDTF">2021-10-19T17:52:20Z</dcterms:modified>
</cp:coreProperties>
</file>