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embeddedFontLst>
    <p:embeddedFont>
      <p:font typeface="Arimo"/>
      <p:regular r:id="rId26"/>
      <p:bold r:id="rId27"/>
      <p:italic r:id="rId28"/>
      <p:boldItalic r:id="rId29"/>
    </p:embeddedFont>
    <p:embeddedFont>
      <p:font typeface="EB Garamond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Arimo-regular.fntdata"/><Relationship Id="rId25" Type="http://schemas.openxmlformats.org/officeDocument/2006/relationships/slide" Target="slides/slide19.xml"/><Relationship Id="rId28" Type="http://schemas.openxmlformats.org/officeDocument/2006/relationships/font" Target="fonts/Arimo-italic.fntdata"/><Relationship Id="rId27" Type="http://schemas.openxmlformats.org/officeDocument/2006/relationships/font" Target="fonts/Arimo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Arim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EBGaramond-bold.fntdata"/><Relationship Id="rId30" Type="http://schemas.openxmlformats.org/officeDocument/2006/relationships/font" Target="fonts/EBGaramond-regular.fntdata"/><Relationship Id="rId11" Type="http://schemas.openxmlformats.org/officeDocument/2006/relationships/slide" Target="slides/slide5.xml"/><Relationship Id="rId33" Type="http://schemas.openxmlformats.org/officeDocument/2006/relationships/font" Target="fonts/EBGaramond-boldItalic.fntdata"/><Relationship Id="rId10" Type="http://schemas.openxmlformats.org/officeDocument/2006/relationships/slide" Target="slides/slide4.xml"/><Relationship Id="rId32" Type="http://schemas.openxmlformats.org/officeDocument/2006/relationships/font" Target="fonts/EBGaramond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09fa90f747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09fa90f7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g109fa90f747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195575af88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195575af8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g1195575af88_0_9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0" name="Google Shape;24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2417233" y="990601"/>
            <a:ext cx="92457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49600" y="3505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1" type="body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/>
          <p:nvPr>
            <p:ph type="ctrTitle"/>
          </p:nvPr>
        </p:nvSpPr>
        <p:spPr>
          <a:xfrm>
            <a:off x="914400" y="2130426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" type="subTitle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6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/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 txBox="1"/>
          <p:nvPr>
            <p:ph idx="1" type="body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64" name="Google Shape;64;p18"/>
          <p:cNvSpPr txBox="1"/>
          <p:nvPr>
            <p:ph idx="2" type="body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9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8" name="Google Shape;68;p19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9" name="Google Shape;69;p19"/>
          <p:cNvSpPr txBox="1"/>
          <p:nvPr>
            <p:ph idx="3" type="body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70" name="Google Shape;70;p19"/>
          <p:cNvSpPr txBox="1"/>
          <p:nvPr>
            <p:ph idx="4" type="body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0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609601" y="273050"/>
            <a:ext cx="4011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76" name="Google Shape;76;p21"/>
          <p:cNvSpPr txBox="1"/>
          <p:nvPr>
            <p:ph idx="2" type="body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0" name="Google Shape;80;p22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" type="body"/>
          </p:nvPr>
        </p:nvSpPr>
        <p:spPr>
          <a:xfrm rot="5400000">
            <a:off x="3832950" y="-1623149"/>
            <a:ext cx="4526100" cy="109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/>
          <p:nvPr>
            <p:ph type="title"/>
          </p:nvPr>
        </p:nvSpPr>
        <p:spPr>
          <a:xfrm rot="5400000">
            <a:off x="7285050" y="1828789"/>
            <a:ext cx="5851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4"/>
          <p:cNvSpPr txBox="1"/>
          <p:nvPr>
            <p:ph idx="1" type="body"/>
          </p:nvPr>
        </p:nvSpPr>
        <p:spPr>
          <a:xfrm rot="5400000">
            <a:off x="1697000" y="-812861"/>
            <a:ext cx="5851500" cy="80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963084" y="4406901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963084" y="2906713"/>
            <a:ext cx="103632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609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6197600" y="1600201"/>
            <a:ext cx="53847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" type="body"/>
          </p:nvPr>
        </p:nvSpPr>
        <p:spPr>
          <a:xfrm>
            <a:off x="609600" y="1535113"/>
            <a:ext cx="53868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9600" y="2174875"/>
            <a:ext cx="53868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29" name="Google Shape;29;p6"/>
          <p:cNvSpPr txBox="1"/>
          <p:nvPr>
            <p:ph idx="3" type="body"/>
          </p:nvPr>
        </p:nvSpPr>
        <p:spPr>
          <a:xfrm>
            <a:off x="6193368" y="1535113"/>
            <a:ext cx="5388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0" name="Google Shape;30;p6"/>
          <p:cNvSpPr txBox="1"/>
          <p:nvPr>
            <p:ph idx="4" type="body"/>
          </p:nvPr>
        </p:nvSpPr>
        <p:spPr>
          <a:xfrm>
            <a:off x="6193368" y="2174875"/>
            <a:ext cx="5388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title"/>
          </p:nvPr>
        </p:nvSpPr>
        <p:spPr>
          <a:xfrm>
            <a:off x="609601" y="273050"/>
            <a:ext cx="40110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1" type="body"/>
          </p:nvPr>
        </p:nvSpPr>
        <p:spPr>
          <a:xfrm>
            <a:off x="4766733" y="273051"/>
            <a:ext cx="6815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37" name="Google Shape;37;p9"/>
          <p:cNvSpPr txBox="1"/>
          <p:nvPr>
            <p:ph idx="2" type="body"/>
          </p:nvPr>
        </p:nvSpPr>
        <p:spPr>
          <a:xfrm>
            <a:off x="609601" y="1435101"/>
            <a:ext cx="40110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2389717" y="4800600"/>
            <a:ext cx="73152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2389717" y="5367338"/>
            <a:ext cx="73152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609600" y="1600201"/>
            <a:ext cx="109728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slide" Target="/ppt/slides/slide10.xml"/><Relationship Id="rId4" Type="http://schemas.openxmlformats.org/officeDocument/2006/relationships/slide" Target="/ppt/slides/slide8.xml"/><Relationship Id="rId5" Type="http://schemas.openxmlformats.org/officeDocument/2006/relationships/slide" Target="/ppt/slides/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slide" Target="/ppt/slides/slide15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hyperlink" Target="http://interneturok.ru/ru/school/istoriya/7-klass-istoriya-rossii/rossiya-pri-petre-i/rossiya-na-rubezhe-vekov-nachalo-pravleniya-petra-i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interneturok.ru/ru/school/istoriya/7-klass-istoriya-rossii/rossiya-pri-petre-i/gosudarstvennye-reformy-petra-l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5"/>
          <p:cNvSpPr txBox="1"/>
          <p:nvPr/>
        </p:nvSpPr>
        <p:spPr>
          <a:xfrm>
            <a:off x="319200" y="222475"/>
            <a:ext cx="11220300" cy="58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Государственное учреждение образования</a:t>
            </a:r>
            <a:endParaRPr sz="2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«Гимназия №2 г. Солигорска»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ru-RU" sz="23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Людмила Антоновна Ларчик</a:t>
            </a:r>
            <a:endParaRPr sz="2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Учитель истории и обществоведения высшей квалификационной категории</a:t>
            </a:r>
            <a:endParaRPr sz="1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Урок истории Нового времени в 7 классе</a:t>
            </a:r>
            <a:endParaRPr sz="2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Тема урока : </a:t>
            </a:r>
            <a:endParaRPr b="1" sz="28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</a:t>
            </a: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 в эпоху Петра Великого </a:t>
            </a:r>
            <a:r>
              <a:rPr b="1" lang="ru-RU" sz="2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</a:t>
            </a:r>
            <a:endParaRPr sz="2200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200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</a:br>
            <a:endParaRPr sz="22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4"/>
          <p:cNvSpPr txBox="1"/>
          <p:nvPr/>
        </p:nvSpPr>
        <p:spPr>
          <a:xfrm>
            <a:off x="3738546" y="1985682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0033CC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Приказ брить бороды </a:t>
            </a:r>
            <a:endParaRPr/>
          </a:p>
        </p:txBody>
      </p:sp>
      <p:sp>
        <p:nvSpPr>
          <p:cNvPr id="147" name="Google Shape;147;p34"/>
          <p:cNvSpPr/>
          <p:nvPr/>
        </p:nvSpPr>
        <p:spPr>
          <a:xfrm>
            <a:off x="2952728" y="2128557"/>
            <a:ext cx="685800" cy="2286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4"/>
          <p:cNvSpPr txBox="1"/>
          <p:nvPr/>
        </p:nvSpPr>
        <p:spPr>
          <a:xfrm>
            <a:off x="3912984" y="3593069"/>
            <a:ext cx="579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Реформа календаря.</a:t>
            </a:r>
            <a:endParaRPr/>
          </a:p>
        </p:txBody>
      </p:sp>
      <p:sp>
        <p:nvSpPr>
          <p:cNvPr id="149" name="Google Shape;149;p34"/>
          <p:cNvSpPr/>
          <p:nvPr/>
        </p:nvSpPr>
        <p:spPr>
          <a:xfrm>
            <a:off x="3095604" y="3277603"/>
            <a:ext cx="762000" cy="3048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34"/>
          <p:cNvSpPr txBox="1"/>
          <p:nvPr/>
        </p:nvSpPr>
        <p:spPr>
          <a:xfrm>
            <a:off x="3583175" y="4061009"/>
            <a:ext cx="662161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Учреждение первого русского ордена-  Св.апостола Андрея Первозванного.</a:t>
            </a:r>
            <a:endParaRPr/>
          </a:p>
        </p:txBody>
      </p:sp>
      <p:sp>
        <p:nvSpPr>
          <p:cNvPr id="151" name="Google Shape;151;p34"/>
          <p:cNvSpPr/>
          <p:nvPr/>
        </p:nvSpPr>
        <p:spPr>
          <a:xfrm>
            <a:off x="2952728" y="1628491"/>
            <a:ext cx="609600" cy="3048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kx="2453608" rotWithShape="0" sy="50000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4"/>
          <p:cNvSpPr txBox="1"/>
          <p:nvPr/>
        </p:nvSpPr>
        <p:spPr>
          <a:xfrm>
            <a:off x="5238744" y="1000109"/>
            <a:ext cx="2209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AE0C"/>
                </a:solidFill>
                <a:latin typeface="Arial"/>
                <a:ea typeface="Arial"/>
                <a:cs typeface="Arial"/>
                <a:sym typeface="Arial"/>
              </a:rPr>
              <a:t>1697 г.</a:t>
            </a:r>
            <a:endParaRPr/>
          </a:p>
        </p:txBody>
      </p:sp>
      <p:sp>
        <p:nvSpPr>
          <p:cNvPr id="153" name="Google Shape;153;p34"/>
          <p:cNvSpPr txBox="1"/>
          <p:nvPr/>
        </p:nvSpPr>
        <p:spPr>
          <a:xfrm>
            <a:off x="3738546" y="1557054"/>
            <a:ext cx="381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« Великое посольство»</a:t>
            </a:r>
            <a:endParaRPr/>
          </a:p>
        </p:txBody>
      </p:sp>
      <p:sp>
        <p:nvSpPr>
          <p:cNvPr id="154" name="Google Shape;154;p34"/>
          <p:cNvSpPr txBox="1"/>
          <p:nvPr/>
        </p:nvSpPr>
        <p:spPr>
          <a:xfrm>
            <a:off x="5141382" y="2581573"/>
            <a:ext cx="17526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AE0C"/>
                </a:solidFill>
                <a:latin typeface="Arial"/>
                <a:ea typeface="Arial"/>
                <a:cs typeface="Arial"/>
                <a:sym typeface="Arial"/>
              </a:rPr>
              <a:t>1699 г.</a:t>
            </a:r>
            <a:endParaRPr/>
          </a:p>
        </p:txBody>
      </p:sp>
      <p:sp>
        <p:nvSpPr>
          <p:cNvPr id="155" name="Google Shape;155;p34"/>
          <p:cNvSpPr txBox="1"/>
          <p:nvPr/>
        </p:nvSpPr>
        <p:spPr>
          <a:xfrm>
            <a:off x="3903444" y="3188259"/>
            <a:ext cx="54864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Введение иностранного платья. </a:t>
            </a:r>
            <a:endParaRPr/>
          </a:p>
        </p:txBody>
      </p:sp>
      <p:sp>
        <p:nvSpPr>
          <p:cNvPr id="156" name="Google Shape;156;p34"/>
          <p:cNvSpPr/>
          <p:nvPr/>
        </p:nvSpPr>
        <p:spPr>
          <a:xfrm>
            <a:off x="3164660" y="3716444"/>
            <a:ext cx="685800" cy="304800"/>
          </a:xfrm>
          <a:prstGeom prst="rightArrow">
            <a:avLst>
              <a:gd fmla="val 50000" name="adj1"/>
              <a:gd fmla="val 56250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kx="2453608" rotWithShape="0" sy="50000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4"/>
          <p:cNvSpPr/>
          <p:nvPr/>
        </p:nvSpPr>
        <p:spPr>
          <a:xfrm>
            <a:off x="3066866" y="4338820"/>
            <a:ext cx="747713" cy="304800"/>
          </a:xfrm>
          <a:prstGeom prst="rightArrow">
            <a:avLst>
              <a:gd fmla="val 50000" name="adj1"/>
              <a:gd fmla="val 61328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kx="2453608" rotWithShape="0" sy="50000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4"/>
          <p:cNvSpPr txBox="1"/>
          <p:nvPr/>
        </p:nvSpPr>
        <p:spPr>
          <a:xfrm>
            <a:off x="5617832" y="4953075"/>
            <a:ext cx="129804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AE0C"/>
                </a:solidFill>
                <a:latin typeface="Arial"/>
                <a:ea typeface="Arial"/>
                <a:cs typeface="Arial"/>
                <a:sym typeface="Arial"/>
              </a:rPr>
              <a:t>1700 г.</a:t>
            </a:r>
            <a:endParaRPr/>
          </a:p>
        </p:txBody>
      </p:sp>
      <p:sp>
        <p:nvSpPr>
          <p:cNvPr id="159" name="Google Shape;159;p34"/>
          <p:cNvSpPr txBox="1"/>
          <p:nvPr/>
        </p:nvSpPr>
        <p:spPr>
          <a:xfrm>
            <a:off x="3838545" y="5348667"/>
            <a:ext cx="342902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Изменение алфавита</a:t>
            </a:r>
            <a:endParaRPr/>
          </a:p>
        </p:txBody>
      </p:sp>
      <p:sp>
        <p:nvSpPr>
          <p:cNvPr id="160" name="Google Shape;160;p34"/>
          <p:cNvSpPr/>
          <p:nvPr/>
        </p:nvSpPr>
        <p:spPr>
          <a:xfrm>
            <a:off x="2933030" y="5453990"/>
            <a:ext cx="823913" cy="257175"/>
          </a:xfrm>
          <a:prstGeom prst="rightArrow">
            <a:avLst>
              <a:gd fmla="val 50000" name="adj1"/>
              <a:gd fmla="val 80093" name="adj2"/>
            </a:avLst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kx="2453608" rotWithShape="0" sy="50000">
              <a:schemeClr val="lt2"/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4"/>
          <p:cNvSpPr/>
          <p:nvPr/>
        </p:nvSpPr>
        <p:spPr>
          <a:xfrm>
            <a:off x="3238480" y="0"/>
            <a:ext cx="61513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BCDCEE"/>
                </a:solidFill>
                <a:latin typeface="Arial"/>
                <a:ea typeface="Arial"/>
                <a:cs typeface="Arial"/>
                <a:sym typeface="Arial"/>
              </a:rPr>
              <a:t>Реформы Петра I</a:t>
            </a:r>
            <a:endParaRPr b="1" sz="5400">
              <a:solidFill>
                <a:srgbClr val="BCDCEE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5"/>
          <p:cNvPicPr preferRelativeResize="0"/>
          <p:nvPr/>
        </p:nvPicPr>
        <p:blipFill rotWithShape="1">
          <a:blip r:embed="rId3">
            <a:alphaModFix/>
          </a:blip>
          <a:srcRect b="11474" l="10758" r="10593" t="23771"/>
          <a:stretch/>
        </p:blipFill>
        <p:spPr>
          <a:xfrm>
            <a:off x="237500" y="1124200"/>
            <a:ext cx="5564150" cy="343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5"/>
          <p:cNvSpPr txBox="1"/>
          <p:nvPr/>
        </p:nvSpPr>
        <p:spPr>
          <a:xfrm>
            <a:off x="380000" y="0"/>
            <a:ext cx="1124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500">
                <a:solidFill>
                  <a:srgbClr val="FFAE0C"/>
                </a:solidFill>
              </a:rPr>
              <a:t>Изменение системы управления</a:t>
            </a:r>
            <a:endParaRPr b="1" sz="4500">
              <a:solidFill>
                <a:srgbClr val="FFAE0C"/>
              </a:solidFill>
            </a:endParaRPr>
          </a:p>
        </p:txBody>
      </p:sp>
      <p:sp>
        <p:nvSpPr>
          <p:cNvPr id="169" name="Google Shape;169;p35"/>
          <p:cNvSpPr txBox="1"/>
          <p:nvPr/>
        </p:nvSpPr>
        <p:spPr>
          <a:xfrm>
            <a:off x="965875" y="4623475"/>
            <a:ext cx="3182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chemeClr val="accent3"/>
                </a:solidFill>
              </a:rPr>
              <a:t>Боярская дума</a:t>
            </a:r>
            <a:endParaRPr b="1" sz="3000">
              <a:solidFill>
                <a:schemeClr val="accent3"/>
              </a:solidFill>
            </a:endParaRPr>
          </a:p>
        </p:txBody>
      </p:sp>
      <p:sp>
        <p:nvSpPr>
          <p:cNvPr id="170" name="Google Shape;170;p35"/>
          <p:cNvSpPr/>
          <p:nvPr/>
        </p:nvSpPr>
        <p:spPr>
          <a:xfrm>
            <a:off x="5877850" y="2580900"/>
            <a:ext cx="1054500" cy="7599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1" name="Google Shape;171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08550" y="1029600"/>
            <a:ext cx="4785200" cy="33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5"/>
          <p:cNvSpPr txBox="1"/>
          <p:nvPr/>
        </p:nvSpPr>
        <p:spPr>
          <a:xfrm>
            <a:off x="7695200" y="4538350"/>
            <a:ext cx="172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CFAF"/>
                </a:solidFill>
              </a:rPr>
              <a:t>Сенат</a:t>
            </a:r>
            <a:endParaRPr b="1" sz="3000">
              <a:solidFill>
                <a:srgbClr val="FFCFAF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1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6"/>
          <p:cNvSpPr txBox="1"/>
          <p:nvPr/>
        </p:nvSpPr>
        <p:spPr>
          <a:xfrm>
            <a:off x="3595670" y="500043"/>
            <a:ext cx="53578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1708 г- областная  реформа </a:t>
            </a:r>
            <a:endParaRPr/>
          </a:p>
        </p:txBody>
      </p:sp>
      <p:sp>
        <p:nvSpPr>
          <p:cNvPr id="179" name="Google Shape;179;p36"/>
          <p:cNvSpPr txBox="1"/>
          <p:nvPr/>
        </p:nvSpPr>
        <p:spPr>
          <a:xfrm>
            <a:off x="7453282" y="1772817"/>
            <a:ext cx="268131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action="ppaction://hlinksldjump"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1711 г.- Сенат.</a:t>
            </a:r>
            <a:endParaRPr/>
          </a:p>
        </p:txBody>
      </p:sp>
      <p:sp>
        <p:nvSpPr>
          <p:cNvPr id="180" name="Google Shape;180;p36"/>
          <p:cNvSpPr txBox="1"/>
          <p:nvPr/>
        </p:nvSpPr>
        <p:spPr>
          <a:xfrm>
            <a:off x="6327193" y="5012401"/>
            <a:ext cx="275133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action="ppaction://hlinksldjump"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1717 г- коллегии.</a:t>
            </a:r>
            <a:endParaRPr/>
          </a:p>
        </p:txBody>
      </p:sp>
      <p:sp>
        <p:nvSpPr>
          <p:cNvPr id="181" name="Google Shape;181;p36"/>
          <p:cNvSpPr txBox="1"/>
          <p:nvPr/>
        </p:nvSpPr>
        <p:spPr>
          <a:xfrm>
            <a:off x="2809852" y="5643579"/>
            <a:ext cx="48930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1720г- генеральный регламент</a:t>
            </a:r>
            <a:endParaRPr/>
          </a:p>
        </p:txBody>
      </p:sp>
      <p:sp>
        <p:nvSpPr>
          <p:cNvPr id="182" name="Google Shape;182;p36"/>
          <p:cNvSpPr txBox="1"/>
          <p:nvPr/>
        </p:nvSpPr>
        <p:spPr>
          <a:xfrm>
            <a:off x="1738283" y="3214687"/>
            <a:ext cx="233345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1721 г- Синод.</a:t>
            </a:r>
            <a:endParaRPr/>
          </a:p>
        </p:txBody>
      </p:sp>
      <p:sp>
        <p:nvSpPr>
          <p:cNvPr id="183" name="Google Shape;183;p36"/>
          <p:cNvSpPr/>
          <p:nvPr/>
        </p:nvSpPr>
        <p:spPr>
          <a:xfrm>
            <a:off x="4024298" y="1357298"/>
            <a:ext cx="4000528" cy="4214842"/>
          </a:xfrm>
          <a:prstGeom prst="sun">
            <a:avLst>
              <a:gd fmla="val 25000" name="adj"/>
            </a:avLst>
          </a:prstGeom>
          <a:solidFill>
            <a:schemeClr val="accent1"/>
          </a:solidFill>
          <a:ln cap="flat" cmpd="sng" w="25400">
            <a:solidFill>
              <a:srgbClr val="9C61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36"/>
          <p:cNvSpPr txBox="1"/>
          <p:nvPr/>
        </p:nvSpPr>
        <p:spPr>
          <a:xfrm>
            <a:off x="5024431" y="3000373"/>
            <a:ext cx="200401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Реформы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управления</a:t>
            </a:r>
            <a:endParaRPr b="1" sz="2400">
              <a:solidFill>
                <a:srgbClr val="66003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7"/>
          <p:cNvSpPr/>
          <p:nvPr/>
        </p:nvSpPr>
        <p:spPr>
          <a:xfrm>
            <a:off x="3381356" y="1428737"/>
            <a:ext cx="5500726" cy="88582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C4F7FF"/>
                    </a:gs>
                    <a:gs pos="75000">
                      <a:srgbClr val="8CC1E3"/>
                    </a:gs>
                    <a:gs pos="100000">
                      <a:srgbClr val="79B3D4"/>
                    </a:gs>
                  </a:gsLst>
                  <a:lin ang="5400000" scaled="0"/>
                </a:gradFill>
                <a:latin typeface="Impact"/>
              </a:rPr>
              <a:t>8 губерний</a:t>
            </a:r>
          </a:p>
        </p:txBody>
      </p:sp>
      <p:sp>
        <p:nvSpPr>
          <p:cNvPr id="190" name="Google Shape;190;p37"/>
          <p:cNvSpPr/>
          <p:nvPr/>
        </p:nvSpPr>
        <p:spPr>
          <a:xfrm>
            <a:off x="3381356" y="3286124"/>
            <a:ext cx="5643602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C4F7FF"/>
                    </a:gs>
                    <a:gs pos="75000">
                      <a:srgbClr val="8CC1E3"/>
                    </a:gs>
                    <a:gs pos="100000">
                      <a:srgbClr val="79B3D4"/>
                    </a:gs>
                  </a:gsLst>
                  <a:lin ang="5400000" scaled="0"/>
                </a:gradFill>
                <a:latin typeface="Impact"/>
              </a:rPr>
              <a:t>250 уездов</a:t>
            </a:r>
          </a:p>
        </p:txBody>
      </p:sp>
      <p:sp>
        <p:nvSpPr>
          <p:cNvPr id="191" name="Google Shape;191;p37"/>
          <p:cNvSpPr/>
          <p:nvPr/>
        </p:nvSpPr>
        <p:spPr>
          <a:xfrm>
            <a:off x="3524232" y="5357826"/>
            <a:ext cx="5572164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C4F7FF"/>
                    </a:gs>
                    <a:gs pos="75000">
                      <a:srgbClr val="8CC1E3"/>
                    </a:gs>
                    <a:gs pos="100000">
                      <a:srgbClr val="79B3D4"/>
                    </a:gs>
                  </a:gsLst>
                  <a:lin ang="5400000" scaled="0"/>
                </a:gradFill>
                <a:latin typeface="Impact"/>
              </a:rPr>
              <a:t>волости</a:t>
            </a:r>
          </a:p>
        </p:txBody>
      </p:sp>
      <p:sp>
        <p:nvSpPr>
          <p:cNvPr id="192" name="Google Shape;192;p37"/>
          <p:cNvSpPr/>
          <p:nvPr/>
        </p:nvSpPr>
        <p:spPr>
          <a:xfrm>
            <a:off x="5810248" y="2428868"/>
            <a:ext cx="381000" cy="7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9999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7"/>
          <p:cNvSpPr/>
          <p:nvPr/>
        </p:nvSpPr>
        <p:spPr>
          <a:xfrm>
            <a:off x="5738811" y="4357694"/>
            <a:ext cx="485775" cy="762000"/>
          </a:xfrm>
          <a:prstGeom prst="downArrow">
            <a:avLst>
              <a:gd fmla="val 50000" name="adj1"/>
              <a:gd fmla="val 39216" name="adj2"/>
            </a:avLst>
          </a:prstGeom>
          <a:solidFill>
            <a:srgbClr val="9999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7"/>
          <p:cNvSpPr/>
          <p:nvPr/>
        </p:nvSpPr>
        <p:spPr>
          <a:xfrm>
            <a:off x="1523937" y="0"/>
            <a:ext cx="904395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АДМИНИСТРАТИВНО- ТЕРРИТОРИАЛЬНОЕ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ДЕЛЕНИЕ</a:t>
            </a:r>
            <a:endParaRPr b="1" sz="32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8"/>
          <p:cNvSpPr/>
          <p:nvPr/>
        </p:nvSpPr>
        <p:spPr>
          <a:xfrm>
            <a:off x="6593703" y="2282068"/>
            <a:ext cx="2473131" cy="12373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gradFill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0"/>
                </a:gradFill>
                <a:latin typeface="Times New Roman"/>
              </a:rPr>
              <a:t>коллегии</a:t>
            </a:r>
          </a:p>
        </p:txBody>
      </p:sp>
      <p:cxnSp>
        <p:nvCxnSpPr>
          <p:cNvPr id="200" name="Google Shape;200;p38"/>
          <p:cNvCxnSpPr/>
          <p:nvPr/>
        </p:nvCxnSpPr>
        <p:spPr>
          <a:xfrm rot="10800000">
            <a:off x="5658500" y="1961467"/>
            <a:ext cx="1079100" cy="618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1" name="Google Shape;201;p38"/>
          <p:cNvCxnSpPr/>
          <p:nvPr/>
        </p:nvCxnSpPr>
        <p:spPr>
          <a:xfrm rot="10800000">
            <a:off x="6737520" y="1166152"/>
            <a:ext cx="503700" cy="97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2" name="Google Shape;202;p38"/>
          <p:cNvCxnSpPr/>
          <p:nvPr/>
        </p:nvCxnSpPr>
        <p:spPr>
          <a:xfrm rot="10800000">
            <a:off x="7960675" y="900886"/>
            <a:ext cx="0" cy="10608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3" name="Google Shape;203;p38"/>
          <p:cNvCxnSpPr/>
          <p:nvPr/>
        </p:nvCxnSpPr>
        <p:spPr>
          <a:xfrm flipH="1" rot="10800000">
            <a:off x="8414837" y="1288083"/>
            <a:ext cx="863400" cy="8835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4" name="Google Shape;204;p38"/>
          <p:cNvCxnSpPr/>
          <p:nvPr/>
        </p:nvCxnSpPr>
        <p:spPr>
          <a:xfrm flipH="1" rot="10800000">
            <a:off x="9089332" y="2696381"/>
            <a:ext cx="791400" cy="441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5" name="Google Shape;205;p38"/>
          <p:cNvCxnSpPr/>
          <p:nvPr/>
        </p:nvCxnSpPr>
        <p:spPr>
          <a:xfrm flipH="1">
            <a:off x="5581935" y="3690681"/>
            <a:ext cx="1223100" cy="5301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6" name="Google Shape;206;p38"/>
          <p:cNvCxnSpPr/>
          <p:nvPr/>
        </p:nvCxnSpPr>
        <p:spPr>
          <a:xfrm flipH="1">
            <a:off x="7025520" y="3994494"/>
            <a:ext cx="215700" cy="97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7" name="Google Shape;207;p38"/>
          <p:cNvCxnSpPr/>
          <p:nvPr/>
        </p:nvCxnSpPr>
        <p:spPr>
          <a:xfrm>
            <a:off x="8032621" y="3994494"/>
            <a:ext cx="144000" cy="972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08" name="Google Shape;208;p38"/>
          <p:cNvCxnSpPr/>
          <p:nvPr/>
        </p:nvCxnSpPr>
        <p:spPr>
          <a:xfrm>
            <a:off x="9224231" y="3524962"/>
            <a:ext cx="944400" cy="4143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09" name="Google Shape;209;p38"/>
          <p:cNvSpPr txBox="1"/>
          <p:nvPr/>
        </p:nvSpPr>
        <p:spPr>
          <a:xfrm>
            <a:off x="9327642" y="624878"/>
            <a:ext cx="2661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Иностранных дел</a:t>
            </a:r>
            <a:endParaRPr/>
          </a:p>
        </p:txBody>
      </p:sp>
      <p:sp>
        <p:nvSpPr>
          <p:cNvPr id="210" name="Google Shape;210;p38"/>
          <p:cNvSpPr txBox="1"/>
          <p:nvPr/>
        </p:nvSpPr>
        <p:spPr>
          <a:xfrm>
            <a:off x="6054106" y="5099294"/>
            <a:ext cx="1870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Военная</a:t>
            </a:r>
            <a:endParaRPr/>
          </a:p>
        </p:txBody>
      </p:sp>
      <p:sp>
        <p:nvSpPr>
          <p:cNvPr id="211" name="Google Shape;211;p38"/>
          <p:cNvSpPr txBox="1"/>
          <p:nvPr/>
        </p:nvSpPr>
        <p:spPr>
          <a:xfrm>
            <a:off x="3625925" y="4270698"/>
            <a:ext cx="3066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Адмиралтейств</a:t>
            </a:r>
            <a:endParaRPr/>
          </a:p>
        </p:txBody>
      </p:sp>
      <p:sp>
        <p:nvSpPr>
          <p:cNvPr id="212" name="Google Shape;212;p38"/>
          <p:cNvSpPr txBox="1"/>
          <p:nvPr/>
        </p:nvSpPr>
        <p:spPr>
          <a:xfrm>
            <a:off x="7888730" y="5055089"/>
            <a:ext cx="2086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Камер</a:t>
            </a:r>
            <a:endParaRPr/>
          </a:p>
        </p:txBody>
      </p:sp>
      <p:sp>
        <p:nvSpPr>
          <p:cNvPr id="213" name="Google Shape;213;p38"/>
          <p:cNvSpPr txBox="1"/>
          <p:nvPr/>
        </p:nvSpPr>
        <p:spPr>
          <a:xfrm>
            <a:off x="9494029" y="2116349"/>
            <a:ext cx="269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Штатс-контор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8"/>
          <p:cNvSpPr txBox="1"/>
          <p:nvPr/>
        </p:nvSpPr>
        <p:spPr>
          <a:xfrm>
            <a:off x="5514510" y="542017"/>
            <a:ext cx="1956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Ревизион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7672893" y="459176"/>
            <a:ext cx="179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Берг</a:t>
            </a:r>
            <a:endParaRPr/>
          </a:p>
        </p:txBody>
      </p:sp>
      <p:sp>
        <p:nvSpPr>
          <p:cNvPr id="216" name="Google Shape;216;p38"/>
          <p:cNvSpPr txBox="1"/>
          <p:nvPr/>
        </p:nvSpPr>
        <p:spPr>
          <a:xfrm>
            <a:off x="9718725" y="3608600"/>
            <a:ext cx="247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Мануфактур</a:t>
            </a:r>
            <a:endParaRPr/>
          </a:p>
        </p:txBody>
      </p:sp>
      <p:sp>
        <p:nvSpPr>
          <p:cNvPr id="217" name="Google Shape;217;p38"/>
          <p:cNvSpPr txBox="1"/>
          <p:nvPr/>
        </p:nvSpPr>
        <p:spPr>
          <a:xfrm>
            <a:off x="4098071" y="1519771"/>
            <a:ext cx="199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Коммерц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8"/>
          <p:cNvSpPr txBox="1"/>
          <p:nvPr/>
        </p:nvSpPr>
        <p:spPr>
          <a:xfrm>
            <a:off x="4300420" y="3027805"/>
            <a:ext cx="179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Вотчин</a:t>
            </a:r>
            <a:endParaRPr/>
          </a:p>
        </p:txBody>
      </p:sp>
      <p:sp>
        <p:nvSpPr>
          <p:cNvPr id="219" name="Google Shape;219;p38"/>
          <p:cNvSpPr txBox="1"/>
          <p:nvPr/>
        </p:nvSpPr>
        <p:spPr>
          <a:xfrm>
            <a:off x="9021883" y="4602137"/>
            <a:ext cx="1510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Юстиц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0" name="Google Shape;220;p38"/>
          <p:cNvCxnSpPr/>
          <p:nvPr/>
        </p:nvCxnSpPr>
        <p:spPr>
          <a:xfrm flipH="1">
            <a:off x="5802418" y="3110664"/>
            <a:ext cx="647400" cy="176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Google Shape;221;p38"/>
          <p:cNvCxnSpPr/>
          <p:nvPr/>
        </p:nvCxnSpPr>
        <p:spPr>
          <a:xfrm>
            <a:off x="8819534" y="3856401"/>
            <a:ext cx="674400" cy="579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2" name="Google Shape;222;p38"/>
          <p:cNvSpPr txBox="1"/>
          <p:nvPr/>
        </p:nvSpPr>
        <p:spPr>
          <a:xfrm>
            <a:off x="155625" y="221650"/>
            <a:ext cx="35475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000">
                <a:solidFill>
                  <a:srgbClr val="FFCFAF"/>
                </a:solidFill>
              </a:rPr>
              <a:t>Ликвидированы ПРИКАЗЫ</a:t>
            </a:r>
            <a:endParaRPr b="1" sz="3000">
              <a:solidFill>
                <a:srgbClr val="FFCFAF"/>
              </a:solidFill>
            </a:endParaRPr>
          </a:p>
        </p:txBody>
      </p:sp>
      <p:pic>
        <p:nvPicPr>
          <p:cNvPr id="223" name="Google Shape;22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575" y="1329850"/>
            <a:ext cx="3141738" cy="19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38"/>
          <p:cNvSpPr/>
          <p:nvPr/>
        </p:nvSpPr>
        <p:spPr>
          <a:xfrm>
            <a:off x="427500" y="4069275"/>
            <a:ext cx="2961000" cy="1553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38"/>
          <p:cNvSpPr txBox="1"/>
          <p:nvPr/>
        </p:nvSpPr>
        <p:spPr>
          <a:xfrm>
            <a:off x="427500" y="4437850"/>
            <a:ext cx="2799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/>
              <a:t>Созданы 12 коллегий</a:t>
            </a:r>
            <a:endParaRPr b="1" sz="2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9"/>
          <p:cNvSpPr/>
          <p:nvPr/>
        </p:nvSpPr>
        <p:spPr>
          <a:xfrm>
            <a:off x="2595538" y="285728"/>
            <a:ext cx="7643866" cy="15668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BCDCEE"/>
                    </a:gs>
                    <a:gs pos="25000">
                      <a:srgbClr val="BADAED"/>
                    </a:gs>
                    <a:gs pos="50000">
                      <a:srgbClr val="ACCADD"/>
                    </a:gs>
                    <a:gs pos="75000">
                      <a:srgbClr val="BADAED"/>
                    </a:gs>
                    <a:gs pos="100000">
                      <a:srgbClr val="BCDCEE"/>
                    </a:gs>
                  </a:gsLst>
                  <a:lin ang="5400000" scaled="0"/>
                </a:gradFill>
                <a:latin typeface="Impact"/>
              </a:rPr>
              <a:t>Фискалы</a:t>
            </a:r>
            <a:br>
              <a:rPr b="1" i="0">
                <a:ln>
                  <a:noFill/>
                </a:ln>
                <a:gradFill>
                  <a:gsLst>
                    <a:gs pos="0">
                      <a:srgbClr val="BCDCEE"/>
                    </a:gs>
                    <a:gs pos="25000">
                      <a:srgbClr val="BADAED"/>
                    </a:gs>
                    <a:gs pos="50000">
                      <a:srgbClr val="ACCADD"/>
                    </a:gs>
                    <a:gs pos="75000">
                      <a:srgbClr val="BADAED"/>
                    </a:gs>
                    <a:gs pos="100000">
                      <a:srgbClr val="BCDCEE"/>
                    </a:gs>
                  </a:gsLst>
                  <a:lin ang="5400000" scaled="0"/>
                </a:gradFill>
                <a:latin typeface="Impact"/>
              </a:rPr>
            </a:br>
            <a:r>
              <a:rPr b="1" i="0">
                <a:ln>
                  <a:noFill/>
                </a:ln>
                <a:gradFill>
                  <a:gsLst>
                    <a:gs pos="0">
                      <a:srgbClr val="BCDCEE"/>
                    </a:gs>
                    <a:gs pos="25000">
                      <a:srgbClr val="BADAED"/>
                    </a:gs>
                    <a:gs pos="50000">
                      <a:srgbClr val="ACCADD"/>
                    </a:gs>
                    <a:gs pos="75000">
                      <a:srgbClr val="BADAED"/>
                    </a:gs>
                    <a:gs pos="100000">
                      <a:srgbClr val="BCDCEE"/>
                    </a:gs>
                  </a:gsLst>
                  <a:lin ang="5400000" scaled="0"/>
                </a:gradFill>
                <a:latin typeface="Impact"/>
              </a:rPr>
              <a:t>(тайная полиция)</a:t>
            </a:r>
          </a:p>
        </p:txBody>
      </p:sp>
      <p:sp>
        <p:nvSpPr>
          <p:cNvPr id="231" name="Google Shape;231;p39"/>
          <p:cNvSpPr/>
          <p:nvPr/>
        </p:nvSpPr>
        <p:spPr>
          <a:xfrm>
            <a:off x="1881158" y="2786058"/>
            <a:ext cx="4367242" cy="292895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9"/>
          <p:cNvSpPr/>
          <p:nvPr/>
        </p:nvSpPr>
        <p:spPr>
          <a:xfrm>
            <a:off x="6524628" y="2928934"/>
            <a:ext cx="3690934" cy="2314588"/>
          </a:xfrm>
          <a:prstGeom prst="ellipse">
            <a:avLst/>
          </a:pr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3" name="Google Shape;233;p39"/>
          <p:cNvCxnSpPr/>
          <p:nvPr/>
        </p:nvCxnSpPr>
        <p:spPr>
          <a:xfrm flipH="1">
            <a:off x="4167174" y="2071678"/>
            <a:ext cx="914400" cy="533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34" name="Google Shape;234;p39"/>
          <p:cNvCxnSpPr/>
          <p:nvPr/>
        </p:nvCxnSpPr>
        <p:spPr>
          <a:xfrm>
            <a:off x="7315200" y="2362200"/>
            <a:ext cx="990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35" name="Google Shape;235;p39"/>
          <p:cNvSpPr txBox="1"/>
          <p:nvPr/>
        </p:nvSpPr>
        <p:spPr>
          <a:xfrm>
            <a:off x="2381224" y="3071811"/>
            <a:ext cx="392909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Контроль: за администрацией, нарушением указов,   казнокрадством, взяточничеством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7381884" y="3357563"/>
            <a:ext cx="19812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Доносы Сенату, царю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40"/>
          <p:cNvSpPr/>
          <p:nvPr/>
        </p:nvSpPr>
        <p:spPr>
          <a:xfrm>
            <a:off x="3452794" y="428604"/>
            <a:ext cx="5486400" cy="9906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BCDCEE"/>
                    </a:gs>
                    <a:gs pos="25000">
                      <a:srgbClr val="BADAED"/>
                    </a:gs>
                    <a:gs pos="50000">
                      <a:srgbClr val="ACCADD"/>
                    </a:gs>
                    <a:gs pos="75000">
                      <a:srgbClr val="BADAED"/>
                    </a:gs>
                    <a:gs pos="100000">
                      <a:srgbClr val="BCDCEE"/>
                    </a:gs>
                  </a:gsLst>
                  <a:lin ang="5400000" scaled="0"/>
                </a:gradFill>
                <a:latin typeface="Times New Roman"/>
              </a:rPr>
              <a:t>Социальные реформы</a:t>
            </a:r>
          </a:p>
        </p:txBody>
      </p:sp>
      <p:sp>
        <p:nvSpPr>
          <p:cNvPr id="243" name="Google Shape;243;p40"/>
          <p:cNvSpPr txBox="1"/>
          <p:nvPr/>
        </p:nvSpPr>
        <p:spPr>
          <a:xfrm>
            <a:off x="2381224" y="1500175"/>
            <a:ext cx="8072494" cy="3108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1714 г.- указ о единонаследии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1716 г.- «Устав воинский»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1720 г.- учреждение Главного  магистрата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1722 г.- </a:t>
            </a:r>
            <a:r>
              <a:rPr b="1" lang="ru-RU" sz="2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«Табель о рангах»</a:t>
            </a:r>
            <a:endParaRPr b="1"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1723 г.- податная реформа</a:t>
            </a:r>
            <a:endParaRPr/>
          </a:p>
        </p:txBody>
      </p:sp>
      <p:sp>
        <p:nvSpPr>
          <p:cNvPr id="244" name="Google Shape;244;p40">
            <a:hlinkClick action="ppaction://hlinkshowjump?jump=nextslide"/>
          </p:cNvPr>
          <p:cNvSpPr/>
          <p:nvPr/>
        </p:nvSpPr>
        <p:spPr>
          <a:xfrm>
            <a:off x="9372600" y="6248400"/>
            <a:ext cx="762000" cy="304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78000" y="60000"/>
                </a:moveTo>
                <a:lnTo>
                  <a:pt x="42000" y="15000"/>
                </a:lnTo>
                <a:lnTo>
                  <a:pt x="42000" y="105000"/>
                </a:lnTo>
                <a:close/>
              </a:path>
              <a:path extrusionOk="0" fill="darken" h="120000" w="120000">
                <a:moveTo>
                  <a:pt x="78000" y="60000"/>
                </a:moveTo>
                <a:lnTo>
                  <a:pt x="42000" y="15000"/>
                </a:lnTo>
                <a:lnTo>
                  <a:pt x="42000" y="105000"/>
                </a:lnTo>
                <a:close/>
              </a:path>
              <a:path extrusionOk="0" fill="none" h="120000" w="120000">
                <a:moveTo>
                  <a:pt x="78000" y="60000"/>
                </a:moveTo>
                <a:lnTo>
                  <a:pt x="42000" y="105000"/>
                </a:lnTo>
                <a:lnTo>
                  <a:pt x="42000" y="15000"/>
                </a:ln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/>
          <p:nvPr/>
        </p:nvSpPr>
        <p:spPr>
          <a:xfrm>
            <a:off x="4595802" y="0"/>
            <a:ext cx="3505200" cy="16002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C4F7FF"/>
                    </a:gs>
                    <a:gs pos="75000">
                      <a:srgbClr val="8CC1E3"/>
                    </a:gs>
                    <a:gs pos="100000">
                      <a:srgbClr val="79B3D4"/>
                    </a:gs>
                  </a:gsLst>
                  <a:lin ang="5400000" scaled="0"/>
                </a:gradFill>
                <a:latin typeface="Impact"/>
              </a:rPr>
              <a:t>культура</a:t>
            </a:r>
          </a:p>
        </p:txBody>
      </p:sp>
      <p:sp>
        <p:nvSpPr>
          <p:cNvPr id="250" name="Google Shape;250;p41"/>
          <p:cNvSpPr txBox="1"/>
          <p:nvPr/>
        </p:nvSpPr>
        <p:spPr>
          <a:xfrm>
            <a:off x="3200400" y="2971801"/>
            <a:ext cx="2438400" cy="396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41"/>
          <p:cNvSpPr txBox="1"/>
          <p:nvPr/>
        </p:nvSpPr>
        <p:spPr>
          <a:xfrm>
            <a:off x="1666844" y="1928802"/>
            <a:ext cx="33528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Быт и нравы</a:t>
            </a:r>
            <a:endParaRPr/>
          </a:p>
        </p:txBody>
      </p:sp>
      <p:sp>
        <p:nvSpPr>
          <p:cNvPr id="252" name="Google Shape;252;p41"/>
          <p:cNvSpPr txBox="1"/>
          <p:nvPr/>
        </p:nvSpPr>
        <p:spPr>
          <a:xfrm>
            <a:off x="4310050" y="2285992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Архитектура</a:t>
            </a:r>
            <a:endParaRPr/>
          </a:p>
        </p:txBody>
      </p:sp>
      <p:sp>
        <p:nvSpPr>
          <p:cNvPr id="253" name="Google Shape;253;p41"/>
          <p:cNvSpPr txBox="1"/>
          <p:nvPr/>
        </p:nvSpPr>
        <p:spPr>
          <a:xfrm>
            <a:off x="8001000" y="2071678"/>
            <a:ext cx="266700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Образование</a:t>
            </a:r>
            <a:endParaRPr/>
          </a:p>
        </p:txBody>
      </p:sp>
      <p:sp>
        <p:nvSpPr>
          <p:cNvPr id="254" name="Google Shape;254;p41"/>
          <p:cNvSpPr txBox="1"/>
          <p:nvPr/>
        </p:nvSpPr>
        <p:spPr>
          <a:xfrm>
            <a:off x="1738282" y="2500306"/>
            <a:ext cx="205740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Ассамблеи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« Юности честное зерцало»</a:t>
            </a:r>
            <a:endParaRPr/>
          </a:p>
        </p:txBody>
      </p:sp>
      <p:sp>
        <p:nvSpPr>
          <p:cNvPr id="255" name="Google Shape;255;p41"/>
          <p:cNvSpPr txBox="1"/>
          <p:nvPr/>
        </p:nvSpPr>
        <p:spPr>
          <a:xfrm>
            <a:off x="3738546" y="2786059"/>
            <a:ext cx="3810000" cy="27238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1702 г.- Арсенал в Москве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1703 г.- Санкт-Петербург</a:t>
            </a:r>
            <a:endParaRPr/>
          </a:p>
          <a:p>
            <a:pPr indent="-152400" lvl="0" marL="0" marR="0" rtl="0" algn="l"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1719 г.- кунсткамера</a:t>
            </a:r>
            <a:endParaRPr/>
          </a:p>
          <a:p>
            <a:pPr indent="0" lvl="0" marL="0" marR="0" rtl="0" algn="l"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41"/>
          <p:cNvSpPr txBox="1"/>
          <p:nvPr/>
        </p:nvSpPr>
        <p:spPr>
          <a:xfrm>
            <a:off x="6953256" y="2643183"/>
            <a:ext cx="4071966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1701 г.-Навигатская и Артиллерийская школы 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1707 г.- Медицинское 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училище</a:t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1712 г.- Инженерная шк.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1715 г.- Морская шк.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1716 г.- Горная шк.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400"/>
              <a:buFont typeface="Arial"/>
              <a:buChar char="•"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1725 г.- Академия наук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41"/>
          <p:cNvCxnSpPr/>
          <p:nvPr/>
        </p:nvCxnSpPr>
        <p:spPr>
          <a:xfrm>
            <a:off x="6096000" y="1357298"/>
            <a:ext cx="0" cy="9144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Google Shape;258;p41"/>
          <p:cNvCxnSpPr/>
          <p:nvPr/>
        </p:nvCxnSpPr>
        <p:spPr>
          <a:xfrm>
            <a:off x="7667636" y="1214422"/>
            <a:ext cx="1066800" cy="762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9" name="Google Shape;259;p41"/>
          <p:cNvCxnSpPr/>
          <p:nvPr/>
        </p:nvCxnSpPr>
        <p:spPr>
          <a:xfrm flipH="1">
            <a:off x="4310050" y="1500174"/>
            <a:ext cx="609600" cy="4572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1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2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3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3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3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3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2"/>
          <p:cNvSpPr/>
          <p:nvPr/>
        </p:nvSpPr>
        <p:spPr>
          <a:xfrm>
            <a:off x="2639616" y="2628767"/>
            <a:ext cx="762000" cy="304800"/>
          </a:xfrm>
          <a:custGeom>
            <a:rect b="b" l="l" r="r" t="t"/>
            <a:pathLst>
              <a:path extrusionOk="0" h="21600" w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extrusionOk="0" h="21600" w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extrusionOk="0" h="21600" w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42"/>
          <p:cNvSpPr txBox="1"/>
          <p:nvPr/>
        </p:nvSpPr>
        <p:spPr>
          <a:xfrm>
            <a:off x="4871864" y="2022431"/>
            <a:ext cx="22098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AE0C"/>
                </a:solidFill>
                <a:latin typeface="Arial"/>
                <a:ea typeface="Arial"/>
                <a:cs typeface="Arial"/>
                <a:sym typeface="Arial"/>
              </a:rPr>
              <a:t>1697 г.</a:t>
            </a:r>
            <a:endParaRPr/>
          </a:p>
        </p:txBody>
      </p:sp>
      <p:sp>
        <p:nvSpPr>
          <p:cNvPr id="266" name="Google Shape;266;p42"/>
          <p:cNvSpPr txBox="1"/>
          <p:nvPr/>
        </p:nvSpPr>
        <p:spPr>
          <a:xfrm>
            <a:off x="3863752" y="2550336"/>
            <a:ext cx="6019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Создание первой верфи в Воронеже </a:t>
            </a:r>
            <a:endParaRPr/>
          </a:p>
        </p:txBody>
      </p:sp>
      <p:sp>
        <p:nvSpPr>
          <p:cNvPr id="267" name="Google Shape;267;p42"/>
          <p:cNvSpPr/>
          <p:nvPr/>
        </p:nvSpPr>
        <p:spPr>
          <a:xfrm>
            <a:off x="3238480" y="0"/>
            <a:ext cx="615136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BCDCEE"/>
                </a:solidFill>
                <a:latin typeface="Arial"/>
                <a:ea typeface="Arial"/>
                <a:cs typeface="Arial"/>
                <a:sym typeface="Arial"/>
              </a:rPr>
              <a:t>Реформы Петра I</a:t>
            </a:r>
            <a:endParaRPr b="1" sz="5400">
              <a:solidFill>
                <a:srgbClr val="BCDCE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42"/>
          <p:cNvSpPr/>
          <p:nvPr/>
        </p:nvSpPr>
        <p:spPr>
          <a:xfrm>
            <a:off x="1847528" y="822882"/>
            <a:ext cx="856895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После неудачной осады турецкой крепости Азов, стоявшей в устье Дона, царь издал указ о строительстве флота (1696 г.). </a:t>
            </a:r>
            <a:endParaRPr/>
          </a:p>
        </p:txBody>
      </p:sp>
      <p:sp>
        <p:nvSpPr>
          <p:cNvPr id="269" name="Google Shape;269;p42"/>
          <p:cNvSpPr/>
          <p:nvPr/>
        </p:nvSpPr>
        <p:spPr>
          <a:xfrm>
            <a:off x="1860213" y="3284985"/>
            <a:ext cx="8556267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Петр I извлек  уроки из тяжелого поражения под Нарвой в1700 г.  и начал поспешно проводить военную реформу.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42"/>
          <p:cNvSpPr/>
          <p:nvPr/>
        </p:nvSpPr>
        <p:spPr>
          <a:xfrm>
            <a:off x="3071665" y="4623765"/>
            <a:ext cx="511256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1705 г.- рекрутская повинность;</a:t>
            </a:r>
            <a:endParaRPr/>
          </a:p>
        </p:txBody>
      </p:sp>
      <p:pic>
        <p:nvPicPr>
          <p:cNvPr id="271" name="Google Shape;271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20786" y="4666027"/>
            <a:ext cx="999831" cy="34140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/>
          <p:nvPr/>
        </p:nvSpPr>
        <p:spPr>
          <a:xfrm>
            <a:off x="3238480" y="5063616"/>
            <a:ext cx="512526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создавалась мануфактурная промышленность для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производства железа, меди, сукна, канатов и парусов.</a:t>
            </a:r>
            <a:endParaRPr/>
          </a:p>
        </p:txBody>
      </p:sp>
      <p:pic>
        <p:nvPicPr>
          <p:cNvPr id="273" name="Google Shape;273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17058" y="5183875"/>
            <a:ext cx="1005927" cy="341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3"/>
          <p:cNvSpPr/>
          <p:nvPr/>
        </p:nvSpPr>
        <p:spPr>
          <a:xfrm>
            <a:off x="3024166" y="0"/>
            <a:ext cx="6357982" cy="9144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gradFill>
                  <a:gsLst>
                    <a:gs pos="0">
                      <a:srgbClr val="C4F7FF"/>
                    </a:gs>
                    <a:gs pos="75000">
                      <a:srgbClr val="8CC1E3"/>
                    </a:gs>
                    <a:gs pos="100000">
                      <a:srgbClr val="79B3D4"/>
                    </a:gs>
                  </a:gsLst>
                  <a:lin ang="5400000" scaled="0"/>
                </a:gradFill>
                <a:latin typeface="Impact"/>
              </a:rPr>
              <a:t>итоги  реформ</a:t>
            </a:r>
          </a:p>
        </p:txBody>
      </p:sp>
      <p:sp>
        <p:nvSpPr>
          <p:cNvPr id="279" name="Google Shape;279;p43"/>
          <p:cNvSpPr txBox="1"/>
          <p:nvPr/>
        </p:nvSpPr>
        <p:spPr>
          <a:xfrm>
            <a:off x="2238348" y="1000109"/>
            <a:ext cx="7286676" cy="52629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78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Преодоление кризиса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Создание стройной системы управления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Укрепление позиций дворянства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Развитие промышленности, развитие флота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Открытие учебных заведений</a:t>
            </a:r>
            <a:endParaRPr/>
          </a:p>
          <a:p>
            <a:pPr indent="-177800" lvl="0" marL="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Признание России  другими странами</a:t>
            </a:r>
            <a:endParaRPr/>
          </a:p>
          <a:p>
            <a:pPr indent="-177800" lvl="2" marL="914400" marR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1" i="0" lang="ru-RU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Утверждение самодержавия  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{0E969586-1DB7-11D8-A648-008048B65890}.jpg" id="280" name="Google Shape;280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08222" y="1000108"/>
            <a:ext cx="2159778" cy="272319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6"/>
          <p:cNvSpPr/>
          <p:nvPr/>
        </p:nvSpPr>
        <p:spPr>
          <a:xfrm>
            <a:off x="2788273" y="260649"/>
            <a:ext cx="8020208" cy="42473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ДОМАШНЕЕ ЗАДАНИЕ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5400" u="none" cap="none" strike="noStrike">
              <a:solidFill>
                <a:srgbClr val="DF935E"/>
              </a:solidFill>
              <a:latin typeface="Arimo"/>
              <a:ea typeface="Arimo"/>
              <a:cs typeface="Arimo"/>
              <a:sym typeface="Arim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DF935E"/>
                </a:solidFill>
                <a:latin typeface="Arimo"/>
                <a:ea typeface="Arimo"/>
                <a:cs typeface="Arimo"/>
                <a:sym typeface="Arimo"/>
              </a:rPr>
              <a:t>§24;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DF935E"/>
                </a:solidFill>
                <a:latin typeface="Arimo"/>
                <a:ea typeface="Arimo"/>
                <a:cs typeface="Arimo"/>
                <a:sym typeface="Arimo"/>
              </a:rPr>
              <a:t>ДОКУМЕНТЫ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DF935E"/>
                </a:solidFill>
                <a:latin typeface="Arimo"/>
                <a:ea typeface="Arimo"/>
                <a:cs typeface="Arimo"/>
                <a:sym typeface="Arimo"/>
              </a:rPr>
              <a:t>И ВОПРОСЫ СТР.170.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7"/>
          <p:cNvSpPr/>
          <p:nvPr/>
        </p:nvSpPr>
        <p:spPr>
          <a:xfrm>
            <a:off x="2999657" y="404830"/>
            <a:ext cx="4438523" cy="2862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ЭПОХА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ПЕТРА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60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ВЕЛИКОГО</a:t>
            </a:r>
            <a:endParaRPr b="1" i="0" sz="6000" u="none" cap="none" strike="noStrik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g008" id="103" name="Google Shape;103;p27"/>
          <p:cNvPicPr preferRelativeResize="0"/>
          <p:nvPr/>
        </p:nvPicPr>
        <p:blipFill rotWithShape="1">
          <a:blip r:embed="rId3">
            <a:alphaModFix/>
          </a:blip>
          <a:srcRect b="0" l="3216" r="0" t="6480"/>
          <a:stretch/>
        </p:blipFill>
        <p:spPr>
          <a:xfrm>
            <a:off x="6626526" y="3140968"/>
            <a:ext cx="3761785" cy="3502742"/>
          </a:xfrm>
          <a:prstGeom prst="ellipse">
            <a:avLst/>
          </a:prstGeom>
          <a:noFill/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8"/>
          <p:cNvSpPr/>
          <p:nvPr/>
        </p:nvSpPr>
        <p:spPr>
          <a:xfrm>
            <a:off x="2524101" y="0"/>
            <a:ext cx="749301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5400" u="none" cap="none" strike="noStrike">
                <a:solidFill>
                  <a:srgbClr val="FFE983"/>
                </a:solidFill>
                <a:latin typeface="Arial"/>
                <a:ea typeface="Arial"/>
                <a:cs typeface="Arial"/>
                <a:sym typeface="Arial"/>
              </a:rPr>
              <a:t>Цели и задачи урока:</a:t>
            </a:r>
            <a:endParaRPr b="1" i="0" sz="5400" u="none" cap="none" strike="noStrike">
              <a:solidFill>
                <a:srgbClr val="FFE98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8"/>
          <p:cNvSpPr/>
          <p:nvPr/>
        </p:nvSpPr>
        <p:spPr>
          <a:xfrm>
            <a:off x="1524000" y="785794"/>
            <a:ext cx="9144000" cy="449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ru-RU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ВЫЯСНИТЬ:</a:t>
            </a:r>
            <a:endParaRPr/>
          </a:p>
          <a:p>
            <a:pPr indent="-152400" lvl="0" marL="0" marR="0" rtl="0" algn="l">
              <a:spcBef>
                <a:spcPts val="0"/>
              </a:spcBef>
              <a:spcAft>
                <a:spcPts val="0"/>
              </a:spcAft>
              <a:buClr>
                <a:srgbClr val="008FE5"/>
              </a:buClr>
              <a:buSzPts val="2400"/>
              <a:buFont typeface="Arial"/>
              <a:buChar char="•"/>
            </a:pPr>
            <a:r>
              <a:rPr b="1" lang="ru-RU" sz="2400" cap="none">
                <a:solidFill>
                  <a:srgbClr val="008FE5"/>
                </a:solidFill>
                <a:latin typeface="Arial"/>
                <a:ea typeface="Arial"/>
                <a:cs typeface="Arial"/>
                <a:sym typeface="Arial"/>
              </a:rPr>
              <a:t> СУЩНОСТЬ ПРЕОБРАЗОВАНИЙ, ПРОВЕДЕННЫХ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rgbClr val="008FE5"/>
                </a:solidFill>
                <a:latin typeface="Arial"/>
                <a:ea typeface="Arial"/>
                <a:cs typeface="Arial"/>
                <a:sym typeface="Arial"/>
              </a:rPr>
              <a:t>   В XVII-XVIII ВЕКАХ ПЕТРОМ I;</a:t>
            </a:r>
            <a:endParaRPr b="1" sz="2400" cap="none">
              <a:solidFill>
                <a:srgbClr val="008FE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cap="none">
              <a:solidFill>
                <a:srgbClr val="008FE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НАУЧИТЬСЯ: </a:t>
            </a:r>
            <a:r>
              <a:rPr b="1" lang="ru-RU" sz="2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rgbClr val="9EDAFF"/>
                </a:solidFill>
                <a:latin typeface="Arial"/>
                <a:ea typeface="Arial"/>
                <a:cs typeface="Arial"/>
                <a:sym typeface="Arial"/>
              </a:rPr>
              <a:t>  ПРИОБРЕТАТЬ ЗНАНИЯ ИЗ   РАЗЛИЧНЫХ ИСТОЧНИКОВ;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rgbClr val="9EDAFF"/>
                </a:solidFill>
                <a:latin typeface="Arial"/>
                <a:ea typeface="Arial"/>
                <a:cs typeface="Arial"/>
                <a:sym typeface="Arial"/>
              </a:rPr>
              <a:t>  ПРОСЛЕЖИВАТЬ ПРИЧИННО-СЛЕДСТВЕННЫЕ СВЯЗИ;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rgbClr val="9EDAFF"/>
                </a:solidFill>
                <a:latin typeface="Arial"/>
                <a:ea typeface="Arial"/>
                <a:cs typeface="Arial"/>
                <a:sym typeface="Arial"/>
              </a:rPr>
              <a:t>  ПРОВОДИТЬ СРАВНЕНИЯ И ДЕЛАТЬ ОБОБЩЕНИЯ;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 b="1" sz="26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9"/>
          <p:cNvSpPr/>
          <p:nvPr/>
        </p:nvSpPr>
        <p:spPr>
          <a:xfrm>
            <a:off x="4199199" y="20935"/>
            <a:ext cx="4215128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Вспомните!</a:t>
            </a:r>
            <a:endParaRPr b="1" sz="5400">
              <a:solidFill>
                <a:srgbClr val="C4F7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9"/>
          <p:cNvSpPr txBox="1"/>
          <p:nvPr/>
        </p:nvSpPr>
        <p:spPr>
          <a:xfrm>
            <a:off x="300850" y="1196750"/>
            <a:ext cx="11273700" cy="40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FAF"/>
              </a:buClr>
              <a:buSzPts val="3200"/>
              <a:buFont typeface="Arial"/>
              <a:buAutoNum type="arabicPeriod"/>
            </a:pPr>
            <a:r>
              <a:rPr b="1" lang="ru-RU" sz="3200">
                <a:solidFill>
                  <a:srgbClr val="FFCFAF"/>
                </a:solidFill>
                <a:latin typeface="Arial"/>
                <a:ea typeface="Arial"/>
                <a:cs typeface="Arial"/>
                <a:sym typeface="Arial"/>
              </a:rPr>
              <a:t> Какими событиями характеризовалось начало XVII века?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FAF"/>
                </a:solidFill>
                <a:latin typeface="Arial"/>
                <a:ea typeface="Arial"/>
                <a:cs typeface="Arial"/>
                <a:sym typeface="Arial"/>
              </a:rPr>
              <a:t>2. Каковы причины смуты?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FAF"/>
                </a:solidFill>
                <a:latin typeface="Arial"/>
                <a:ea typeface="Arial"/>
                <a:cs typeface="Arial"/>
                <a:sym typeface="Arial"/>
              </a:rPr>
              <a:t>3. Чем и когда закончилось смутное время?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FAF"/>
                </a:solidFill>
                <a:latin typeface="Arial"/>
                <a:ea typeface="Arial"/>
                <a:cs typeface="Arial"/>
                <a:sym typeface="Arial"/>
              </a:rPr>
              <a:t>4. Какие изменения в жизни страны произошли в царствовании первых Романовых?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200">
                <a:solidFill>
                  <a:srgbClr val="FFCFAF"/>
                </a:solidFill>
                <a:latin typeface="Arial"/>
                <a:ea typeface="Arial"/>
                <a:cs typeface="Arial"/>
                <a:sym typeface="Arial"/>
              </a:rPr>
              <a:t>5. Могла ли Россия претендовать на роль ведущей европейской державы? Почему?</a:t>
            </a:r>
            <a:endParaRPr b="1" sz="3200">
              <a:solidFill>
                <a:srgbClr val="FFCFA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0"/>
          <p:cNvSpPr/>
          <p:nvPr/>
        </p:nvSpPr>
        <p:spPr>
          <a:xfrm>
            <a:off x="2470095" y="0"/>
            <a:ext cx="7682231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FFCFAF"/>
                </a:solidFill>
                <a:latin typeface="Arial"/>
                <a:ea typeface="Arial"/>
                <a:cs typeface="Arial"/>
                <a:sym typeface="Arial"/>
              </a:rPr>
              <a:t>Проблемное задание!</a:t>
            </a:r>
            <a:endParaRPr b="1" sz="5400">
              <a:solidFill>
                <a:srgbClr val="FFCFA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30"/>
          <p:cNvSpPr/>
          <p:nvPr/>
        </p:nvSpPr>
        <p:spPr>
          <a:xfrm>
            <a:off x="1524000" y="902554"/>
            <a:ext cx="9144000" cy="5078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Доказать необходимость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проведения реформ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во всех сферах жизни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Российского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государства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Стр.164-165.</a:t>
            </a:r>
            <a:endParaRPr b="1" sz="5400">
              <a:solidFill>
                <a:srgbClr val="C4F7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31"/>
          <p:cNvSpPr/>
          <p:nvPr/>
        </p:nvSpPr>
        <p:spPr>
          <a:xfrm>
            <a:off x="1524000" y="0"/>
            <a:ext cx="9144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Предпосылки реформ:</a:t>
            </a:r>
            <a:endParaRPr b="1" sz="5400">
              <a:solidFill>
                <a:srgbClr val="C4F7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31"/>
          <p:cNvSpPr txBox="1"/>
          <p:nvPr/>
        </p:nvSpPr>
        <p:spPr>
          <a:xfrm>
            <a:off x="427500" y="1398325"/>
            <a:ext cx="113370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FAF"/>
              </a:buClr>
              <a:buSzPts val="2800"/>
              <a:buFont typeface="Times New Roman"/>
              <a:buAutoNum type="arabicPeriod"/>
            </a:pPr>
            <a:r>
              <a:rPr b="1" lang="ru-RU" sz="2800" cap="none">
                <a:solidFill>
                  <a:srgbClr val="FFCFA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ОТСТАВАНИЕ ЭКОНОМИЧЕСКОГО РАЗВИТИЯ РОССИИ ОТ СТРАН ЕВРОПЫ;</a:t>
            </a:r>
            <a:endParaRPr>
              <a:solidFill>
                <a:srgbClr val="FFCF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FAF"/>
              </a:buClr>
              <a:buSzPts val="2800"/>
              <a:buFont typeface="Times New Roman"/>
              <a:buAutoNum type="arabicPeriod"/>
            </a:pPr>
            <a:r>
              <a:rPr b="1" lang="ru-RU" sz="2800" cap="none">
                <a:solidFill>
                  <a:srgbClr val="FFCFA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НЕРАЗВИТОСТЬ МАНУФАКТУРНОГО ПРОИЗВОДСТВА;</a:t>
            </a:r>
            <a:endParaRPr>
              <a:solidFill>
                <a:srgbClr val="FFCF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FAF"/>
              </a:buClr>
              <a:buSzPts val="2800"/>
              <a:buFont typeface="Times New Roman"/>
              <a:buAutoNum type="arabicPeriod"/>
            </a:pPr>
            <a:r>
              <a:rPr b="1" lang="ru-RU" sz="2800" cap="none">
                <a:solidFill>
                  <a:srgbClr val="FFCFA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СИЛЬНОЙ РЕГУЛЯРНОЙ АРМИИ, ОСНАЩЁННОЙ СОВРЕМЕННЫМ ОРУЖИЕМ;</a:t>
            </a:r>
            <a:endParaRPr>
              <a:solidFill>
                <a:srgbClr val="FFCF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FAF"/>
              </a:buClr>
              <a:buSzPts val="2800"/>
              <a:buFont typeface="Times New Roman"/>
              <a:buAutoNum type="arabicPeriod"/>
            </a:pPr>
            <a:r>
              <a:rPr b="1" lang="ru-RU" sz="2800" cap="none">
                <a:solidFill>
                  <a:srgbClr val="FFCFA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ВОЕННО-МОРСКОГО ФЛОТА;</a:t>
            </a:r>
            <a:endParaRPr>
              <a:solidFill>
                <a:srgbClr val="FFCF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rgbClr val="FFCFAF"/>
              </a:buClr>
              <a:buSzPts val="2800"/>
              <a:buFont typeface="Times New Roman"/>
              <a:buAutoNum type="arabicPeriod"/>
            </a:pPr>
            <a:r>
              <a:rPr b="1" lang="ru-RU" sz="2800" cap="none">
                <a:solidFill>
                  <a:srgbClr val="FFCFA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ОТСУТСТВИЕ ВЫХОДА К МОРЯМ;</a:t>
            </a:r>
            <a:endParaRPr sz="1800">
              <a:solidFill>
                <a:srgbClr val="FFCFA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2"/>
          <p:cNvSpPr/>
          <p:nvPr/>
        </p:nvSpPr>
        <p:spPr>
          <a:xfrm>
            <a:off x="1524001" y="1"/>
            <a:ext cx="914399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ПЁТРI- 1672 – 1725ГГ. </a:t>
            </a:r>
            <a:endParaRPr b="1" sz="6000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{F62A3CC1-F01D-11D7-9DE2-008048B65890}.bmp" id="133" name="Google Shape;13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38546" y="750242"/>
            <a:ext cx="4295790" cy="6107759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4" name="Google Shape;134;p32"/>
          <p:cNvSpPr/>
          <p:nvPr/>
        </p:nvSpPr>
        <p:spPr>
          <a:xfrm>
            <a:off x="3738546" y="5517232"/>
            <a:ext cx="457200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Россия на рубеже веков. Начало правления Петра | (история 7 класс) - Видеоуроки по основным предметам школьной программы - InternetUrok.ru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3"/>
          <p:cNvSpPr/>
          <p:nvPr/>
        </p:nvSpPr>
        <p:spPr>
          <a:xfrm>
            <a:off x="1524002" y="1"/>
            <a:ext cx="914399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400" cap="none">
                <a:solidFill>
                  <a:srgbClr val="927702"/>
                </a:solidFill>
                <a:latin typeface="Arial"/>
                <a:ea typeface="Arial"/>
                <a:cs typeface="Arial"/>
                <a:sym typeface="Arial"/>
              </a:rPr>
              <a:t>ПОЗНАВАТЕЛЬНОЕ ЗАДАНИЕ!</a:t>
            </a:r>
            <a:endParaRPr b="1" sz="4400" cap="none">
              <a:solidFill>
                <a:srgbClr val="9277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33"/>
          <p:cNvSpPr/>
          <p:nvPr/>
        </p:nvSpPr>
        <p:spPr>
          <a:xfrm>
            <a:off x="1524002" y="980728"/>
            <a:ext cx="9143999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Какова цель проведения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и основное содержание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5400">
                <a:solidFill>
                  <a:srgbClr val="C4F7FF"/>
                </a:solidFill>
                <a:latin typeface="Arial"/>
                <a:ea typeface="Arial"/>
                <a:cs typeface="Arial"/>
                <a:sym typeface="Arial"/>
              </a:rPr>
              <a:t>реформ Петра I?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5400">
              <a:solidFill>
                <a:srgbClr val="C4F7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33"/>
          <p:cNvSpPr/>
          <p:nvPr/>
        </p:nvSpPr>
        <p:spPr>
          <a:xfrm>
            <a:off x="3478436" y="5661248"/>
            <a:ext cx="4572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Государственные реформы Петра l - Видеоуроки по основным предметам школьной программы - InternetUrok.ru</a:t>
            </a: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Firefighter">
  <a:themeElements>
    <a:clrScheme name="Firefighter 14">
      <a:dk1>
        <a:srgbClr val="FFE471"/>
      </a:dk1>
      <a:lt1>
        <a:srgbClr val="FFFFFF"/>
      </a:lt1>
      <a:dk2>
        <a:srgbClr val="FFCC66"/>
      </a:dk2>
      <a:lt2>
        <a:srgbClr val="808080"/>
      </a:lt2>
      <a:accent1>
        <a:srgbClr val="D68629"/>
      </a:accent1>
      <a:accent2>
        <a:srgbClr val="CCECFF"/>
      </a:accent2>
      <a:accent3>
        <a:srgbClr val="FFFFFF"/>
      </a:accent3>
      <a:accent4>
        <a:srgbClr val="DAC35F"/>
      </a:accent4>
      <a:accent5>
        <a:srgbClr val="E8C3AC"/>
      </a:accent5>
      <a:accent6>
        <a:srgbClr val="B9D6E7"/>
      </a:accent6>
      <a:hlink>
        <a:srgbClr val="A1FFFF"/>
      </a:hlink>
      <a:folHlink>
        <a:srgbClr val="DAFF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Custom Design 14">
      <a:dk1>
        <a:srgbClr val="FFE471"/>
      </a:dk1>
      <a:lt1>
        <a:srgbClr val="FFFFFF"/>
      </a:lt1>
      <a:dk2>
        <a:srgbClr val="FFCC66"/>
      </a:dk2>
      <a:lt2>
        <a:srgbClr val="808080"/>
      </a:lt2>
      <a:accent1>
        <a:srgbClr val="D68629"/>
      </a:accent1>
      <a:accent2>
        <a:srgbClr val="CCECFF"/>
      </a:accent2>
      <a:accent3>
        <a:srgbClr val="FFFFFF"/>
      </a:accent3>
      <a:accent4>
        <a:srgbClr val="DAC35F"/>
      </a:accent4>
      <a:accent5>
        <a:srgbClr val="E8C3AC"/>
      </a:accent5>
      <a:accent6>
        <a:srgbClr val="B9D6E7"/>
      </a:accent6>
      <a:hlink>
        <a:srgbClr val="A1FFFF"/>
      </a:hlink>
      <a:folHlink>
        <a:srgbClr val="DAFF7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