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0" r:id="rId3"/>
    <p:sldId id="284" r:id="rId4"/>
    <p:sldId id="262" r:id="rId5"/>
    <p:sldId id="271" r:id="rId6"/>
    <p:sldId id="263" r:id="rId7"/>
    <p:sldId id="265" r:id="rId8"/>
    <p:sldId id="266" r:id="rId9"/>
    <p:sldId id="267" r:id="rId10"/>
    <p:sldId id="283" r:id="rId11"/>
    <p:sldId id="268" r:id="rId12"/>
    <p:sldId id="272" r:id="rId13"/>
    <p:sldId id="282" r:id="rId14"/>
    <p:sldId id="273" r:id="rId15"/>
    <p:sldId id="287" r:id="rId16"/>
    <p:sldId id="285" r:id="rId17"/>
    <p:sldId id="288" r:id="rId18"/>
    <p:sldId id="286" r:id="rId19"/>
    <p:sldId id="278" r:id="rId20"/>
    <p:sldId id="290" r:id="rId21"/>
    <p:sldId id="291" r:id="rId22"/>
    <p:sldId id="274" r:id="rId23"/>
    <p:sldId id="276" r:id="rId24"/>
    <p:sldId id="277" r:id="rId25"/>
    <p:sldId id="293" r:id="rId26"/>
    <p:sldId id="29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DF7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military.ya1.ru/uploads/posts/1159800934_pic027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9.wdp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6.wdp"/><Relationship Id="rId5" Type="http://schemas.openxmlformats.org/officeDocument/2006/relationships/image" Target="../media/image21.png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0.wdp"/><Relationship Id="rId5" Type="http://schemas.openxmlformats.org/officeDocument/2006/relationships/image" Target="../media/image26.png"/><Relationship Id="rId4" Type="http://schemas.microsoft.com/office/2007/relationships/hdphoto" Target="../media/hdphoto1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2.wdp"/><Relationship Id="rId5" Type="http://schemas.openxmlformats.org/officeDocument/2006/relationships/image" Target="../media/image28.png"/><Relationship Id="rId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12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1512167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n w="1905">
                  <a:noFill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ДРЕВНИЙ РИМ</a:t>
            </a:r>
            <a:endParaRPr lang="ru-RU" sz="5400" b="1" dirty="0">
              <a:ln w="1905">
                <a:noFill/>
              </a:ln>
              <a:solidFill>
                <a:srgbClr val="FFCC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6237312"/>
            <a:ext cx="8640960" cy="432048"/>
          </a:xfrm>
        </p:spPr>
        <p:txBody>
          <a:bodyPr>
            <a:normAutofit fontScale="70000" lnSpcReduction="20000"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МБОУ «Лицей №12» г. Новосибирск учитель ВКК Стадничук Т.М.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0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ОСНОВАНИЕ РИМА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448506"/>
            <a:ext cx="5324270" cy="4148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28638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фехтование. Трижды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 месяц марш-броски на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30 км - 6-8 км/ч. </a:t>
            </a:r>
          </a:p>
          <a:p>
            <a:pPr marL="533400" indent="-3429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Тренировки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 строительстве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и демонтаже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военного лагеря.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  <a:p>
            <a:pPr marL="533400" indent="-3429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Телесные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наказания. Децимация –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казнь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каждого 10-го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по жребию.</a:t>
            </a:r>
          </a:p>
          <a:p>
            <a:pPr marL="533400" indent="-3429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Уменьшение рациона питания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за неповиновение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  <a:p>
            <a:pPr marL="533400" indent="-3429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Богатые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граждане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служили 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кавалерии, бедные –  в пехоте. </a:t>
            </a:r>
          </a:p>
        </p:txBody>
      </p:sp>
      <p:pic>
        <p:nvPicPr>
          <p:cNvPr id="5" name="Picture 25" descr="Картинка 11 из 7798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9" t="6352" r="4136" b="3222"/>
          <a:stretch/>
        </p:blipFill>
        <p:spPr bwMode="auto">
          <a:xfrm>
            <a:off x="5503783" y="2610465"/>
            <a:ext cx="3316687" cy="3988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1124743"/>
            <a:ext cx="8496944" cy="1224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Организация армии: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Призывник – римлянин 17 – 46 лет,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владелец собственности. Срок службы 20-25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лет.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Ежедневно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: плавание, бег, прыжки, метание дротика и </a:t>
            </a:r>
          </a:p>
        </p:txBody>
      </p:sp>
    </p:spTree>
    <p:extLst>
      <p:ext uri="{BB962C8B-B14F-4D97-AF65-F5344CB8AC3E}">
        <p14:creationId xmlns:p14="http://schemas.microsoft.com/office/powerpoint/2010/main" val="109425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ОСНОВАНИЕ РИМА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052736"/>
            <a:ext cx="8496944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 451-450 гг. до н.э. в Риме впервые были приняты единые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для всех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законы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–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За­ко­ны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XII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Таб­лиц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 445 г. до н. э. разрешались браки между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патрициями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и плебеями. Ещё через столетие плебеям предоставили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доступ к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выборным должностям, в том числе и консульским.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35" y="3176875"/>
            <a:ext cx="4267565" cy="3414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304435" y="2959124"/>
            <a:ext cx="8516037" cy="34182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Стрелка вниз 7"/>
          <p:cNvSpPr/>
          <p:nvPr/>
        </p:nvSpPr>
        <p:spPr>
          <a:xfrm>
            <a:off x="5796136" y="3068798"/>
            <a:ext cx="1440160" cy="474352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716016" y="3645024"/>
            <a:ext cx="4248472" cy="2945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Происшедшие перемены означали, что в V в. до н.э. в Риме,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как и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 Афинах, сложилась новая система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общественной организации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, в которой гражданство имело большее значение, чем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родоплеменные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связи.</a:t>
            </a:r>
          </a:p>
        </p:txBody>
      </p:sp>
    </p:spTree>
    <p:extLst>
      <p:ext uri="{BB962C8B-B14F-4D97-AF65-F5344CB8AC3E}">
        <p14:creationId xmlns:p14="http://schemas.microsoft.com/office/powerpoint/2010/main" val="270576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82154"/>
          </a:xfrm>
        </p:spPr>
        <p:txBody>
          <a:bodyPr>
            <a:normAutofit/>
          </a:bodyPr>
          <a:lstStyle/>
          <a:p>
            <a:r>
              <a:rPr lang="ru-RU" sz="3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УСТАНОВЛЕНИЕ ГОСПОДСТВА НАД СРЕДИЗЕМНОМОРЬЕМ</a:t>
            </a:r>
            <a:endParaRPr lang="ru-RU" sz="3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628799"/>
            <a:ext cx="3888432" cy="4998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Нужда в новых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территориях: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дополнительная рабочая сила, процессы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обезземеливания крестьян,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рост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населения.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Вскоре римское первенство  признали греческие колонии в Южной Италии и на Сицилии. А к 265 г. до н.э. весь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Аппенинский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полуостров оказался в руках Рима.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</p:txBody>
      </p:sp>
      <p:pic>
        <p:nvPicPr>
          <p:cNvPr id="9" name="Picture 2" descr="http://husain-off.ru/hb2n/images1/041-roma2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5976" y="1687073"/>
            <a:ext cx="4486140" cy="4940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01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10146"/>
          </a:xfrm>
        </p:spPr>
        <p:txBody>
          <a:bodyPr>
            <a:noAutofit/>
          </a:bodyPr>
          <a:lstStyle/>
          <a:p>
            <a:r>
              <a:rPr lang="ru-RU" sz="3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УСТАНОВЛЕНИЕ ГОСПОДСТВА НАД СРЕДИЗЕМНОМОРЬЕМ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556792"/>
            <a:ext cx="849694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После подчинения всего </a:t>
            </a:r>
            <a:r>
              <a:rPr lang="ru-RU" sz="2400" b="1" dirty="0" err="1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Аппенинского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полуострова зоной интересов Римского государства стало Средиземноморье. Здесь оно столкнулось с могущественным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Карфагеном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, Сирийским царством, Македонией и Египетской державой Птолемеев.</a:t>
            </a:r>
          </a:p>
        </p:txBody>
      </p:sp>
      <p:pic>
        <p:nvPicPr>
          <p:cNvPr id="2052" name="Picture 4" descr="http://e-libra.ru/files/books/2016/01/21/369795/b000013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7" t="3425" r="1556" b="1768"/>
          <a:stretch/>
        </p:blipFill>
        <p:spPr bwMode="auto">
          <a:xfrm>
            <a:off x="302723" y="3412117"/>
            <a:ext cx="4485301" cy="3229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788024" y="3212976"/>
            <a:ext cx="4184848" cy="3390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7188" indent="-3429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264-146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гг. до н. э. –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Пунические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войны. Ганнибал.</a:t>
            </a:r>
          </a:p>
          <a:p>
            <a:pPr marL="357188" indent="-342900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216 г. до н. э. – Битва при каннах</a:t>
            </a:r>
          </a:p>
          <a:p>
            <a:pPr marL="357188" indent="-342900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146 г. до н. э. – Карфаген разрушен. Господство в Западном Средиземноморье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75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10146"/>
          </a:xfrm>
        </p:spPr>
        <p:txBody>
          <a:bodyPr>
            <a:noAutofit/>
          </a:bodyPr>
          <a:lstStyle/>
          <a:p>
            <a:r>
              <a:rPr lang="ru-RU" sz="3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УСТАНОВЛЕНИЕ ГОСПОДСТВА НАД СРЕДИЗЕМНОМОРЬЕМ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484785"/>
            <a:ext cx="8640960" cy="5088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288"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Римляне обратили свои устремления на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Восток.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 результате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Македонских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войн к середине II в. до н. э. к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Риму были присоединены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Македония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и Греция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В середине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I в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до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  <a:p>
            <a:pPr marL="5648325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н.э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римской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провинцией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стала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Сирия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, а в 30 г. до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н.э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было завоёвано последнее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государство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Средиземноморья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—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Египет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Средиземное море стало внутренним морем Рима.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" t="2812" r="2082" b="4207"/>
          <a:stretch/>
        </p:blipFill>
        <p:spPr bwMode="auto">
          <a:xfrm>
            <a:off x="316153" y="2636912"/>
            <a:ext cx="5522603" cy="3936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97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8215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КРИЗИС РИМСКОЙ РЕСПУБЛИКИ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628800"/>
            <a:ext cx="8496944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Приток богатств из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покорённых земель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, рост доходов от торговли, увеличение числа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рабов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–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всё это породило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множество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проблем в самом Риме.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9511" y="2878336"/>
            <a:ext cx="3848551" cy="982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Разорение держателей мелких земельных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участков 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1584541" y="4051638"/>
            <a:ext cx="1038489" cy="37273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9511" y="4437112"/>
            <a:ext cx="3744417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Число людей, призываемых на военную службу уменьшалось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9511" y="6237311"/>
            <a:ext cx="3744417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Ослабление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армии. 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1532474" y="5807592"/>
            <a:ext cx="1038489" cy="37273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Картинки по запросу реформа братьев гракхо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21" r="10805" b="28228"/>
          <a:stretch/>
        </p:blipFill>
        <p:spPr bwMode="auto">
          <a:xfrm>
            <a:off x="4028062" y="2858746"/>
            <a:ext cx="4792410" cy="3757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67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10146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КРИЗИС РИМСКОЙ РЕСПУБЛИКИ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628799"/>
            <a:ext cx="8496944" cy="4680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288"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Попыткой преодолеть кризис было демократическое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движение за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реформы, возглавленное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братьями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Гракхами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–</a:t>
            </a:r>
          </a:p>
          <a:p>
            <a:pPr marL="4837113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установить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предельный размер земельных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владений для патрициев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, а излишки на уравнительной основе передать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неимущим. 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итоге реформы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потерпели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поражение, и обнищание римского крестьянства продолжалось.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24"/>
          <a:stretch/>
        </p:blipFill>
        <p:spPr bwMode="auto">
          <a:xfrm>
            <a:off x="285282" y="2513324"/>
            <a:ext cx="4643250" cy="4063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5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8215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КРИЗИС РИМСКОЙ РЕСПУБЛИКИ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628800"/>
            <a:ext cx="8496944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Серьёзную проблему составляло значительно возросшее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количество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рабов.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Часть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из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них использовались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 качестве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прислуги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 семьях знатных римлян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, однако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 основном</a:t>
            </a:r>
          </a:p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рабы использовались на плантациях, они были полностью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бесправны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, подвергались жестокому обращению.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30"/>
          <a:stretch/>
        </p:blipFill>
        <p:spPr bwMode="auto">
          <a:xfrm>
            <a:off x="162232" y="3687137"/>
            <a:ext cx="3443990" cy="2873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4"/>
          <a:stretch/>
        </p:blipFill>
        <p:spPr bwMode="auto">
          <a:xfrm>
            <a:off x="3760839" y="3669099"/>
            <a:ext cx="5059631" cy="2921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01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8215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КРИЗИС РИМСКОЙ РЕСПУБЛИКИ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628800"/>
            <a:ext cx="8496944" cy="2016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136-132 гг. до н.э. мощное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восстание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рабов произошло на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Сицилии. Самым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крупным в истории Рима было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восстание рабов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под предводительством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Спартака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(74-71 до н.э.). Начавшись в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школе гладиаторов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возле </a:t>
            </a:r>
            <a:r>
              <a:rPr lang="ru-RU" sz="2400" b="1" dirty="0" err="1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Капуи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, оно вскоре охватило большую часть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Италии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Римлянам с трудом удалось разгромить армию рабов.</a:t>
            </a:r>
          </a:p>
        </p:txBody>
      </p:sp>
      <p:pic>
        <p:nvPicPr>
          <p:cNvPr id="1028" name="Picture 4" descr="http://zhaba.ru/storage-10667/images-4624/600x720-2809a124322829e02d349f0461a1c219_946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30"/>
          <a:stretch/>
        </p:blipFill>
        <p:spPr bwMode="auto">
          <a:xfrm>
            <a:off x="296497" y="3789040"/>
            <a:ext cx="5081710" cy="284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1" r="6523"/>
          <a:stretch/>
        </p:blipFill>
        <p:spPr bwMode="auto">
          <a:xfrm>
            <a:off x="5623560" y="3789040"/>
            <a:ext cx="3193896" cy="284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59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10146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КРИЗИС РИМСКОЙ РЕСПУБЛИКИ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484784"/>
            <a:ext cx="8496944" cy="194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Чтобы пополнять войска, полководцам пришлось нанимать бедняков, которых раньше не принимали на военную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службу. 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конце II - начале I века до н. э. римская армия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состояла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 основном из наёмников, готовых служить тому, кто им более щедро заплатит.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" t="35665" r="-82" b="6479"/>
          <a:stretch/>
        </p:blipFill>
        <p:spPr bwMode="auto">
          <a:xfrm>
            <a:off x="330463" y="3429000"/>
            <a:ext cx="8496944" cy="3153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10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ОСНОВАНИЕ РИМА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96752"/>
            <a:ext cx="8496944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Наиболее масштабная в истории Древнего мира</a:t>
            </a:r>
          </a:p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попытка создания обширной, эффективно управляющейся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империи была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предпринята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Римом.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Согласно легенде город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Рим был основан в 753 г. до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н.э.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тремя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племенами </a:t>
            </a:r>
            <a:r>
              <a:rPr lang="ru-RU" sz="2400" b="1" dirty="0" err="1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латинов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, жившими в районе реки Тибр.</a:t>
            </a:r>
          </a:p>
        </p:txBody>
      </p:sp>
      <p:pic>
        <p:nvPicPr>
          <p:cNvPr id="7" name="Picture 2" descr="Изменение размера Капитолий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74" b="4166"/>
          <a:stretch/>
        </p:blipFill>
        <p:spPr>
          <a:xfrm>
            <a:off x="323528" y="3019952"/>
            <a:ext cx="8496944" cy="3572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79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5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10146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КРИЗИС РИМСКОЙ РЕСПУБЛИКИ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1" y="1628800"/>
            <a:ext cx="8784977" cy="3456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Конфликт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союзными городами Италии привел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 90-88 гг. до н.э. к гражданской войне.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 восстанием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Рим не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справился, ему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пришлось пойти на уступки. Все жители италийских городов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– римские граждане.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Непрерывные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завоевания обогащали господствующие слои римского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общества,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но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вели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к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обнищанию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провинциалов.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Полисные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органы власти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оказались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неприспособленными к новым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условиям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реальная власть оказывается у полководцев, добивающихся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единоличного руководства.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1" y="5877272"/>
            <a:ext cx="8640961" cy="720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С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обытия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конца II - начала I в. до н.э. в Риме и его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владениях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 = кризис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Римской республики.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4032805" y="5465087"/>
            <a:ext cx="1038489" cy="37273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316553" y="5268143"/>
            <a:ext cx="8516037" cy="34182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35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1014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СТАНОВЛЕНИЕ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РИМСКОЙ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ИМПЕРИИ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628800"/>
            <a:ext cx="849694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На роль властителей Рима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могли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претендовать лишь полководцы, которые были популярны в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армейской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среде. Попытки установления династического правления</a:t>
            </a:r>
          </a:p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предпринимались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неоднократно.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</p:txBody>
      </p:sp>
      <p:pic>
        <p:nvPicPr>
          <p:cNvPr id="2050" name="Picture 2" descr="http://2yx.ru/star/img/sulla.jp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097180"/>
            <a:ext cx="2310201" cy="2852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624" y="3068960"/>
            <a:ext cx="2883808" cy="3587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6033198"/>
            <a:ext cx="2304256" cy="634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СУЛЛА ЛУЦИЙ КОРНЕЛИЙ 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40152" y="3097181"/>
            <a:ext cx="3024336" cy="3493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Первым из диктаторов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Риме был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Сулла.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После его смерти 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междоусобицы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власть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перешла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 руки триумвирата</a:t>
            </a:r>
          </a:p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(60 до н.э.) -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Цезаря, Помпея и Красса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9009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38138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СТАНОВЛЕНИЕ РИМСКОЙ ИМПЕРИИ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556792"/>
            <a:ext cx="8496944" cy="2448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Гай Юлий Цезарь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, стал наместником Галлии,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которую ещё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предстояло завоевать.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Проявив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себя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блестящим полководцем, подчинил Британию.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Границей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владений Рима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на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севере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стал Рейн.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49 г. до н.э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Цезарь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захватил Рим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и в начавшейся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гражданской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войне добился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победы и был провозглашён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пожизненным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диктатором. Но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44 г. до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н.э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он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был убит сторонниками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республики.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9"/>
          <a:stretch/>
        </p:blipFill>
        <p:spPr bwMode="auto">
          <a:xfrm>
            <a:off x="251520" y="4221088"/>
            <a:ext cx="1833821" cy="2428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169" b="20169"/>
          <a:stretch/>
        </p:blipFill>
        <p:spPr bwMode="auto">
          <a:xfrm>
            <a:off x="2195736" y="4221088"/>
            <a:ext cx="6755904" cy="2428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41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38138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СТАНОВЛЕНИЕ РИМСКОЙ ИМПЕРИИ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628801"/>
            <a:ext cx="849694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Соперничество между ними привело к новой</a:t>
            </a:r>
          </a:p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гражданской войне. В 30 г. до н.э. новым правителем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Рима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</p:txBody>
      </p:sp>
      <p:pic>
        <p:nvPicPr>
          <p:cNvPr id="4098" name="Picture 2" descr="http://the300spartans.ru/wp-content/uploads/2012/12/%D1%86%D0%B5%D0%B7%D0%B0%D1%80%D1%8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"/>
          <a:stretch/>
        </p:blipFill>
        <p:spPr bwMode="auto">
          <a:xfrm>
            <a:off x="3867466" y="2400848"/>
            <a:ext cx="4953006" cy="4205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2385661"/>
            <a:ext cx="3528392" cy="4205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стал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Октавиан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После покорения Египта он получил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от сената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почетный титул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Август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(божественный), 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всю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полноту власти на 44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года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Стал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императором Цезарем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Августом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Территория римского государства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получила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название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Римская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империя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6619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10146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СТАНОВЛЕНИЕ РИМСКОЙ ИМПЕРИИ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628800"/>
            <a:ext cx="8496944" cy="2808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Формально республиканские порядки были сохранены, но функции сената,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все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больше ограничивались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главой империи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Император –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прицепс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– сосредоточил в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своих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руках высшую  гражданскую и военную власть и правил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</a:t>
            </a:r>
          </a:p>
          <a:p>
            <a:pPr marL="5559425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помощью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подчиненного ему бюрократического аппарата.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59" r="4038"/>
          <a:stretch/>
        </p:blipFill>
        <p:spPr bwMode="auto">
          <a:xfrm>
            <a:off x="296621" y="3104964"/>
            <a:ext cx="5484747" cy="3581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940152" y="4895732"/>
            <a:ext cx="3024336" cy="1701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Принципат- монархия, которой придавалась видимость республики. </a:t>
            </a:r>
          </a:p>
        </p:txBody>
      </p:sp>
    </p:spTree>
    <p:extLst>
      <p:ext uri="{BB962C8B-B14F-4D97-AF65-F5344CB8AC3E}">
        <p14:creationId xmlns:p14="http://schemas.microsoft.com/office/powerpoint/2010/main" val="92470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10146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СТАНОВЛЕНИЕ РИМСКОЙ ИМПЕРИИ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5575" y="1628800"/>
            <a:ext cx="8808913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 правление наследников Августа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обнаружились пагубные стороны единовластия – деспотизм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,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произвол, кровавое соперничество. Римский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сенат превратился в «орган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соглашательства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», римская аристократия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предпочитала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" t="5258" r="2591"/>
          <a:stretch/>
        </p:blipFill>
        <p:spPr bwMode="auto">
          <a:xfrm>
            <a:off x="3980479" y="3141406"/>
            <a:ext cx="4984009" cy="3481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2996952"/>
            <a:ext cx="3890086" cy="3024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праздный досуг </a:t>
            </a:r>
          </a:p>
          <a:p>
            <a:pPr algn="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Государственной службе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,</a:t>
            </a:r>
          </a:p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главной ценностью в </a:t>
            </a:r>
          </a:p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глазах общества стало </a:t>
            </a:r>
          </a:p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богатство. Худшими </a:t>
            </a:r>
          </a:p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временами считалось </a:t>
            </a:r>
          </a:p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правление Тиберия, </a:t>
            </a:r>
          </a:p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Калигулы, Нерона.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6165304"/>
            <a:ext cx="3528392" cy="457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НЕРОН, ДРЕВНЕРИМСКИЙ ИМПЕРАТОР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(54-68).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6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10146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СТАНОВЛЕНИЕ РИМСКОЙ ИМПЕРИИ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628801"/>
            <a:ext cx="8568952" cy="1440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Протесты против тирании принимали единственно возможную форму военных переворотов. В результате к власти приходили наиболее удачливые полководцы, стремившиеся основать собственные династии.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77" b="5581"/>
          <a:stretch/>
        </p:blipFill>
        <p:spPr bwMode="auto">
          <a:xfrm>
            <a:off x="300672" y="3212976"/>
            <a:ext cx="8505948" cy="3365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57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ОСНОВАНИЕ РИМА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24744"/>
            <a:ext cx="8496944" cy="2664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История Древнего Рима завершает эпоху Древнего мира, которая длилась более 13 столетий.</a:t>
            </a:r>
          </a:p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Периодизация римской истории: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753 – 509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гг.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до н.э. – Царский Рим.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510 г до н.э. – с. III в до н.э. – Ранняя республика.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с. III в до н.э. – 30 г до н.э. – Поздняя республика. 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30 г до н.э. – 284 г. – Ранняя империя.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284 г – 456 г – Поздняя империя.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5" t="17595" r="1135" b="23648"/>
          <a:stretch/>
        </p:blipFill>
        <p:spPr bwMode="auto">
          <a:xfrm>
            <a:off x="442452" y="4055806"/>
            <a:ext cx="8378020" cy="250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87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ОСНОВАНИЕ РИМА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052736"/>
            <a:ext cx="8496944" cy="5328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Первоначально общественная жизнь Рима, как и в Афинах,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строилась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на основе родоплеменных традиций.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Сенат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– высшим орган управления, состоял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из 100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человек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, старейшин родов, основавших город.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  <a:p>
            <a:pPr marL="5032375" indent="-342900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Народное собрание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– выборы царя, важнейшие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вопросы. Решение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 виде клятвы.</a:t>
            </a:r>
          </a:p>
          <a:p>
            <a:pPr marL="5032375" indent="-3429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Царь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– избираемый верховный правитель, должен править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 соответствии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 традицией 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волей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сената.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0" t="3013" r="3207" b="3013"/>
          <a:stretch/>
        </p:blipFill>
        <p:spPr bwMode="auto">
          <a:xfrm>
            <a:off x="293990" y="2780928"/>
            <a:ext cx="4678183" cy="372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74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ОСНОВАНИЕ РИМА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52736"/>
            <a:ext cx="4175470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ПАТРИЦИИ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– потомки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основателей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Рима, им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принадлежали земли,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примыкающие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к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городу, которые обрабатывались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отдельными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семьями.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</p:txBody>
      </p:sp>
      <p:pic>
        <p:nvPicPr>
          <p:cNvPr id="6146" name="Picture 2" descr="Картинки по запросу патриции рим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09393"/>
            <a:ext cx="4195578" cy="3306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16016" y="1052736"/>
            <a:ext cx="4176464" cy="2520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ПЛЕБЕИ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– п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ришлое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население, члены других племён, поселившиеся в Риме.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Были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свободными, получали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небольшой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надел земли, но оставались неполноправными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036"/>
          <a:stretch/>
        </p:blipFill>
        <p:spPr bwMode="auto">
          <a:xfrm>
            <a:off x="4712588" y="3694930"/>
            <a:ext cx="4179892" cy="2920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045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ОСНОВАНИЕ РИМА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052736"/>
            <a:ext cx="8496944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Со­глас­но пре­да­ни­ям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пер­вым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царем Рима был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Ромул, после него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 Риме пра­ви­ло еще шесть царей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С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616 г. до н.э.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царями избирались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выходцы из знатной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этрусской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семьи Тарквиниев, что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свидетельствует о зависимости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Рима от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этрусков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2852935"/>
            <a:ext cx="4968552" cy="3692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 середине VI в. В Риме правил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царь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Сервий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 Туллий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Им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были проведены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реформы, похожие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на преобразования Солона в Афинах. Они нанесли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серьёзный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удар по привилегиям родовой знати.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Плебеи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получили часть гражданских прав. Началось формирование римского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города-государства –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ЦИВИТАС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" t="2026" r="3980" b="21436"/>
          <a:stretch/>
        </p:blipFill>
        <p:spPr bwMode="auto">
          <a:xfrm>
            <a:off x="292259" y="2665363"/>
            <a:ext cx="3343638" cy="3880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12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ОСНОВАНИЕ РИМА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052736"/>
            <a:ext cx="8496944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Тиранический характер правления нового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царя Тарквиния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Гордого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, который отменил проведённые реформы, вызвал гнев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сената. 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509 г. до н.э. он был изгнан. В Риме установилась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республика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</a:t>
            </a:r>
          </a:p>
        </p:txBody>
      </p:sp>
      <p:pic>
        <p:nvPicPr>
          <p:cNvPr id="7170" name="Picture 2" descr="http://historiosophy.ru/images/photos/medium/shop7980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7" y="2662916"/>
            <a:ext cx="4910015" cy="392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h3.googleusercontent.com/-U9uYlTi5NR8/VWTBI-MhnmI/AAAAAAAApdw/MmF9stQryoA/reformi-servia-tullia_thumb%25255B14%25255D.jpg?imgmax=8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4"/>
          <a:stretch/>
        </p:blipFill>
        <p:spPr bwMode="auto">
          <a:xfrm>
            <a:off x="5304278" y="2680734"/>
            <a:ext cx="3485986" cy="392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23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ОСНОВАНИЕ РИМА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10457"/>
            <a:ext cx="8496944" cy="5342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Рес­пуб­ли­ка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(лат. «общее дело») в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Древ­нем Риме –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форма прав­ле­ния,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при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ко­то­рой сво­бод­ные жи­те­ли го­ро­да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,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составля­ю­щие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граж­дан­скую об­щи­ну,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вы­би­ра­ли должностных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лиц рес­пуб­ли­ки.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Ко­ми­ции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– на­род­ные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со­бра­ния, 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     выс­шая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по­ли­ти­че­ская власть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Сенат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– совет ста­рей­ших, в ко­то­рый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   вхо­ди­ли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толь­ко пред­ста­ви­те­ли 300 пат­ри­ци­ан­ских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родов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Два кон­су­ла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– об­ла­да­ли выс­шей во­ен­ной и граж­дан­ской вла­стью, из­би­ра­лись на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год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Дик­та­тор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 из­би­рал­ся в во­ен­ное время (в чрез­вы­чай­ных об­сто­я­тель­ствах) на огра­ни­чен­ный срок, об­ла­дал пол­но­той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вла­сти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Два пре­то­ра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об­ла­да­ли су­деб­ной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вла­стью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36" b="8759"/>
          <a:stretch/>
        </p:blipFill>
        <p:spPr bwMode="auto">
          <a:xfrm>
            <a:off x="6156176" y="1110456"/>
            <a:ext cx="2686040" cy="2462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56176" y="3573016"/>
            <a:ext cx="26860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РИМСКИЙ КОНСУЛ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665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ОСНОВАНИЕ РИМА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052737"/>
            <a:ext cx="8496944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В этот период шла ожесточенная борьба плебеев за полноту гражданских прав. В борьбе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с патрициями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им удалось добиться права выбирать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народных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трибунов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, отстаивающих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их интересы перед сенатом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Народные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трибуны-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могли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накладывать запрет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на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решения Сената.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Плебеи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получили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доступ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ко всем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магистратурам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Решения собрания плебса стало иметь силу закона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</a:rPr>
              <a:t>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70"/>
          <a:stretch/>
        </p:blipFill>
        <p:spPr bwMode="auto">
          <a:xfrm>
            <a:off x="4157291" y="3786652"/>
            <a:ext cx="4682274" cy="2863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" y="3751555"/>
            <a:ext cx="3677000" cy="2863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89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1547</Words>
  <Application>Microsoft Office PowerPoint</Application>
  <PresentationFormat>Экран (4:3)</PresentationFormat>
  <Paragraphs>119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ДРЕВНИЙ РИМ</vt:lpstr>
      <vt:lpstr>ОСНОВАНИЕ РИМА</vt:lpstr>
      <vt:lpstr>ОСНОВАНИЕ РИМА</vt:lpstr>
      <vt:lpstr>ОСНОВАНИЕ РИМА</vt:lpstr>
      <vt:lpstr>ОСНОВАНИЕ РИМА</vt:lpstr>
      <vt:lpstr>ОСНОВАНИЕ РИМА</vt:lpstr>
      <vt:lpstr>ОСНОВАНИЕ РИМА</vt:lpstr>
      <vt:lpstr>ОСНОВАНИЕ РИМА</vt:lpstr>
      <vt:lpstr>ОСНОВАНИЕ РИМА</vt:lpstr>
      <vt:lpstr>ОСНОВАНИЕ РИМА</vt:lpstr>
      <vt:lpstr>ОСНОВАНИЕ РИМА</vt:lpstr>
      <vt:lpstr>УСТАНОВЛЕНИЕ ГОСПОДСТВА НАД СРЕДИЗЕМНОМОРЬЕМ</vt:lpstr>
      <vt:lpstr>УСТАНОВЛЕНИЕ ГОСПОДСТВА НАД СРЕДИЗЕМНОМОРЬЕМ</vt:lpstr>
      <vt:lpstr>УСТАНОВЛЕНИЕ ГОСПОДСТВА НАД СРЕДИЗЕМНОМОРЬЕМ</vt:lpstr>
      <vt:lpstr>КРИЗИС РИМСКОЙ РЕСПУБЛИКИ</vt:lpstr>
      <vt:lpstr>КРИЗИС РИМСКОЙ РЕСПУБЛИКИ</vt:lpstr>
      <vt:lpstr>КРИЗИС РИМСКОЙ РЕСПУБЛИКИ</vt:lpstr>
      <vt:lpstr>КРИЗИС РИМСКОЙ РЕСПУБЛИКИ</vt:lpstr>
      <vt:lpstr>КРИЗИС РИМСКОЙ РЕСПУБЛИКИ</vt:lpstr>
      <vt:lpstr>КРИЗИС РИМСКОЙ РЕСПУБЛИКИ</vt:lpstr>
      <vt:lpstr>СТАНОВЛЕНИЕ РИМСКОЙ ИМПЕРИИ</vt:lpstr>
      <vt:lpstr>СТАНОВЛЕНИЕ РИМСКОЙ ИМПЕРИИ</vt:lpstr>
      <vt:lpstr>СТАНОВЛЕНИЕ РИМСКОЙ ИМПЕРИИ</vt:lpstr>
      <vt:lpstr>СТАНОВЛЕНИЕ РИМСКОЙ ИМПЕРИИ</vt:lpstr>
      <vt:lpstr>СТАНОВЛЕНИЕ РИМСКОЙ ИМПЕРИИ</vt:lpstr>
      <vt:lpstr>СТАНОВЛЕНИЕ РИМСКОЙ ИМПЕРИИ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56</cp:revision>
  <dcterms:created xsi:type="dcterms:W3CDTF">2016-09-17T16:12:05Z</dcterms:created>
  <dcterms:modified xsi:type="dcterms:W3CDTF">2016-10-04T15:35:10Z</dcterms:modified>
</cp:coreProperties>
</file>