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Lobster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bster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640279a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640279a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640279a97_2_119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0640279a97_2_119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640279a97_2_125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0640279a97_2_125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640279a97_2_132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0640279a97_2_132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640279a97_2_143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0640279a97_2_143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640279a97_2_55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10640279a97_2_55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640279a97_2_60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10640279a97_2_60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640279a97_2_64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0640279a97_2_64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640279a97_2_69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10640279a97_2_69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640279a97_2_99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0640279a97_2_99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640279a97_2_104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10640279a97_2_104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640279a97_2_109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0640279a97_2_109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640279a97_2_113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10640279a97_2_113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ctrTitle"/>
          </p:nvPr>
        </p:nvSpPr>
        <p:spPr>
          <a:xfrm>
            <a:off x="468313" y="2193131"/>
            <a:ext cx="7162800" cy="83224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17961">
              <a:schemeClr val="lt2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subTitle"/>
          </p:nvPr>
        </p:nvSpPr>
        <p:spPr>
          <a:xfrm>
            <a:off x="468313" y="2858691"/>
            <a:ext cx="7162800" cy="522684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17961">
              <a:schemeClr val="lt2"/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>
                <a:solidFill>
                  <a:schemeClr val="lt1"/>
                </a:solidFill>
              </a:defRPr>
            </a:lvl1pPr>
            <a:lvl2pPr lvl="1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lvl="2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lvl="4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lvl="5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lvl="6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lvl="7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lvl="8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объект" type="txAndObj">
  <p:cSld name="TEXT_AND_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17961">
              <a:schemeClr val="lt2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6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четыре объекта" type="fourObj">
  <p:cSld name="FOUR_OBJECT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17961">
              <a:schemeClr val="lt2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457200" y="1200150"/>
            <a:ext cx="4038600" cy="16394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2" type="body"/>
          </p:nvPr>
        </p:nvSpPr>
        <p:spPr>
          <a:xfrm>
            <a:off x="4648200" y="1200150"/>
            <a:ext cx="4038600" cy="16394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3" type="body"/>
          </p:nvPr>
        </p:nvSpPr>
        <p:spPr>
          <a:xfrm>
            <a:off x="457200" y="2953942"/>
            <a:ext cx="4038600" cy="16406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4" type="body"/>
          </p:nvPr>
        </p:nvSpPr>
        <p:spPr>
          <a:xfrm>
            <a:off x="4648200" y="2953942"/>
            <a:ext cx="4038600" cy="16406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1476375" y="300038"/>
            <a:ext cx="7488238" cy="381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17961">
              <a:schemeClr val="lt2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1547813" y="1059657"/>
            <a:ext cx="7416800" cy="39421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1476375" y="300038"/>
            <a:ext cx="7488238" cy="381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17961">
              <a:schemeClr val="lt2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1547813" y="1059657"/>
            <a:ext cx="3632200" cy="39421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9pPr>
          </a:lstStyle>
          <a:p/>
        </p:txBody>
      </p:sp>
      <p:sp>
        <p:nvSpPr>
          <p:cNvPr id="79" name="Google Shape;79;p19"/>
          <p:cNvSpPr txBox="1"/>
          <p:nvPr>
            <p:ph idx="2" type="body"/>
          </p:nvPr>
        </p:nvSpPr>
        <p:spPr>
          <a:xfrm>
            <a:off x="5332413" y="1059657"/>
            <a:ext cx="3632200" cy="39421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17961">
              <a:schemeClr val="lt2"/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17961">
              <a:schemeClr val="lt2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9pPr>
          </a:lstStyle>
          <a:p/>
        </p:txBody>
      </p:sp>
      <p:sp>
        <p:nvSpPr>
          <p:cNvPr id="87" name="Google Shape;87;p21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88" name="Google Shape;88;p21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1476375" y="300038"/>
            <a:ext cx="7488238" cy="381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17961">
              <a:schemeClr val="lt2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title"/>
          </p:nvPr>
        </p:nvSpPr>
        <p:spPr>
          <a:xfrm>
            <a:off x="457201" y="204788"/>
            <a:ext cx="3008313" cy="87153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17961">
              <a:schemeClr val="lt2"/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94" name="Google Shape;94;p23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17961">
              <a:schemeClr val="lt2"/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4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1476375" y="300038"/>
            <a:ext cx="7488238" cy="381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17961">
              <a:schemeClr val="lt2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 rot="5400000">
            <a:off x="3285133" y="-677663"/>
            <a:ext cx="3942160" cy="74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>
            <p:ph type="title"/>
          </p:nvPr>
        </p:nvSpPr>
        <p:spPr>
          <a:xfrm rot="5400000">
            <a:off x="5677893" y="1715095"/>
            <a:ext cx="4701778" cy="1871663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17961">
              <a:schemeClr val="lt2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" type="body"/>
          </p:nvPr>
        </p:nvSpPr>
        <p:spPr>
          <a:xfrm rot="5400000">
            <a:off x="1857574" y="-81161"/>
            <a:ext cx="4701778" cy="5464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476375" y="300038"/>
            <a:ext cx="7488238" cy="381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17961">
              <a:schemeClr val="lt2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547813" y="1059657"/>
            <a:ext cx="7416800" cy="39421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document/d/1YYfg-DVRM5YhZbjC7RFa7WbzCf-QFyuK/edit?usp=sharing&amp;ouid=113934695382031017643&amp;rtpof=true&amp;sd=true" TargetMode="External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/>
          <p:nvPr/>
        </p:nvSpPr>
        <p:spPr>
          <a:xfrm>
            <a:off x="599075" y="298992"/>
            <a:ext cx="83901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7"/>
          <p:cNvSpPr txBox="1"/>
          <p:nvPr/>
        </p:nvSpPr>
        <p:spPr>
          <a:xfrm>
            <a:off x="599075" y="2022275"/>
            <a:ext cx="83520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7"/>
          <p:cNvSpPr txBox="1"/>
          <p:nvPr/>
        </p:nvSpPr>
        <p:spPr>
          <a:xfrm>
            <a:off x="130575" y="3453325"/>
            <a:ext cx="88584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</a:t>
            </a:r>
            <a:r>
              <a:rPr b="1" lang="ru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Всемирной истории</a:t>
            </a:r>
            <a:r>
              <a:rPr b="1" i="0" lang="ru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b="1" lang="ru" sz="260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b="1" i="0" lang="ru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классе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r>
              <a:rPr b="1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1" lang="ru" sz="2200">
                <a:latin typeface="Times New Roman"/>
                <a:ea typeface="Times New Roman"/>
                <a:cs typeface="Times New Roman"/>
                <a:sym typeface="Times New Roman"/>
              </a:rPr>
              <a:t>США в первой половине XIX в.</a:t>
            </a:r>
            <a:r>
              <a:rPr b="1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8"/>
          <p:cNvSpPr/>
          <p:nvPr/>
        </p:nvSpPr>
        <p:spPr>
          <a:xfrm>
            <a:off x="1044675" y="172550"/>
            <a:ext cx="7801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CFFB4"/>
                </a:solidFill>
                <a:latin typeface="Lobster"/>
                <a:ea typeface="Lobster"/>
                <a:cs typeface="Lobster"/>
                <a:sym typeface="Lobster"/>
              </a:rPr>
              <a:t>Сторонники аболиционизма</a:t>
            </a:r>
            <a:endParaRPr b="1" sz="4100" cap="none">
              <a:solidFill>
                <a:srgbClr val="FCFFB4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76" name="Google Shape;17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1059582"/>
            <a:ext cx="1998222" cy="199822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8"/>
          <p:cNvSpPr/>
          <p:nvPr/>
        </p:nvSpPr>
        <p:spPr>
          <a:xfrm>
            <a:off x="845585" y="3145616"/>
            <a:ext cx="2052229" cy="7617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Поэт Генри Уодсворт Лонгфелло</a:t>
            </a:r>
            <a:endParaRPr sz="1100"/>
          </a:p>
        </p:txBody>
      </p:sp>
      <p:pic>
        <p:nvPicPr>
          <p:cNvPr id="178" name="Google Shape;178;p38"/>
          <p:cNvPicPr preferRelativeResize="0"/>
          <p:nvPr/>
        </p:nvPicPr>
        <p:blipFill rotWithShape="1">
          <a:blip r:embed="rId4">
            <a:alphaModFix/>
          </a:blip>
          <a:srcRect b="0" l="15350" r="15350" t="0"/>
          <a:stretch/>
        </p:blipFill>
        <p:spPr>
          <a:xfrm>
            <a:off x="3329862" y="1059582"/>
            <a:ext cx="248427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8"/>
          <p:cNvSpPr/>
          <p:nvPr/>
        </p:nvSpPr>
        <p:spPr>
          <a:xfrm>
            <a:off x="3329862" y="3664989"/>
            <a:ext cx="2484276" cy="7617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Гарриет Бичер-Стоу</a:t>
            </a:r>
            <a:endParaRPr b="1"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Американская писательница</a:t>
            </a:r>
            <a:endParaRPr sz="1100"/>
          </a:p>
        </p:txBody>
      </p:sp>
      <p:pic>
        <p:nvPicPr>
          <p:cNvPr id="180" name="Google Shape;18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3561" y="1064400"/>
            <a:ext cx="1993404" cy="199340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8"/>
          <p:cNvSpPr/>
          <p:nvPr/>
        </p:nvSpPr>
        <p:spPr>
          <a:xfrm>
            <a:off x="6272923" y="3145616"/>
            <a:ext cx="2074678" cy="7617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Американский президент Томас Джефферсон</a:t>
            </a:r>
            <a:endParaRPr b="1"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8"/>
          <p:cNvSpPr/>
          <p:nvPr/>
        </p:nvSpPr>
        <p:spPr>
          <a:xfrm>
            <a:off x="224517" y="4515966"/>
            <a:ext cx="8694966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1828 г</a:t>
            </a:r>
            <a:r>
              <a:rPr b="1" lang="ru" sz="27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ru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- плантаторы Юга создали  Демократическую партию.</a:t>
            </a:r>
            <a:endParaRPr b="1" sz="2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/>
          <p:nvPr/>
        </p:nvSpPr>
        <p:spPr>
          <a:xfrm>
            <a:off x="1349100" y="130600"/>
            <a:ext cx="6606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 cap="none">
                <a:solidFill>
                  <a:srgbClr val="FCFFB4"/>
                </a:solidFill>
                <a:latin typeface="Lobster"/>
                <a:ea typeface="Lobster"/>
                <a:cs typeface="Lobster"/>
                <a:sym typeface="Lobster"/>
              </a:rPr>
              <a:t>Основные выводы:</a:t>
            </a:r>
            <a:endParaRPr sz="4100" cap="none">
              <a:solidFill>
                <a:srgbClr val="FCFFB4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88" name="Google Shape;188;p39"/>
          <p:cNvSpPr txBox="1"/>
          <p:nvPr/>
        </p:nvSpPr>
        <p:spPr>
          <a:xfrm>
            <a:off x="521550" y="1437624"/>
            <a:ext cx="8262005" cy="276998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AutoNum type="arabicPeriod"/>
            </a:pPr>
            <a:r>
              <a:rPr b="1" lang="ru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В результате покупки территорий, захвата и уступок более слабых государств во второй половине XIXв. территория США увеличилась от 1000 км2 (1776 г.) до 9369 км2 (1867 г.). и приобрела современные очертания.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AutoNum type="arabicPeriod"/>
            </a:pPr>
            <a:r>
              <a:rPr b="1" lang="ru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В результате освоения «дикого Запада» коренное население подверглось массовому 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  истреблению, а оставшееся в живых переселено в резервации.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AutoNum type="arabicPeriod" startAt="3"/>
            </a:pPr>
            <a:r>
              <a:rPr b="1" lang="ru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Развитие Севера и Юга шло неравномерно: Север-промышленно развитый, Юг-отсталый 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  сельскохозяйственный с использованием рабского труда.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AutoNum type="arabicPeriod" startAt="4"/>
            </a:pPr>
            <a:r>
              <a:rPr b="1" lang="ru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Восстания рабов приводят к нестабильной социальной обстановке в стране, что приводит к возникновению аболиционизма – движения за отмену рабства.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AutoNum type="arabicPeriod" startAt="4"/>
            </a:pPr>
            <a:r>
              <a:rPr b="1" lang="ru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Борцами за права чернокожего населения становятся поэты, писатели и политические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   деятели.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AutoNum type="arabicPeriod" startAt="6"/>
            </a:pPr>
            <a:r>
              <a:rPr b="1" lang="ru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Для отстаивания своих прав на рабский труд плантаторы Юга создают в 1828г.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  Демократическую партию.</a:t>
            </a:r>
            <a:endParaRPr b="1"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/>
          <p:nvPr/>
        </p:nvSpPr>
        <p:spPr>
          <a:xfrm>
            <a:off x="1277634" y="195487"/>
            <a:ext cx="6588732" cy="31854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FDFEFB"/>
                </a:solidFill>
                <a:latin typeface="Arial"/>
                <a:ea typeface="Arial"/>
                <a:cs typeface="Arial"/>
                <a:sym typeface="Arial"/>
              </a:rPr>
              <a:t>Домашнее задание: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100" u="none" cap="none" strike="noStrike">
              <a:solidFill>
                <a:srgbClr val="9B646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§ 12,</a:t>
            </a:r>
            <a:endParaRPr sz="1100">
              <a:solidFill>
                <a:schemeClr val="lt2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задание 4 стр.78 письменно</a:t>
            </a:r>
            <a:endParaRPr b="1" i="0" sz="41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/>
          <p:nvPr/>
        </p:nvSpPr>
        <p:spPr>
          <a:xfrm>
            <a:off x="2923600" y="141475"/>
            <a:ext cx="3729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FDFEFB"/>
                </a:solidFill>
                <a:latin typeface="Lobster"/>
                <a:ea typeface="Lobster"/>
                <a:cs typeface="Lobster"/>
                <a:sym typeface="Lobster"/>
              </a:rPr>
              <a:t>Вспомните!</a:t>
            </a:r>
            <a:endParaRPr b="1" i="0" sz="4100" u="none" cap="none" strike="noStrike">
              <a:solidFill>
                <a:srgbClr val="FDFEFB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7" name="Google Shape;127;p30"/>
          <p:cNvSpPr txBox="1"/>
          <p:nvPr/>
        </p:nvSpPr>
        <p:spPr>
          <a:xfrm>
            <a:off x="305526" y="1167594"/>
            <a:ext cx="8694966" cy="36240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/>
            </a:pPr>
            <a:r>
              <a:rPr b="1" i="0" lang="ru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Когда был открыт американский континент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европейцами?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Когда и какие страны начали освоение Америки?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 startAt="3"/>
            </a:pPr>
            <a:r>
              <a:rPr b="1" lang="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Кому принадлежали территории на Восточном побережье Северной Америки?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 startAt="3"/>
            </a:pPr>
            <a:r>
              <a:rPr b="1" lang="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результате каких событий английские колонии получили      независимость?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 Когда образовалось государство США?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 Каковы особенности развития Северной Америки?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 startAt="7"/>
            </a:pPr>
            <a:r>
              <a:rPr b="1" lang="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Почему США мы можем назвать «государством нового типа»?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/>
          <p:nvPr>
            <p:ph type="title"/>
          </p:nvPr>
        </p:nvSpPr>
        <p:spPr>
          <a:xfrm>
            <a:off x="1733850" y="130575"/>
            <a:ext cx="6658800" cy="6381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17961">
              <a:schemeClr val="lt2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3600">
                <a:latin typeface="Lobster"/>
                <a:ea typeface="Lobster"/>
                <a:cs typeface="Lobster"/>
                <a:sym typeface="Lobster"/>
              </a:rPr>
              <a:t>США – страна «нового типа»</a:t>
            </a:r>
            <a:endParaRPr b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3" name="Google Shape;133;p31"/>
          <p:cNvSpPr txBox="1"/>
          <p:nvPr>
            <p:ph idx="1" type="body"/>
          </p:nvPr>
        </p:nvSpPr>
        <p:spPr>
          <a:xfrm>
            <a:off x="4842030" y="897564"/>
            <a:ext cx="4104456" cy="9394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l">
              <a:spcBef>
                <a:spcPts val="0"/>
              </a:spcBef>
              <a:spcAft>
                <a:spcPts val="0"/>
              </a:spcAft>
              <a:buClr>
                <a:srgbClr val="380E00"/>
              </a:buClr>
              <a:buSzPts val="2100"/>
              <a:buFont typeface="Times New Roman"/>
              <a:buChar char="•"/>
            </a:pPr>
            <a:r>
              <a:rPr b="1" lang="ru">
                <a:solidFill>
                  <a:srgbClr val="380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 прошлого</a:t>
            </a:r>
            <a:endParaRPr/>
          </a:p>
          <a:p>
            <a:pPr indent="-247650" lvl="0" marL="254000" rtl="0" algn="l">
              <a:spcBef>
                <a:spcPts val="400"/>
              </a:spcBef>
              <a:spcAft>
                <a:spcPts val="0"/>
              </a:spcAft>
              <a:buClr>
                <a:srgbClr val="380E00"/>
              </a:buClr>
              <a:buSzPts val="2100"/>
              <a:buFont typeface="Times New Roman"/>
              <a:buChar char="•"/>
            </a:pPr>
            <a:r>
              <a:rPr b="1" lang="ru">
                <a:solidFill>
                  <a:srgbClr val="380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демократическая республика</a:t>
            </a:r>
            <a:endParaRPr/>
          </a:p>
        </p:txBody>
      </p:sp>
      <p:pic>
        <p:nvPicPr>
          <p:cNvPr descr="faundusa.gif" id="134" name="Google Shape;134;p3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526" y="942218"/>
            <a:ext cx="3834426" cy="401852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1"/>
          <p:cNvSpPr/>
          <p:nvPr/>
        </p:nvSpPr>
        <p:spPr>
          <a:xfrm>
            <a:off x="4161827" y="3199060"/>
            <a:ext cx="4698522" cy="11066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215900" lvl="0" marL="76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380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1775 – 1783 гг. – война за независимость и провозглашение США (1776 г.)</a:t>
            </a:r>
            <a:endParaRPr sz="1100"/>
          </a:p>
        </p:txBody>
      </p:sp>
      <p:sp>
        <p:nvSpPr>
          <p:cNvPr id="136" name="Google Shape;136;p31"/>
          <p:cNvSpPr/>
          <p:nvPr/>
        </p:nvSpPr>
        <p:spPr>
          <a:xfrm>
            <a:off x="3962357" y="1923678"/>
            <a:ext cx="4968552" cy="11886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215900" lvl="0" marL="76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380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Начало XVIII в. – </a:t>
            </a:r>
            <a:endParaRPr sz="1100"/>
          </a:p>
          <a:p>
            <a:pPr indent="215900" lvl="0" marL="762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380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 английских колоний на восточном побережье Северной Америки</a:t>
            </a:r>
            <a:endParaRPr sz="2100">
              <a:solidFill>
                <a:srgbClr val="380E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/>
          <p:nvPr/>
        </p:nvSpPr>
        <p:spPr>
          <a:xfrm>
            <a:off x="629562" y="1599642"/>
            <a:ext cx="8208912" cy="2377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Используя картосхему, докажите, что границы США приобрели современные очертания именно в 1860-х гг. </a:t>
            </a:r>
            <a:endParaRPr b="1" sz="3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Дайте оценку методам увеличения территории США. </a:t>
            </a:r>
            <a:endParaRPr b="1" sz="3000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sa78367.gif" id="142" name="Google Shape;14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550" y="130048"/>
            <a:ext cx="8316923" cy="4852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/>
          <p:nvPr/>
        </p:nvSpPr>
        <p:spPr>
          <a:xfrm>
            <a:off x="2111504" y="288540"/>
            <a:ext cx="5889497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DFEFB"/>
                </a:solidFill>
                <a:latin typeface="Arial"/>
                <a:ea typeface="Arial"/>
                <a:cs typeface="Arial"/>
                <a:sym typeface="Arial"/>
              </a:rPr>
              <a:t>Кого называли «пионерами»?</a:t>
            </a:r>
            <a:endParaRPr b="1" sz="3000">
              <a:solidFill>
                <a:srgbClr val="FDFE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819454"/>
            <a:ext cx="8046894" cy="4324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/>
          <p:nvPr/>
        </p:nvSpPr>
        <p:spPr>
          <a:xfrm>
            <a:off x="741465" y="1491630"/>
            <a:ext cx="7990649" cy="25622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rPr>
              <a:t>Какие территории</a:t>
            </a:r>
            <a:endParaRPr b="1" sz="1100">
              <a:solidFill>
                <a:schemeClr val="lt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rPr>
              <a:t>в Северной Америке и почему</a:t>
            </a:r>
            <a:endParaRPr b="1" sz="4100">
              <a:solidFill>
                <a:schemeClr val="lt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rPr>
              <a:t>принято называть</a:t>
            </a:r>
            <a:endParaRPr b="1" sz="1100">
              <a:solidFill>
                <a:schemeClr val="lt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rPr>
              <a:t>«диким Западом»?</a:t>
            </a:r>
            <a:endParaRPr b="1" sz="4100">
              <a:solidFill>
                <a:schemeClr val="lt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934" l="4012" r="3288" t="4291"/>
          <a:stretch/>
        </p:blipFill>
        <p:spPr>
          <a:xfrm>
            <a:off x="2087724" y="843559"/>
            <a:ext cx="5091281" cy="419834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5"/>
          <p:cNvSpPr/>
          <p:nvPr/>
        </p:nvSpPr>
        <p:spPr>
          <a:xfrm>
            <a:off x="1143000" y="0"/>
            <a:ext cx="6858000" cy="11334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«Дикий Запад» - </a:t>
            </a:r>
            <a:endParaRPr b="1" sz="21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2540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территории к западу от р. Миссисипи</a:t>
            </a:r>
            <a:endParaRPr sz="1100"/>
          </a:p>
        </p:txBody>
      </p:sp>
      <p:sp>
        <p:nvSpPr>
          <p:cNvPr id="160" name="Google Shape;160;p35"/>
          <p:cNvSpPr/>
          <p:nvPr/>
        </p:nvSpPr>
        <p:spPr>
          <a:xfrm>
            <a:off x="2062295" y="1034321"/>
            <a:ext cx="1577011" cy="3430354"/>
          </a:xfrm>
          <a:custGeom>
            <a:rect b="b" l="l" r="r" t="t"/>
            <a:pathLst>
              <a:path extrusionOk="0" h="4573806" w="2102681">
                <a:moveTo>
                  <a:pt x="48438" y="0"/>
                </a:moveTo>
                <a:cubicBezTo>
                  <a:pt x="214762" y="18480"/>
                  <a:pt x="140421" y="681"/>
                  <a:pt x="273290" y="44971"/>
                </a:cubicBezTo>
                <a:lnTo>
                  <a:pt x="363231" y="74951"/>
                </a:lnTo>
                <a:lnTo>
                  <a:pt x="408202" y="89941"/>
                </a:lnTo>
                <a:cubicBezTo>
                  <a:pt x="423192" y="99934"/>
                  <a:pt x="439104" y="108667"/>
                  <a:pt x="453172" y="119921"/>
                </a:cubicBezTo>
                <a:cubicBezTo>
                  <a:pt x="464208" y="128750"/>
                  <a:pt x="471034" y="142630"/>
                  <a:pt x="483153" y="149902"/>
                </a:cubicBezTo>
                <a:cubicBezTo>
                  <a:pt x="496702" y="158032"/>
                  <a:pt x="513133" y="159895"/>
                  <a:pt x="528123" y="164892"/>
                </a:cubicBezTo>
                <a:cubicBezTo>
                  <a:pt x="548110" y="184879"/>
                  <a:pt x="572405" y="201334"/>
                  <a:pt x="588084" y="224853"/>
                </a:cubicBezTo>
                <a:cubicBezTo>
                  <a:pt x="608071" y="254833"/>
                  <a:pt x="612290" y="310325"/>
                  <a:pt x="648044" y="314794"/>
                </a:cubicBezTo>
                <a:lnTo>
                  <a:pt x="767966" y="329784"/>
                </a:lnTo>
                <a:cubicBezTo>
                  <a:pt x="782956" y="334781"/>
                  <a:pt x="799387" y="336645"/>
                  <a:pt x="812936" y="344774"/>
                </a:cubicBezTo>
                <a:cubicBezTo>
                  <a:pt x="825055" y="352045"/>
                  <a:pt x="830276" y="368434"/>
                  <a:pt x="842917" y="374754"/>
                </a:cubicBezTo>
                <a:cubicBezTo>
                  <a:pt x="1056977" y="481784"/>
                  <a:pt x="845549" y="346529"/>
                  <a:pt x="977828" y="434715"/>
                </a:cubicBezTo>
                <a:cubicBezTo>
                  <a:pt x="987821" y="449705"/>
                  <a:pt x="1000491" y="463222"/>
                  <a:pt x="1007808" y="479685"/>
                </a:cubicBezTo>
                <a:cubicBezTo>
                  <a:pt x="1020643" y="508563"/>
                  <a:pt x="1015443" y="547280"/>
                  <a:pt x="1037789" y="569626"/>
                </a:cubicBezTo>
                <a:cubicBezTo>
                  <a:pt x="1065673" y="597511"/>
                  <a:pt x="1078839" y="606758"/>
                  <a:pt x="1097749" y="644577"/>
                </a:cubicBezTo>
                <a:cubicBezTo>
                  <a:pt x="1159811" y="768700"/>
                  <a:pt x="1056803" y="605642"/>
                  <a:pt x="1142720" y="734518"/>
                </a:cubicBezTo>
                <a:cubicBezTo>
                  <a:pt x="1180396" y="847548"/>
                  <a:pt x="1129575" y="708231"/>
                  <a:pt x="1187690" y="824459"/>
                </a:cubicBezTo>
                <a:cubicBezTo>
                  <a:pt x="1194757" y="838592"/>
                  <a:pt x="1191508" y="858257"/>
                  <a:pt x="1202681" y="869430"/>
                </a:cubicBezTo>
                <a:cubicBezTo>
                  <a:pt x="1213854" y="880603"/>
                  <a:pt x="1232661" y="879423"/>
                  <a:pt x="1247651" y="884420"/>
                </a:cubicBezTo>
                <a:cubicBezTo>
                  <a:pt x="1292622" y="879423"/>
                  <a:pt x="1340552" y="886235"/>
                  <a:pt x="1382563" y="869430"/>
                </a:cubicBezTo>
                <a:cubicBezTo>
                  <a:pt x="1397234" y="863562"/>
                  <a:pt x="1395981" y="840182"/>
                  <a:pt x="1397553" y="824459"/>
                </a:cubicBezTo>
                <a:cubicBezTo>
                  <a:pt x="1425383" y="546152"/>
                  <a:pt x="1327176" y="590967"/>
                  <a:pt x="1472504" y="554636"/>
                </a:cubicBezTo>
                <a:cubicBezTo>
                  <a:pt x="1482497" y="569626"/>
                  <a:pt x="1495387" y="583048"/>
                  <a:pt x="1502484" y="599607"/>
                </a:cubicBezTo>
                <a:cubicBezTo>
                  <a:pt x="1551949" y="715027"/>
                  <a:pt x="1440459" y="652566"/>
                  <a:pt x="1682366" y="674557"/>
                </a:cubicBezTo>
                <a:cubicBezTo>
                  <a:pt x="1687363" y="699541"/>
                  <a:pt x="1675235" y="736867"/>
                  <a:pt x="1697356" y="749508"/>
                </a:cubicBezTo>
                <a:cubicBezTo>
                  <a:pt x="1723745" y="764588"/>
                  <a:pt x="1787297" y="764912"/>
                  <a:pt x="1787297" y="734518"/>
                </a:cubicBezTo>
                <a:cubicBezTo>
                  <a:pt x="1787297" y="698486"/>
                  <a:pt x="1697356" y="674557"/>
                  <a:pt x="1697356" y="674557"/>
                </a:cubicBezTo>
                <a:lnTo>
                  <a:pt x="1742326" y="689548"/>
                </a:lnTo>
                <a:cubicBezTo>
                  <a:pt x="1737329" y="719528"/>
                  <a:pt x="1740928" y="752304"/>
                  <a:pt x="1727336" y="779489"/>
                </a:cubicBezTo>
                <a:cubicBezTo>
                  <a:pt x="1708175" y="817812"/>
                  <a:pt x="1613931" y="820875"/>
                  <a:pt x="1592425" y="824459"/>
                </a:cubicBezTo>
                <a:cubicBezTo>
                  <a:pt x="1600083" y="908700"/>
                  <a:pt x="1603895" y="995996"/>
                  <a:pt x="1622405" y="1079292"/>
                </a:cubicBezTo>
                <a:cubicBezTo>
                  <a:pt x="1627497" y="1102208"/>
                  <a:pt x="1639073" y="1144809"/>
                  <a:pt x="1667376" y="1154243"/>
                </a:cubicBezTo>
                <a:cubicBezTo>
                  <a:pt x="1700895" y="1165416"/>
                  <a:pt x="1737330" y="1164236"/>
                  <a:pt x="1772307" y="1169233"/>
                </a:cubicBezTo>
                <a:cubicBezTo>
                  <a:pt x="1787297" y="1179226"/>
                  <a:pt x="1811120" y="1182282"/>
                  <a:pt x="1817277" y="1199213"/>
                </a:cubicBezTo>
                <a:cubicBezTo>
                  <a:pt x="1832740" y="1241736"/>
                  <a:pt x="1825387" y="1289404"/>
                  <a:pt x="1832267" y="1334125"/>
                </a:cubicBezTo>
                <a:cubicBezTo>
                  <a:pt x="1838478" y="1374494"/>
                  <a:pt x="1841065" y="1402362"/>
                  <a:pt x="1877238" y="1424066"/>
                </a:cubicBezTo>
                <a:cubicBezTo>
                  <a:pt x="1890787" y="1432196"/>
                  <a:pt x="1907218" y="1434059"/>
                  <a:pt x="1922208" y="1439056"/>
                </a:cubicBezTo>
                <a:cubicBezTo>
                  <a:pt x="1950096" y="1466943"/>
                  <a:pt x="1963258" y="1476184"/>
                  <a:pt x="1982169" y="1514007"/>
                </a:cubicBezTo>
                <a:cubicBezTo>
                  <a:pt x="1989235" y="1528140"/>
                  <a:pt x="1992162" y="1543987"/>
                  <a:pt x="1997159" y="1558977"/>
                </a:cubicBezTo>
                <a:cubicBezTo>
                  <a:pt x="2002156" y="1608944"/>
                  <a:pt x="2002895" y="1659523"/>
                  <a:pt x="2012149" y="1708879"/>
                </a:cubicBezTo>
                <a:cubicBezTo>
                  <a:pt x="2017973" y="1739940"/>
                  <a:pt x="2036935" y="1767648"/>
                  <a:pt x="2042130" y="1798820"/>
                </a:cubicBezTo>
                <a:lnTo>
                  <a:pt x="2057120" y="1888761"/>
                </a:lnTo>
                <a:cubicBezTo>
                  <a:pt x="2037133" y="1898754"/>
                  <a:pt x="2017698" y="1909939"/>
                  <a:pt x="1997159" y="1918741"/>
                </a:cubicBezTo>
                <a:cubicBezTo>
                  <a:pt x="1982636" y="1924965"/>
                  <a:pt x="1957589" y="1918881"/>
                  <a:pt x="1952189" y="1933731"/>
                </a:cubicBezTo>
                <a:cubicBezTo>
                  <a:pt x="1935028" y="1980924"/>
                  <a:pt x="1954089" y="2036342"/>
                  <a:pt x="1937199" y="2083633"/>
                </a:cubicBezTo>
                <a:cubicBezTo>
                  <a:pt x="1927692" y="2110252"/>
                  <a:pt x="1877238" y="2143594"/>
                  <a:pt x="1877238" y="2143594"/>
                </a:cubicBezTo>
                <a:cubicBezTo>
                  <a:pt x="1882235" y="2283502"/>
                  <a:pt x="1878743" y="2423972"/>
                  <a:pt x="1892228" y="2563318"/>
                </a:cubicBezTo>
                <a:cubicBezTo>
                  <a:pt x="1900571" y="2649526"/>
                  <a:pt x="1932593" y="2597904"/>
                  <a:pt x="1952189" y="2578308"/>
                </a:cubicBezTo>
                <a:cubicBezTo>
                  <a:pt x="1942195" y="2563318"/>
                  <a:pt x="1929305" y="2549897"/>
                  <a:pt x="1922208" y="2533338"/>
                </a:cubicBezTo>
                <a:cubicBezTo>
                  <a:pt x="1864126" y="2397816"/>
                  <a:pt x="1952507" y="2541311"/>
                  <a:pt x="1877238" y="2428407"/>
                </a:cubicBezTo>
                <a:cubicBezTo>
                  <a:pt x="1882235" y="2413417"/>
                  <a:pt x="1880089" y="2373320"/>
                  <a:pt x="1892228" y="2383436"/>
                </a:cubicBezTo>
                <a:cubicBezTo>
                  <a:pt x="1928441" y="2413613"/>
                  <a:pt x="2006401" y="2529505"/>
                  <a:pt x="1967179" y="2503357"/>
                </a:cubicBezTo>
                <a:lnTo>
                  <a:pt x="1922208" y="2473377"/>
                </a:lnTo>
                <a:cubicBezTo>
                  <a:pt x="1912215" y="2428407"/>
                  <a:pt x="1905776" y="2382496"/>
                  <a:pt x="1892228" y="2338466"/>
                </a:cubicBezTo>
                <a:cubicBezTo>
                  <a:pt x="1885656" y="2317108"/>
                  <a:pt x="1839902" y="2278505"/>
                  <a:pt x="1862248" y="2278505"/>
                </a:cubicBezTo>
                <a:cubicBezTo>
                  <a:pt x="1887232" y="2278505"/>
                  <a:pt x="1893360" y="2317678"/>
                  <a:pt x="1907218" y="2338466"/>
                </a:cubicBezTo>
                <a:cubicBezTo>
                  <a:pt x="1911138" y="2344346"/>
                  <a:pt x="1892228" y="2323475"/>
                  <a:pt x="1892228" y="2323475"/>
                </a:cubicBezTo>
                <a:lnTo>
                  <a:pt x="1907218" y="2368446"/>
                </a:lnTo>
                <a:cubicBezTo>
                  <a:pt x="1916630" y="2519044"/>
                  <a:pt x="1866705" y="2569883"/>
                  <a:pt x="1952189" y="2638269"/>
                </a:cubicBezTo>
                <a:cubicBezTo>
                  <a:pt x="1966257" y="2649523"/>
                  <a:pt x="1981045" y="2660192"/>
                  <a:pt x="1997159" y="2668249"/>
                </a:cubicBezTo>
                <a:cubicBezTo>
                  <a:pt x="2011292" y="2675315"/>
                  <a:pt x="2027140" y="2678242"/>
                  <a:pt x="2042130" y="2683239"/>
                </a:cubicBezTo>
                <a:cubicBezTo>
                  <a:pt x="2012018" y="2638073"/>
                  <a:pt x="2004993" y="2631564"/>
                  <a:pt x="1982169" y="2578308"/>
                </a:cubicBezTo>
                <a:cubicBezTo>
                  <a:pt x="1975945" y="2563785"/>
                  <a:pt x="1972176" y="2548328"/>
                  <a:pt x="1967179" y="2533338"/>
                </a:cubicBezTo>
                <a:cubicBezTo>
                  <a:pt x="1972176" y="2583305"/>
                  <a:pt x="1976302" y="2633367"/>
                  <a:pt x="1982169" y="2683239"/>
                </a:cubicBezTo>
                <a:cubicBezTo>
                  <a:pt x="1986297" y="2718329"/>
                  <a:pt x="1981358" y="2756569"/>
                  <a:pt x="1997159" y="2788171"/>
                </a:cubicBezTo>
                <a:cubicBezTo>
                  <a:pt x="2004225" y="2802304"/>
                  <a:pt x="2027140" y="2798164"/>
                  <a:pt x="2042130" y="2803161"/>
                </a:cubicBezTo>
                <a:cubicBezTo>
                  <a:pt x="2047127" y="2788171"/>
                  <a:pt x="2042130" y="2763187"/>
                  <a:pt x="2057120" y="2758190"/>
                </a:cubicBezTo>
                <a:cubicBezTo>
                  <a:pt x="2076149" y="2751847"/>
                  <a:pt x="2107365" y="2827866"/>
                  <a:pt x="2102090" y="2833141"/>
                </a:cubicBezTo>
                <a:cubicBezTo>
                  <a:pt x="2090917" y="2844314"/>
                  <a:pt x="2072110" y="2823148"/>
                  <a:pt x="2057120" y="2818151"/>
                </a:cubicBezTo>
                <a:cubicBezTo>
                  <a:pt x="2047127" y="2803161"/>
                  <a:pt x="2038674" y="2787020"/>
                  <a:pt x="2027140" y="2773180"/>
                </a:cubicBezTo>
                <a:cubicBezTo>
                  <a:pt x="1984146" y="2721587"/>
                  <a:pt x="1957904" y="2705373"/>
                  <a:pt x="2012149" y="2773180"/>
                </a:cubicBezTo>
                <a:cubicBezTo>
                  <a:pt x="2020978" y="2784216"/>
                  <a:pt x="2032136" y="2793167"/>
                  <a:pt x="2042130" y="2803161"/>
                </a:cubicBezTo>
                <a:cubicBezTo>
                  <a:pt x="2073380" y="2928162"/>
                  <a:pt x="2082693" y="2940271"/>
                  <a:pt x="2042130" y="3132944"/>
                </a:cubicBezTo>
                <a:cubicBezTo>
                  <a:pt x="2038875" y="3148406"/>
                  <a:pt x="2012149" y="3142938"/>
                  <a:pt x="1997159" y="3147935"/>
                </a:cubicBezTo>
                <a:cubicBezTo>
                  <a:pt x="1987166" y="3162925"/>
                  <a:pt x="1978712" y="3179065"/>
                  <a:pt x="1967179" y="3192905"/>
                </a:cubicBezTo>
                <a:cubicBezTo>
                  <a:pt x="1953607" y="3209191"/>
                  <a:pt x="1926807" y="3217181"/>
                  <a:pt x="1922208" y="3237875"/>
                </a:cubicBezTo>
                <a:cubicBezTo>
                  <a:pt x="1905913" y="3311204"/>
                  <a:pt x="1949774" y="3400828"/>
                  <a:pt x="1907218" y="3462728"/>
                </a:cubicBezTo>
                <a:cubicBezTo>
                  <a:pt x="1878769" y="3504108"/>
                  <a:pt x="1807284" y="3472721"/>
                  <a:pt x="1757317" y="3477718"/>
                </a:cubicBezTo>
                <a:cubicBezTo>
                  <a:pt x="1711837" y="3614151"/>
                  <a:pt x="1781594" y="3398693"/>
                  <a:pt x="1727336" y="3597639"/>
                </a:cubicBezTo>
                <a:cubicBezTo>
                  <a:pt x="1719021" y="3628127"/>
                  <a:pt x="1697356" y="3687580"/>
                  <a:pt x="1697356" y="3687580"/>
                </a:cubicBezTo>
                <a:cubicBezTo>
                  <a:pt x="1692359" y="3762531"/>
                  <a:pt x="1695420" y="3838459"/>
                  <a:pt x="1682366" y="3912433"/>
                </a:cubicBezTo>
                <a:cubicBezTo>
                  <a:pt x="1679910" y="3926351"/>
                  <a:pt x="1652928" y="3928290"/>
                  <a:pt x="1652385" y="3942413"/>
                </a:cubicBezTo>
                <a:cubicBezTo>
                  <a:pt x="1647772" y="4062350"/>
                  <a:pt x="1655433" y="4182747"/>
                  <a:pt x="1667376" y="4302177"/>
                </a:cubicBezTo>
                <a:cubicBezTo>
                  <a:pt x="1670521" y="4333622"/>
                  <a:pt x="1687363" y="4362138"/>
                  <a:pt x="1697356" y="4392118"/>
                </a:cubicBezTo>
                <a:lnTo>
                  <a:pt x="1712346" y="4437089"/>
                </a:lnTo>
                <a:cubicBezTo>
                  <a:pt x="1722221" y="4466715"/>
                  <a:pt x="1730899" y="4505896"/>
                  <a:pt x="1757317" y="4527030"/>
                </a:cubicBezTo>
                <a:cubicBezTo>
                  <a:pt x="1769655" y="4536901"/>
                  <a:pt x="1787297" y="4537023"/>
                  <a:pt x="1802287" y="4542020"/>
                </a:cubicBezTo>
                <a:cubicBezTo>
                  <a:pt x="1787297" y="4552013"/>
                  <a:pt x="1775302" y="4570942"/>
                  <a:pt x="1757317" y="4572000"/>
                </a:cubicBezTo>
                <a:cubicBezTo>
                  <a:pt x="1687305" y="4576118"/>
                  <a:pt x="1615493" y="4574020"/>
                  <a:pt x="1547454" y="4557010"/>
                </a:cubicBezTo>
                <a:cubicBezTo>
                  <a:pt x="1529976" y="4552640"/>
                  <a:pt x="1529338" y="4525597"/>
                  <a:pt x="1517474" y="4512039"/>
                </a:cubicBezTo>
                <a:cubicBezTo>
                  <a:pt x="1494208" y="4485449"/>
                  <a:pt x="1462121" y="4466487"/>
                  <a:pt x="1442523" y="4437089"/>
                </a:cubicBezTo>
                <a:cubicBezTo>
                  <a:pt x="1400784" y="4374479"/>
                  <a:pt x="1425282" y="4404857"/>
                  <a:pt x="1367572" y="4347148"/>
                </a:cubicBezTo>
                <a:cubicBezTo>
                  <a:pt x="1362575" y="4332158"/>
                  <a:pt x="1356923" y="4317370"/>
                  <a:pt x="1352582" y="4302177"/>
                </a:cubicBezTo>
                <a:cubicBezTo>
                  <a:pt x="1346922" y="4282368"/>
                  <a:pt x="1344826" y="4261506"/>
                  <a:pt x="1337592" y="4242216"/>
                </a:cubicBezTo>
                <a:cubicBezTo>
                  <a:pt x="1329746" y="4221293"/>
                  <a:pt x="1319109" y="4201417"/>
                  <a:pt x="1307612" y="4182256"/>
                </a:cubicBezTo>
                <a:cubicBezTo>
                  <a:pt x="1289074" y="4151359"/>
                  <a:pt x="1278548" y="4110853"/>
                  <a:pt x="1247651" y="4092315"/>
                </a:cubicBezTo>
                <a:cubicBezTo>
                  <a:pt x="1222667" y="4077325"/>
                  <a:pt x="1196009" y="4064825"/>
                  <a:pt x="1172700" y="4047344"/>
                </a:cubicBezTo>
                <a:cubicBezTo>
                  <a:pt x="1126307" y="4012549"/>
                  <a:pt x="1140574" y="3993165"/>
                  <a:pt x="1082759" y="3987384"/>
                </a:cubicBezTo>
                <a:cubicBezTo>
                  <a:pt x="998090" y="3978917"/>
                  <a:pt x="912870" y="3977391"/>
                  <a:pt x="827926" y="3972394"/>
                </a:cubicBezTo>
                <a:cubicBezTo>
                  <a:pt x="785472" y="3958242"/>
                  <a:pt x="773748" y="3958715"/>
                  <a:pt x="737985" y="3927423"/>
                </a:cubicBezTo>
                <a:cubicBezTo>
                  <a:pt x="711395" y="3904157"/>
                  <a:pt x="688019" y="3877456"/>
                  <a:pt x="663035" y="3852472"/>
                </a:cubicBezTo>
                <a:cubicBezTo>
                  <a:pt x="653041" y="3842478"/>
                  <a:pt x="644813" y="3830332"/>
                  <a:pt x="633054" y="3822492"/>
                </a:cubicBezTo>
                <a:cubicBezTo>
                  <a:pt x="618064" y="3812499"/>
                  <a:pt x="601924" y="3804045"/>
                  <a:pt x="588084" y="3792512"/>
                </a:cubicBezTo>
                <a:cubicBezTo>
                  <a:pt x="571798" y="3778940"/>
                  <a:pt x="560364" y="3759863"/>
                  <a:pt x="543113" y="3747541"/>
                </a:cubicBezTo>
                <a:cubicBezTo>
                  <a:pt x="524930" y="3734553"/>
                  <a:pt x="502046" y="3729493"/>
                  <a:pt x="483153" y="3717561"/>
                </a:cubicBezTo>
                <a:cubicBezTo>
                  <a:pt x="406991" y="3669459"/>
                  <a:pt x="333251" y="3617626"/>
                  <a:pt x="258300" y="3567659"/>
                </a:cubicBezTo>
                <a:cubicBezTo>
                  <a:pt x="201570" y="3529839"/>
                  <a:pt x="226069" y="3550418"/>
                  <a:pt x="183349" y="3507698"/>
                </a:cubicBezTo>
                <a:cubicBezTo>
                  <a:pt x="128680" y="3343690"/>
                  <a:pt x="215870" y="3592114"/>
                  <a:pt x="138379" y="3417757"/>
                </a:cubicBezTo>
                <a:cubicBezTo>
                  <a:pt x="79686" y="3285696"/>
                  <a:pt x="145510" y="3364926"/>
                  <a:pt x="63428" y="3282846"/>
                </a:cubicBezTo>
                <a:cubicBezTo>
                  <a:pt x="-67181" y="2891015"/>
                  <a:pt x="43615" y="3256510"/>
                  <a:pt x="48438" y="2248525"/>
                </a:cubicBezTo>
                <a:cubicBezTo>
                  <a:pt x="51928" y="1519012"/>
                  <a:pt x="48438" y="789482"/>
                  <a:pt x="48438" y="59961"/>
                </a:cubicBezTo>
              </a:path>
            </a:pathLst>
          </a:custGeom>
          <a:solidFill>
            <a:schemeClr val="accent2"/>
          </a:solidFill>
          <a:ln cap="flat" cmpd="sng" w="25400">
            <a:solidFill>
              <a:srgbClr val="6063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plate3">
  <a:themeElements>
    <a:clrScheme name="Другая 2">
      <a:dk1>
        <a:srgbClr val="4D4D4D"/>
      </a:dk1>
      <a:lt1>
        <a:srgbClr val="FFFFFF"/>
      </a:lt1>
      <a:dk2>
        <a:srgbClr val="000000"/>
      </a:dk2>
      <a:lt2>
        <a:srgbClr val="701D00"/>
      </a:lt2>
      <a:accent1>
        <a:srgbClr val="848905"/>
      </a:accent1>
      <a:accent2>
        <a:srgbClr val="DF7F00"/>
      </a:accent2>
      <a:accent3>
        <a:srgbClr val="FFFFFF"/>
      </a:accent3>
      <a:accent4>
        <a:srgbClr val="404040"/>
      </a:accent4>
      <a:accent5>
        <a:srgbClr val="C2C4AA"/>
      </a:accent5>
      <a:accent6>
        <a:srgbClr val="CA7200"/>
      </a:accent6>
      <a:hlink>
        <a:srgbClr val="CA903A"/>
      </a:hlink>
      <a:folHlink>
        <a:srgbClr val="EAEAE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