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Corsiva"/>
      <p:regular r:id="rId22"/>
      <p:bold r:id="rId23"/>
      <p:italic r:id="rId24"/>
      <p:boldItalic r:id="rId25"/>
    </p:embeddedFont>
    <p:embeddedFont>
      <p:font typeface="Lobster"/>
      <p:regular r:id="rId26"/>
    </p:embeddedFont>
    <p:embeddedFont>
      <p:font typeface="Tahoma"/>
      <p:regular r:id="rId27"/>
      <p:bold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rsiva-regular.fntdata"/><Relationship Id="rId21" Type="http://schemas.openxmlformats.org/officeDocument/2006/relationships/slide" Target="slides/slide15.xml"/><Relationship Id="rId24" Type="http://schemas.openxmlformats.org/officeDocument/2006/relationships/font" Target="fonts/Corsiva-italic.fntdata"/><Relationship Id="rId23" Type="http://schemas.openxmlformats.org/officeDocument/2006/relationships/font" Target="fonts/Corsiv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obster-regular.fntdata"/><Relationship Id="rId25" Type="http://schemas.openxmlformats.org/officeDocument/2006/relationships/font" Target="fonts/Corsiva-bold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22a8432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22a8432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c34e8a487_2_8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6c34e8a487_2_81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c34e8a487_2_8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6c34e8a487_2_87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c34e8a487_2_9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6c34e8a487_2_93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34e8a487_2_10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6c34e8a487_2_100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c34e8a487_2_10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c34e8a487_2_105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c34e8a487_2_11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6c34e8a487_2_113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c34e8a487_2_3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6c34e8a487_2_39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34e8a487_2_4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6c34e8a487_2_44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c34e8a487_2_4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6c34e8a487_2_49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c34e8a487_2_5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6c34e8a487_2_55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c34e8a487_2_6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6c34e8a487_2_60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c34e8a487_2_6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6c34e8a487_2_65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34e8a487_2_7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c34e8a487_2_70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c34e8a487_2_7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c34e8a487_2_76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143000" y="840581"/>
            <a:ext cx="68580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1F3285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619125" y="400050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533400" y="1600200"/>
            <a:ext cx="8001000" cy="288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619125" y="400050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533400" y="1600200"/>
            <a:ext cx="3924300" cy="288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1F3285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4610100" y="1600200"/>
            <a:ext cx="3924300" cy="288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1F3285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1" name="Google Shape;71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2" name="Google Shape;72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1F3285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619125" y="400050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1F3285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1F3285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8" name="Google Shape;78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1F3285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1F3285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1F3285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1F328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1F3285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1F3285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1F3285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1F3285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619125" y="400050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3093839" y="-960239"/>
            <a:ext cx="2880122" cy="8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 rot="5400000">
            <a:off x="5494139" y="1440061"/>
            <a:ext cx="4080272" cy="200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 rot="5400000">
            <a:off x="1417439" y="-483989"/>
            <a:ext cx="4080272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1F3285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19125" y="400050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3400" y="1600200"/>
            <a:ext cx="8001000" cy="288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F3285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F3285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F328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F3285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F32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ULethRTdwS4" TargetMode="External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/>
        </p:nvSpPr>
        <p:spPr>
          <a:xfrm>
            <a:off x="260350" y="631125"/>
            <a:ext cx="8543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Государственное учреждение образования</a:t>
            </a:r>
            <a:endParaRPr b="1"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«Гимназия №2 г. Солигорска»</a:t>
            </a:r>
            <a:endParaRPr b="1"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1700">
                <a:solidFill>
                  <a:schemeClr val="dk1"/>
                </a:solidFill>
              </a:rPr>
              <a:t>Людмила Антоновна Ларчик</a:t>
            </a:r>
            <a:endParaRPr b="1"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Учитель истории и обществоведения высшей квалификационной категории</a:t>
            </a:r>
            <a:endParaRPr b="1"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2600">
                <a:solidFill>
                  <a:schemeClr val="dk1"/>
                </a:solidFill>
              </a:rPr>
              <a:t>Урок истории Средних веков в 6 классе</a:t>
            </a:r>
            <a:endParaRPr b="1"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 </a:t>
            </a:r>
            <a:r>
              <a:rPr b="1" lang="ru" sz="2100">
                <a:solidFill>
                  <a:schemeClr val="dk1"/>
                </a:solidFill>
              </a:rPr>
              <a:t>Тема урока : «Арабо-исламская культура»</a:t>
            </a:r>
            <a:endParaRPr b="1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/>
          <p:nvPr/>
        </p:nvSpPr>
        <p:spPr>
          <a:xfrm>
            <a:off x="-142908" y="0"/>
            <a:ext cx="9286908" cy="108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74406D"/>
                </a:solidFill>
                <a:latin typeface="Lobster"/>
                <a:ea typeface="Lobster"/>
                <a:cs typeface="Lobster"/>
                <a:sym typeface="Lobster"/>
              </a:rPr>
              <a:t>ОСОБЕННОСТИ   МУСУЛЬМАНСКОЙ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74406D"/>
                </a:solidFill>
                <a:latin typeface="Lobster"/>
                <a:ea typeface="Lobster"/>
                <a:cs typeface="Lobster"/>
                <a:sym typeface="Lobster"/>
              </a:rPr>
              <a:t>КУЛЬТУРЫ</a:t>
            </a:r>
            <a:endParaRPr b="1" sz="3600" cap="none">
              <a:solidFill>
                <a:srgbClr val="74406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8" name="Google Shape;148;p34"/>
          <p:cNvSpPr txBox="1"/>
          <p:nvPr/>
        </p:nvSpPr>
        <p:spPr>
          <a:xfrm>
            <a:off x="0" y="1339444"/>
            <a:ext cx="8999580" cy="2654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Уважительное отношение к знанию, поощрение науки;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Сохранение, использование культурных достижений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античности и Древнего Востока;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 startAt="3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Запрет изображать людей и любых живых существ;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Отсутствие икон, портретов и картин;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463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 startAt="4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Распространение арабесок и каллиграфии,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заменявших по значению иконы;</a:t>
            </a:r>
            <a:endParaRPr b="1"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Leto,2011 195.JPG" id="149" name="Google Shape;149;p34"/>
          <p:cNvPicPr preferRelativeResize="0"/>
          <p:nvPr/>
        </p:nvPicPr>
        <p:blipFill rotWithShape="1">
          <a:blip r:embed="rId3">
            <a:alphaModFix/>
          </a:blip>
          <a:srcRect b="10909" l="59091" r="0" t="5454"/>
          <a:stretch/>
        </p:blipFill>
        <p:spPr>
          <a:xfrm>
            <a:off x="7215206" y="2893221"/>
            <a:ext cx="1723803" cy="198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/>
          <p:nvPr/>
        </p:nvSpPr>
        <p:spPr>
          <a:xfrm>
            <a:off x="142844" y="0"/>
            <a:ext cx="886653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74406D"/>
                </a:solidFill>
                <a:latin typeface="Lobster"/>
                <a:ea typeface="Lobster"/>
                <a:cs typeface="Lobster"/>
                <a:sym typeface="Lobster"/>
              </a:rPr>
              <a:t>ПОРАССУЖДАЕМ!?</a:t>
            </a:r>
            <a:endParaRPr b="1" sz="4800" cap="none">
              <a:solidFill>
                <a:srgbClr val="74406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5" name="Google Shape;155;p35"/>
          <p:cNvSpPr txBox="1"/>
          <p:nvPr/>
        </p:nvSpPr>
        <p:spPr>
          <a:xfrm>
            <a:off x="142800" y="775350"/>
            <a:ext cx="88584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Char char="⮚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Хорошо спросить- половина знания.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Char char="⮚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Ищи знания даже в Китае, стремление к знанию-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обязанность каждого  мусульманина и мусульманки;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Char char="⮚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Учитель и ученик- друзья во благе;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Char char="⮚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Чернильница учёного более дорога Богу, чем кровь воина;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Char char="⮚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Размышления одного часа лучше 70 лет молитвы.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5"/>
          <p:cNvSpPr/>
          <p:nvPr/>
        </p:nvSpPr>
        <p:spPr>
          <a:xfrm>
            <a:off x="142844" y="3321849"/>
            <a:ext cx="8858312" cy="803678"/>
          </a:xfrm>
          <a:prstGeom prst="wedgeRoundRectCallout">
            <a:avLst>
              <a:gd fmla="val -51141" name="adj1"/>
              <a:gd fmla="val 107540" name="adj2"/>
              <a:gd fmla="val 16667" name="adj3"/>
            </a:avLst>
          </a:prstGeom>
          <a:solidFill>
            <a:srgbClr val="9DD2D6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74406D"/>
                </a:solidFill>
                <a:latin typeface="Lobster"/>
                <a:ea typeface="Lobster"/>
                <a:cs typeface="Lobster"/>
                <a:sym typeface="Lobster"/>
              </a:rPr>
              <a:t>Как эти высказывания характеризуют отношение мусульман к науке?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.jpg" id="161" name="Google Shape;161;p36"/>
          <p:cNvPicPr preferRelativeResize="0"/>
          <p:nvPr/>
        </p:nvPicPr>
        <p:blipFill rotWithShape="1">
          <a:blip r:embed="rId3">
            <a:alphaModFix/>
          </a:blip>
          <a:srcRect b="0" l="0" r="0" t="4651"/>
          <a:stretch/>
        </p:blipFill>
        <p:spPr>
          <a:xfrm>
            <a:off x="1285852" y="535767"/>
            <a:ext cx="6572296" cy="460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6"/>
          <p:cNvSpPr/>
          <p:nvPr/>
        </p:nvSpPr>
        <p:spPr>
          <a:xfrm>
            <a:off x="0" y="0"/>
            <a:ext cx="91887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АРАБСКАЯ НАУКА В IX-XI ВВ.</a:t>
            </a:r>
            <a:endParaRPr b="1" sz="3600" cap="none">
              <a:solidFill>
                <a:srgbClr val="122A2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Leto,2011 195.JPG" id="163" name="Google Shape;163;p36"/>
          <p:cNvPicPr preferRelativeResize="0"/>
          <p:nvPr/>
        </p:nvPicPr>
        <p:blipFill rotWithShape="1">
          <a:blip r:embed="rId4">
            <a:alphaModFix/>
          </a:blip>
          <a:srcRect b="10909" l="59091" r="0" t="5454"/>
          <a:stretch/>
        </p:blipFill>
        <p:spPr>
          <a:xfrm>
            <a:off x="0" y="0"/>
            <a:ext cx="13573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o,2011 195.JPG" id="164" name="Google Shape;164;p36"/>
          <p:cNvPicPr preferRelativeResize="0"/>
          <p:nvPr/>
        </p:nvPicPr>
        <p:blipFill rotWithShape="1">
          <a:blip r:embed="rId4">
            <a:alphaModFix/>
          </a:blip>
          <a:srcRect b="10909" l="59091" r="0" t="5454"/>
          <a:stretch/>
        </p:blipFill>
        <p:spPr>
          <a:xfrm>
            <a:off x="7786700" y="0"/>
            <a:ext cx="1357300" cy="50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/>
          <p:nvPr/>
        </p:nvSpPr>
        <p:spPr>
          <a:xfrm>
            <a:off x="432083" y="0"/>
            <a:ext cx="82797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74406D"/>
                </a:solidFill>
                <a:latin typeface="Corsiva"/>
                <a:ea typeface="Corsiva"/>
                <a:cs typeface="Corsiva"/>
                <a:sym typeface="Corsiva"/>
              </a:rPr>
              <a:t>ИБН СИНА (АВИЦЕННА)</a:t>
            </a:r>
            <a:endParaRPr b="1" sz="3600" cap="none">
              <a:solidFill>
                <a:srgbClr val="74406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descr="IBN_SINA2.jpg" id="170" name="Google Shape;1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87" y="794920"/>
            <a:ext cx="2893239" cy="3673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37" title="Авиценна - Абу Али Ибн Син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5425" y="794926"/>
            <a:ext cx="4898626" cy="36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/>
          <p:nvPr/>
        </p:nvSpPr>
        <p:spPr>
          <a:xfrm>
            <a:off x="2" y="0"/>
            <a:ext cx="9198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1E4649"/>
                </a:solidFill>
                <a:latin typeface="Lobster"/>
                <a:ea typeface="Lobster"/>
                <a:cs typeface="Lobster"/>
                <a:sym typeface="Lobster"/>
              </a:rPr>
              <a:t>ПОВТОРИМ?</a:t>
            </a:r>
            <a:endParaRPr b="1" sz="4800" cap="none">
              <a:solidFill>
                <a:srgbClr val="1E464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7" name="Google Shape;177;p38"/>
          <p:cNvSpPr txBox="1"/>
          <p:nvPr/>
        </p:nvSpPr>
        <p:spPr>
          <a:xfrm>
            <a:off x="-5" y="875088"/>
            <a:ext cx="90780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Какие науки были хорошо развиты у арабов?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Какие научные термины и слова пришли в наш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язык из арабского?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3. Чем прославился Авиценна?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4.Как вы думаете, почему образование и наука у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арабов в Раннем средневековье были более развиты,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чем в Европе?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C:\Documents and Settings\Admin\Рабочий стол\арабо-исламская культура\urok6sr_10\3\1.files\image001.jpg" id="178" name="Google Shape;1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0958" y="3429006"/>
            <a:ext cx="1125149" cy="1125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\Рабочий стол\арабо-исламская культура\urok6sr_10\3\2.files\image003.jpg" id="179" name="Google Shape;1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9962" y="3429006"/>
            <a:ext cx="1595497" cy="1125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\Рабочий стол\арабо-исламская культура\urok6sr_10\3\5.files\image002.png" id="180" name="Google Shape;1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8925" y="3429006"/>
            <a:ext cx="2214579" cy="112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/>
          <p:nvPr/>
        </p:nvSpPr>
        <p:spPr>
          <a:xfrm>
            <a:off x="0" y="0"/>
            <a:ext cx="925125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74406D"/>
                </a:solidFill>
                <a:latin typeface="Lobster"/>
                <a:ea typeface="Lobster"/>
                <a:cs typeface="Lobster"/>
                <a:sym typeface="Lobster"/>
              </a:rPr>
              <a:t>МУСУЛЬМАНСКАЯ АРХИТЕКТУРА</a:t>
            </a:r>
            <a:endParaRPr b="1" sz="3600" cap="none">
              <a:solidFill>
                <a:srgbClr val="74406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C:\Documents and Settings\Admin\Рабочий стол\арабо-исламская культура\urok6sr_10\3\3.files\image001.jpg" id="186" name="Google Shape;1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95" y="738445"/>
            <a:ext cx="285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o,2011 226.JPG" id="187" name="Google Shape;187;p39"/>
          <p:cNvPicPr preferRelativeResize="0"/>
          <p:nvPr/>
        </p:nvPicPr>
        <p:blipFill rotWithShape="1">
          <a:blip r:embed="rId4">
            <a:alphaModFix/>
          </a:blip>
          <a:srcRect b="0" l="0" r="29687" t="0"/>
          <a:stretch/>
        </p:blipFill>
        <p:spPr>
          <a:xfrm>
            <a:off x="3978499" y="738449"/>
            <a:ext cx="4801449" cy="384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0" y="0"/>
            <a:ext cx="91440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3C8C92"/>
                </a:solidFill>
                <a:latin typeface="Corsiva"/>
                <a:ea typeface="Corsiva"/>
                <a:cs typeface="Corsiva"/>
                <a:sym typeface="Corsiva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§25,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ЗНАТЬ ЗНАЧЕНИЕ 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ОСНОВНЫХ  ТЕРМИНОВ, 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ПРОЙДЕННЫХ НА УРОКЕ,</a:t>
            </a:r>
            <a:r>
              <a:rPr lang="ru" sz="30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1" i="0" lang="ru" sz="3000" u="none" cap="none" strike="noStrik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ОСОБЕННОСТИ АРАБСКОЙ КУЛЬТУРЫ</a:t>
            </a:r>
            <a:r>
              <a:rPr b="1" i="0" lang="ru" sz="6000" u="none" cap="none" strike="noStrik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 b="1" i="0" sz="6000" u="none" cap="none" strike="noStrike">
              <a:solidFill>
                <a:srgbClr val="26267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ЭТ урок 11</a:t>
            </a:r>
            <a:endParaRPr b="1" sz="6000">
              <a:solidFill>
                <a:srgbClr val="26267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/>
          <p:nvPr/>
        </p:nvSpPr>
        <p:spPr>
          <a:xfrm>
            <a:off x="-150" y="0"/>
            <a:ext cx="91440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1E4649"/>
                </a:solidFill>
                <a:latin typeface="Corsiva"/>
                <a:ea typeface="Corsiva"/>
                <a:cs typeface="Corsiva"/>
                <a:sym typeface="Corsiva"/>
              </a:rPr>
              <a:t>Давайте повторим!</a:t>
            </a:r>
            <a:endParaRPr b="1" i="0" sz="3600" u="none" cap="none" strike="noStrike">
              <a:solidFill>
                <a:srgbClr val="1E4649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4" name="Google Shape;104;p27"/>
          <p:cNvSpPr txBox="1"/>
          <p:nvPr/>
        </p:nvSpPr>
        <p:spPr>
          <a:xfrm>
            <a:off x="142843" y="573528"/>
            <a:ext cx="9001157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200"/>
              <a:buFont typeface="Corsiva"/>
              <a:buAutoNum type="arabicPeriod"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Покажите  на  карте  и опишите  словами  где  возникло государство  арабов?</a:t>
            </a:r>
            <a:endParaRPr sz="2200"/>
          </a:p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200"/>
              <a:buFont typeface="Corsiva"/>
              <a:buAutoNum type="arabicPeriod"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Назовите  страны, которые  вошли  в  состав </a:t>
            </a:r>
            <a:endParaRPr sz="2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     Арабского   халифата?</a:t>
            </a:r>
            <a:endParaRPr sz="2200"/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200"/>
              <a:buFont typeface="Corsiva"/>
              <a:buAutoNum type="arabicPeriod" startAt="3"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Прокомментируйте  события, которые  произошли  в 610, 622, 630гг.</a:t>
            </a:r>
            <a:endParaRPr sz="2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4.    Кого  называли  халифами?</a:t>
            </a:r>
            <a:endParaRPr sz="2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5.    Почему  арабы  смогли  за  короткий  промежуток </a:t>
            </a:r>
            <a:endParaRPr sz="2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     времени  завоевать  большие  территории?</a:t>
            </a:r>
            <a:endParaRPr sz="2200"/>
          </a:p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200"/>
              <a:buFont typeface="Corsiva"/>
              <a:buAutoNum type="arabicPeriod" startAt="6"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Приведите  примеры,  свидетельствующие о  могуществе  Арабского  халифата.</a:t>
            </a:r>
            <a:endParaRPr sz="2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000058"/>
                </a:solidFill>
                <a:latin typeface="Corsiva"/>
                <a:ea typeface="Corsiva"/>
                <a:cs typeface="Corsiva"/>
                <a:sym typeface="Corsiva"/>
              </a:rPr>
              <a:t>7.    Каковы  причины  упадка  державы  арабов?</a:t>
            </a:r>
            <a:endParaRPr b="1" i="0" sz="2200" u="none" cap="none" strike="noStrike">
              <a:solidFill>
                <a:srgbClr val="00005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2965706" y="535767"/>
            <a:ext cx="6178294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АРАБО-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ИСЛАМСКАЯ 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КУЛЬТУРА</a:t>
            </a:r>
            <a:endParaRPr b="1" i="0" sz="6000" u="none" cap="none" strike="noStrike">
              <a:solidFill>
                <a:srgbClr val="122A2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Leto,2011 199.JPG" id="110" name="Google Shape;110;p28"/>
          <p:cNvPicPr preferRelativeResize="0"/>
          <p:nvPr/>
        </p:nvPicPr>
        <p:blipFill rotWithShape="1">
          <a:blip r:embed="rId3">
            <a:alphaModFix/>
          </a:blip>
          <a:srcRect b="13970" l="0" r="0" t="0"/>
          <a:stretch/>
        </p:blipFill>
        <p:spPr>
          <a:xfrm>
            <a:off x="285720" y="107139"/>
            <a:ext cx="2428892" cy="2250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o,2011 231.JPG" id="111" name="Google Shape;111;p28"/>
          <p:cNvPicPr preferRelativeResize="0"/>
          <p:nvPr/>
        </p:nvPicPr>
        <p:blipFill rotWithShape="1">
          <a:blip r:embed="rId4">
            <a:alphaModFix/>
          </a:blip>
          <a:srcRect b="25574" l="0" r="50447" t="0"/>
          <a:stretch/>
        </p:blipFill>
        <p:spPr>
          <a:xfrm>
            <a:off x="357158" y="2464593"/>
            <a:ext cx="2214578" cy="203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/>
          <p:nvPr/>
        </p:nvSpPr>
        <p:spPr>
          <a:xfrm>
            <a:off x="621205" y="0"/>
            <a:ext cx="791755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800" u="none" cap="none" strike="noStrike">
                <a:solidFill>
                  <a:srgbClr val="0C1C1D"/>
                </a:solidFill>
                <a:latin typeface="Corsiva"/>
                <a:ea typeface="Corsiva"/>
                <a:cs typeface="Corsiva"/>
                <a:sym typeface="Corsiva"/>
              </a:rPr>
              <a:t>ЦЕЛИ И ЗАДАЧИ УРОКА:</a:t>
            </a:r>
            <a:endParaRPr b="1" i="0" sz="4800" u="none" cap="none" strike="noStrike">
              <a:solidFill>
                <a:srgbClr val="0C1C1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7" name="Google Shape;117;p29"/>
          <p:cNvSpPr txBox="1"/>
          <p:nvPr/>
        </p:nvSpPr>
        <p:spPr>
          <a:xfrm>
            <a:off x="214282" y="750081"/>
            <a:ext cx="8988300" cy="3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ЗНАТЬ:</a:t>
            </a:r>
            <a:endParaRPr sz="1800"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553945"/>
                </a:solidFill>
                <a:latin typeface="Lobster"/>
                <a:ea typeface="Lobster"/>
                <a:cs typeface="Lobster"/>
                <a:sym typeface="Lobster"/>
              </a:rPr>
              <a:t>ЗНАЧЕНИЕ ТЕРМИНОВ: </a:t>
            </a:r>
            <a:r>
              <a:rPr b="1" lang="ru" sz="18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КОРАН, ИСЛАМ, МЕЧЕТЬ,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МИНАРЕТ,  АРАБЕСКА,  КААБА,  ДЖИХАД,  ХАДЖ;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В  ЧЁМ  ВЫРАЖАЛИСЬ  ОСОБЕННОСТИ   МУСУЛЬМАНСКОЙ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КУЛЬТУРЫ;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О НАИБОЛЕЕ ЗНАЧИМЫХ  ДОСТИЖЕНИЯХ  ОБРАЗОВАНИЯ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122A2C"/>
                </a:solidFill>
                <a:latin typeface="Lobster"/>
                <a:ea typeface="Lobster"/>
                <a:cs typeface="Lobster"/>
                <a:sym typeface="Lobster"/>
              </a:rPr>
              <a:t>И НАУКИ;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3C78D8"/>
                </a:solidFill>
                <a:latin typeface="Corsiva"/>
                <a:ea typeface="Corsiva"/>
                <a:cs typeface="Corsiva"/>
                <a:sym typeface="Corsiva"/>
              </a:rPr>
              <a:t>УМЕТЬ ХАРАКТЕРИЗОВАТЬ:</a:t>
            </a:r>
            <a:endParaRPr sz="1800">
              <a:solidFill>
                <a:srgbClr val="3C78D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ОСНОВНЫЕ ИДЕИ КОРАНА;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ВЛИЯНИЕ ИСЛАМА НА ЖИЗНЬ СРЕДНЕВЕКОВЫХ МУСУЛЬМАН;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ПРИЧИНЫ РАСЦВЕТА АРАБСКОЙ КУЛЬТУРЫ;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262672"/>
                </a:solidFill>
                <a:latin typeface="Lobster"/>
                <a:ea typeface="Lobster"/>
                <a:cs typeface="Lobster"/>
                <a:sym typeface="Lobster"/>
              </a:rPr>
              <a:t>ПРОИЗВЕДЕНИЯ КУЛЬТУРЫ;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cap="none">
              <a:solidFill>
                <a:srgbClr val="ACD2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nda.ucoz.ru/_fr/1/8826791.jpg" id="122" name="Google Shape;1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53" y="0"/>
            <a:ext cx="9117247" cy="459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/>
          <p:nvPr/>
        </p:nvSpPr>
        <p:spPr>
          <a:xfrm>
            <a:off x="0" y="58847"/>
            <a:ext cx="9144000" cy="3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Коран</a:t>
            </a: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 переводе с арабского — «чтение»).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Джихад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—это усердие, рвение в распространении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ислама, в том числе и путем войны против людей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другой веры.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Мечеть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-мусульманский храм.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Хадж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путешествие в Мекку к храму Кааба.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Кааба</a:t>
            </a: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-главная святыня ислама.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Арабеска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-орнамент, состоящий из причудливо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переплетенных линий и растительных элементов.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Минарет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-высокая башня, с которой верующих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призывали к молитве.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63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1"/>
          <p:cNvSpPr/>
          <p:nvPr/>
        </p:nvSpPr>
        <p:spPr>
          <a:xfrm>
            <a:off x="0" y="0"/>
            <a:ext cx="9144000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74406D"/>
                </a:solidFill>
                <a:latin typeface="Corsiva"/>
                <a:ea typeface="Corsiva"/>
                <a:cs typeface="Corsiva"/>
                <a:sym typeface="Corsiva"/>
              </a:rPr>
              <a:t>Познавательное задание!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Какую роль  в  жизни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мусульман   играют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ислам  и священная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книга  Коран?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Учебник стр.153-154.</a:t>
            </a:r>
            <a:endParaRPr b="1" sz="5400">
              <a:solidFill>
                <a:srgbClr val="FFFF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179" y="250025"/>
            <a:ext cx="9013624" cy="46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/>
          <p:nvPr/>
        </p:nvSpPr>
        <p:spPr>
          <a:xfrm>
            <a:off x="618304" y="0"/>
            <a:ext cx="800411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74406D"/>
                </a:solidFill>
                <a:latin typeface="Corsiva"/>
                <a:ea typeface="Corsiva"/>
                <a:cs typeface="Corsiva"/>
                <a:sym typeface="Corsiva"/>
              </a:rPr>
              <a:t>ПРОБЛЕМНОЕ ЗАДАНИЕ!</a:t>
            </a:r>
            <a:endParaRPr b="1" sz="4800" cap="none">
              <a:solidFill>
                <a:srgbClr val="74406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36" name="Google Shape;136;p32"/>
          <p:cNvSpPr/>
          <p:nvPr/>
        </p:nvSpPr>
        <p:spPr>
          <a:xfrm>
            <a:off x="332575" y="1844349"/>
            <a:ext cx="79623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ВЫЯСНИТЬ</a:t>
            </a:r>
            <a:r>
              <a:rPr b="1" lang="ru" sz="3600" cap="none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,</a:t>
            </a:r>
            <a:endParaRPr sz="3600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ЧТО  СПОСОБСТВОВАЛО</a:t>
            </a:r>
            <a:endParaRPr b="1" sz="3600" cap="none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РАСЦВЕТУ КУЛЬТУРЫ</a:t>
            </a:r>
            <a:endParaRPr sz="3600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ХАЛИФАТА?</a:t>
            </a:r>
            <a:endParaRPr sz="3600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СТР.156.</a:t>
            </a:r>
            <a:endParaRPr b="1" sz="3600" cap="none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13549" cy="45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3"/>
          <p:cNvSpPr/>
          <p:nvPr/>
        </p:nvSpPr>
        <p:spPr>
          <a:xfrm>
            <a:off x="0" y="0"/>
            <a:ext cx="9144000" cy="3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7B7BDB"/>
                </a:solidFill>
                <a:latin typeface="Lobster"/>
                <a:ea typeface="Lobster"/>
                <a:cs typeface="Lobster"/>
                <a:sym typeface="Lobster"/>
              </a:rPr>
              <a:t>Причины расцвета культуры Арабского халифата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7BD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7BD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7BD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4889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Единая религия — ислам, объединяющая все население страны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4889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Объединение в одном государстве народов с высокоразвитой культурой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4889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Арабский язык — единый государственный язык в халифате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4889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Взаимный обмен научными знаниями и достижениями культуры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4889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Арабы создали алгебру (по-арабски это означает «счет»).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orahBord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