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5715000" cx="9144000"/>
  <p:notesSz cx="6858000" cy="9144000"/>
  <p:embeddedFontLst>
    <p:embeddedFont>
      <p:font typeface="Tahoma"/>
      <p:regular r:id="rId28"/>
      <p:bold r:id="rId29"/>
    </p:embeddedFont>
    <p:embeddedFont>
      <p:font typeface="Book Antiqua"/>
      <p:regular r:id="rId30"/>
      <p:bold r:id="rId31"/>
      <p:italic r:id="rId32"/>
      <p:boldItalic r:id="rId33"/>
    </p:embeddedFont>
    <p:embeddedFont>
      <p:font typeface="Helvetica Neue"/>
      <p:regular r:id="rId34"/>
      <p:bold r:id="rId35"/>
      <p:italic r:id="rId36"/>
      <p:boldItalic r:id="rId37"/>
    </p:embeddedFont>
    <p:embeddedFont>
      <p:font typeface="Century Gothic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6C9594-8FE6-4F35-9326-D8BC7DDCC36C}">
  <a:tblStyle styleId="{756C9594-8FE6-4F35-9326-D8BC7DDCC36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italic.fntdata"/><Relationship Id="rId20" Type="http://schemas.openxmlformats.org/officeDocument/2006/relationships/slide" Target="slides/slide13.xml"/><Relationship Id="rId41" Type="http://schemas.openxmlformats.org/officeDocument/2006/relationships/font" Target="fonts/CenturyGothic-bold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Tahoma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Tahom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BookAntiqua-bold.fntdata"/><Relationship Id="rId30" Type="http://schemas.openxmlformats.org/officeDocument/2006/relationships/font" Target="fonts/BookAntiqua-regular.fntdata"/><Relationship Id="rId11" Type="http://schemas.openxmlformats.org/officeDocument/2006/relationships/slide" Target="slides/slide4.xml"/><Relationship Id="rId33" Type="http://schemas.openxmlformats.org/officeDocument/2006/relationships/font" Target="fonts/BookAntiqua-boldItalic.fntdata"/><Relationship Id="rId10" Type="http://schemas.openxmlformats.org/officeDocument/2006/relationships/slide" Target="slides/slide3.xml"/><Relationship Id="rId32" Type="http://schemas.openxmlformats.org/officeDocument/2006/relationships/font" Target="fonts/BookAntiqua-italic.fntdata"/><Relationship Id="rId13" Type="http://schemas.openxmlformats.org/officeDocument/2006/relationships/slide" Target="slides/slide6.xml"/><Relationship Id="rId35" Type="http://schemas.openxmlformats.org/officeDocument/2006/relationships/font" Target="fonts/HelveticaNeue-bold.fntdata"/><Relationship Id="rId12" Type="http://schemas.openxmlformats.org/officeDocument/2006/relationships/slide" Target="slides/slide5.xml"/><Relationship Id="rId34" Type="http://schemas.openxmlformats.org/officeDocument/2006/relationships/font" Target="fonts/HelveticaNeue-regular.fntdata"/><Relationship Id="rId15" Type="http://schemas.openxmlformats.org/officeDocument/2006/relationships/slide" Target="slides/slide8.xml"/><Relationship Id="rId37" Type="http://schemas.openxmlformats.org/officeDocument/2006/relationships/font" Target="fonts/HelveticaNeue-boldItalic.fntdata"/><Relationship Id="rId14" Type="http://schemas.openxmlformats.org/officeDocument/2006/relationships/slide" Target="slides/slide7.xml"/><Relationship Id="rId36" Type="http://schemas.openxmlformats.org/officeDocument/2006/relationships/font" Target="fonts/HelveticaNeue-italic.fntdata"/><Relationship Id="rId17" Type="http://schemas.openxmlformats.org/officeDocument/2006/relationships/slide" Target="slides/slide10.xml"/><Relationship Id="rId39" Type="http://schemas.openxmlformats.org/officeDocument/2006/relationships/font" Target="fonts/CenturyGothic-bold.fntdata"/><Relationship Id="rId16" Type="http://schemas.openxmlformats.org/officeDocument/2006/relationships/slide" Target="slides/slide9.xml"/><Relationship Id="rId38" Type="http://schemas.openxmlformats.org/officeDocument/2006/relationships/font" Target="fonts/CenturyGothic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9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55fb549a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255fb549ac_0_3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cade36dc4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6cade36dc4_2_113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cade36dc4_2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6cade36dc4_2_120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cade36dc4_2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6cade36dc4_2_151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cade36dc4_2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6cade36dc4_2_158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cade36dc4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6cade36dc4_2_166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cade36dc4_2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6cade36dc4_2_174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cade36dc4_2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6cade36dc4_2_182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cade36dc4_2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6cade36dc4_2_188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cade36dc4_2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6cade36dc4_2_195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cade36dc4_2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6cade36dc4_2_202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cade36dc4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6cade36dc4_2_75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cade36dc4_2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6cade36dc4_2_218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cade36dc4_2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6cade36dc4_2_81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cade36dc4_2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6cade36dc4_2_87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cade36dc4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6cade36dc4_2_92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cade36dc4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6cade36dc4_2_99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cade36dc4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6cade36dc4_2_104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cade36dc4_2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6cade36dc4_2_128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cade36dc4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6cade36dc4_2_136:notes"/>
          <p:cNvSpPr/>
          <p:nvPr>
            <p:ph idx="2" type="sldImg"/>
          </p:nvPr>
        </p:nvSpPr>
        <p:spPr>
          <a:xfrm>
            <a:off x="685995" y="685800"/>
            <a:ext cx="5486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229028"/>
            <a:ext cx="8520600" cy="218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502472"/>
            <a:ext cx="8520600" cy="14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1775354"/>
            <a:ext cx="77724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3238500"/>
            <a:ext cx="6400800" cy="14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3672417"/>
            <a:ext cx="77724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422261"/>
            <a:ext cx="77724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333500"/>
            <a:ext cx="4038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333500"/>
            <a:ext cx="4038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279261"/>
            <a:ext cx="40401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812396"/>
            <a:ext cx="40401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279261"/>
            <a:ext cx="40419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1812396"/>
            <a:ext cx="40419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27542"/>
            <a:ext cx="30084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27542"/>
            <a:ext cx="5111700" cy="48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195917"/>
            <a:ext cx="30084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4000500"/>
            <a:ext cx="54864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4472782"/>
            <a:ext cx="54864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686200" y="-895500"/>
            <a:ext cx="3771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220000" y="1638265"/>
            <a:ext cx="4876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029000" y="-342935"/>
            <a:ext cx="48762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333500"/>
            <a:ext cx="82296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://www.youtube.com/watch?v=tOnusvm6Ypo" TargetMode="External"/><Relationship Id="rId8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_2.jpg"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255150" y="932325"/>
            <a:ext cx="86337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Государственное учреждение образования</a:t>
            </a:r>
            <a:endParaRPr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</a:rPr>
              <a:t>«Гимназия №2 г. Солигорска»</a:t>
            </a:r>
            <a:endParaRPr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ru" sz="1700">
                <a:solidFill>
                  <a:schemeClr val="dk1"/>
                </a:solidFill>
              </a:rPr>
              <a:t>Людмила Антоновна Ларчик</a:t>
            </a:r>
            <a:endParaRPr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</a:rPr>
              <a:t>у</a:t>
            </a:r>
            <a:r>
              <a:rPr b="1" lang="ru" sz="1600">
                <a:solidFill>
                  <a:schemeClr val="dk1"/>
                </a:solidFill>
              </a:rPr>
              <a:t>читель истории и обществоведения высшей квалификационной категории</a:t>
            </a:r>
            <a:endParaRPr sz="19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ru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ru" sz="2600">
                <a:solidFill>
                  <a:schemeClr val="dk1"/>
                </a:solidFill>
              </a:rPr>
              <a:t>Урок истории Средних веков в 6 классе</a:t>
            </a:r>
            <a:endParaRPr sz="2000">
              <a:solidFill>
                <a:srgbClr val="0033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</a:rPr>
              <a:t> </a:t>
            </a:r>
            <a:r>
              <a:rPr b="1" lang="ru" sz="2100">
                <a:solidFill>
                  <a:schemeClr val="dk1"/>
                </a:solidFill>
              </a:rPr>
              <a:t>Тема урока : «Японская цивилизация»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4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0" y="0"/>
            <a:ext cx="7620001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 rotWithShape="1">
          <a:blip r:embed="rId4">
            <a:alphaModFix/>
          </a:blip>
          <a:srcRect b="0" l="48945" r="0" t="0"/>
          <a:stretch/>
        </p:blipFill>
        <p:spPr>
          <a:xfrm>
            <a:off x="1" y="0"/>
            <a:ext cx="4357685" cy="559595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/>
          <p:nvPr/>
        </p:nvSpPr>
        <p:spPr>
          <a:xfrm>
            <a:off x="4714876" y="-119083"/>
            <a:ext cx="40197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6D9EEB"/>
                </a:solidFill>
                <a:latin typeface="Calibri"/>
                <a:ea typeface="Calibri"/>
                <a:cs typeface="Calibri"/>
                <a:sym typeface="Calibri"/>
              </a:rPr>
              <a:t>Проблемное</a:t>
            </a:r>
            <a:endParaRPr sz="3000">
              <a:solidFill>
                <a:srgbClr val="6D9EEB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6D9EEB"/>
                </a:solidFill>
                <a:latin typeface="Calibri"/>
                <a:ea typeface="Calibri"/>
                <a:cs typeface="Calibri"/>
                <a:sym typeface="Calibri"/>
              </a:rPr>
              <a:t>задание!</a:t>
            </a:r>
            <a:endParaRPr b="1" sz="3000" cap="none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4"/>
          <p:cNvSpPr/>
          <p:nvPr/>
        </p:nvSpPr>
        <p:spPr>
          <a:xfrm>
            <a:off x="4007471" y="995748"/>
            <a:ext cx="5282700" cy="47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Докажите,</a:t>
            </a:r>
            <a:endParaRPr b="1" sz="3000" cap="non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что в Японии в эпоху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Высокого  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b="1" lang="ru" sz="30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редневековья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сформировались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r>
              <a:rPr b="1" lang="ru" sz="30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еодальные 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b="1" lang="ru" sz="30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тношения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сеньор-вассал.</a:t>
            </a:r>
            <a:endParaRPr b="1" sz="30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стр.172.</a:t>
            </a:r>
            <a:endParaRPr b="1" sz="30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5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0" y="0"/>
            <a:ext cx="7620001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/>
          <p:nvPr/>
        </p:nvSpPr>
        <p:spPr>
          <a:xfrm>
            <a:off x="0" y="124083"/>
            <a:ext cx="3357600" cy="21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Кто такие </a:t>
            </a:r>
            <a:r>
              <a:rPr b="1" lang="ru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самураи</a:t>
            </a:r>
            <a:r>
              <a:rPr b="1" lang="ru" sz="3000" u="sng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, </a:t>
            </a:r>
            <a:endParaRPr b="1" sz="3000" cap="non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какую роль они играли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в японском государстве?</a:t>
            </a:r>
            <a:endParaRPr b="1" sz="3000" cap="non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6525" y="3310473"/>
            <a:ext cx="1544582" cy="17062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знавательное видео для детей.&#10;Кто такие самураи? В чем смысл кодекса чести? Каким оружием владели японские воины? &#10;Кот Семен приглашает вас в одну из самых загадочных и удивительных стран – Японию! Там нас ждет встреча с известными на весь мир воинами – самураями. &#10;&#10;На канале кот Семен Ученый ты найдешь самые интересные факты об окружающем нас мире:&#10;Животные (хищники, динозавры и т.д.)&#10;Космос (Луна, МКС, планеты и т.д.)&#10;История (ниндзя, самураи, монахи шаолинь и т.д.)&#10;&#10;Подписывайся на новый познавательный канал для детей Семен Ученый https://goo.gl/s056t7&#10;&#10;Другие познавательные видео для детей:&#10;Про космос:&#10;Загадочная ЛУНА https://youtu.be/Lej4l2Hia_Q&#10;Международная Космическая Станция https://youtu.be/GH7Q8n68Nl4&#10;&#10;История:&#10;про НИНДЗЯ https://youtu.be/i5wbLDXwZAQ&#10;&#10;Животные:&#10;Тарбозавр https://youtu.be/JMm2MU3dXx0&#10;Дасплетозавр https://youtu.be/6d3ptXzXyxM&#10;Карнотавр https://youtu.be/duUg67v0AoY&#10;Горгозавр https://youtu.be/2IrrJP_28ZI&#10;Лиоплевродон https://youtu.be/xwrgNG493Ng&#10;&#10;&#10;══════════════&#10;&#10;Мой второй канал со смешной озвучкой лего игр Семен Плей:&#10;═══════&#10;Смешные лего мультики про динозавров Мир Юрского периода  https://www.youtube.com/watch?v=g1LpgLX3m2o&amp;index=1&amp;list=PLo0AQZfIcQufOa6oJLl490XQsO_YrdI2e&#10;═══════&#10;Смешные лего мультфильмы марвел супергерои https://www.youtube.com/watch?v=rCmR9S8aGTw&amp;index=2&amp;list=PLo0AQZfIcQudVed4vDDgSwimGDUkeSpFC&#10;═══════&#10;Ржачные лего Звездные войны Пробуждение силы (2016) https://www.youtube.com/watch?v=DJswLqVHRNg&amp;list=PLo0AQZfIcQuc1JoBTWPGiNeppyBazzLy1&#10;═══════&#10;Веселые мультики Лего Пираты Карибского моря  https://www.youtube.com/watch?v=M7DvQcKClEY&amp;list=PLo0AQZfIcQud3NMR68a2ix6NaXSqdiz_h&#10;&#10;Наши мультики игры для детей в социальных сетях:&#10;Вконтакте: https://vk.com/detvoratv&#10;Facebook: https://goo.gl/TB0sHa&#10;Одноклассники: http://ok.ru/profile/585524849452&#10;Twitter: https://twitter.com/DetvoraTv&#10;Google+: https://goo.gl/fjzShl&#10;YouTube: https://goo.gl/jlEyt9&#10;&#10;-~-~~-~~~-~~-~-&#10;Обязательно зацени: &quot;6 ФАКТОВ ПРО ФИЛЬМ ОНО 2 (2019), #ОНО (2017) и ОНО 2 (1990) | #Котоновости 29&quot; &#10;https://www.youtube.com/watch?v=9T2m1oYofo0&#10;-~-~~-~~~-~~-~-" id="214" name="Google Shape;214;p35" title="Интересное детям про историю | Самураи | Семен Ученый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3150" y="408444"/>
            <a:ext cx="4898104" cy="3673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6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0" y="0"/>
            <a:ext cx="7620001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44" y="119043"/>
            <a:ext cx="2260802" cy="28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6"/>
          <p:cNvSpPr txBox="1"/>
          <p:nvPr/>
        </p:nvSpPr>
        <p:spPr>
          <a:xfrm>
            <a:off x="43350" y="3929083"/>
            <a:ext cx="30000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Сёгун Минамото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6"/>
          <p:cNvSpPr/>
          <p:nvPr/>
        </p:nvSpPr>
        <p:spPr>
          <a:xfrm>
            <a:off x="3043350" y="119056"/>
            <a:ext cx="5933100" cy="54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Конец XII века-</a:t>
            </a:r>
            <a:r>
              <a:rPr b="1" lang="ru" sz="2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установление в Японии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b="1" lang="ru" sz="2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ласти Минамото.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Вторая половина XIII века- </a:t>
            </a: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вторжение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r>
              <a:rPr b="1" lang="ru" sz="24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рмии монголов.</a:t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Камикадзе- </a:t>
            </a:r>
            <a:r>
              <a:rPr b="1" lang="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«божественный ветер».</a:t>
            </a:r>
            <a:endParaRPr b="1" sz="24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39150" y="4611250"/>
            <a:ext cx="9065700" cy="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Сёгун-</a:t>
            </a: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переводе с японского «великий полководец, покоряющий варваров».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3922850" y="2466056"/>
            <a:ext cx="4020600" cy="20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Как “божественный ветер” спас японцев от завоевания монголами?</a:t>
            </a:r>
            <a:endParaRPr b="1" sz="280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стр.174</a:t>
            </a:r>
            <a:endParaRPr b="1" sz="2800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7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0" y="0"/>
            <a:ext cx="7620001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66692" y="3274222"/>
            <a:ext cx="3250448" cy="232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844" y="119043"/>
            <a:ext cx="2049609" cy="223243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7"/>
          <p:cNvSpPr/>
          <p:nvPr/>
        </p:nvSpPr>
        <p:spPr>
          <a:xfrm>
            <a:off x="3655860" y="0"/>
            <a:ext cx="52530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Познавательное 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b="1" lang="ru" sz="3600" cap="non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адание!</a:t>
            </a:r>
            <a:endParaRPr b="1" sz="3600" cap="none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7"/>
          <p:cNvSpPr/>
          <p:nvPr/>
        </p:nvSpPr>
        <p:spPr>
          <a:xfrm>
            <a:off x="4365150" y="1428751"/>
            <a:ext cx="4263000" cy="3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В чём состоят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особенности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я</a:t>
            </a:r>
            <a:r>
              <a:rPr b="1" lang="ru" sz="36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понской 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b="1" lang="ru" sz="36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елигии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и культуры?</a:t>
            </a:r>
            <a:endParaRPr b="1" sz="36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стр.174-176</a:t>
            </a:r>
            <a:endParaRPr b="1" sz="3600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8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0" y="0"/>
            <a:ext cx="7619978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66692" y="3274222"/>
            <a:ext cx="3250448" cy="2321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12" y="3274222"/>
            <a:ext cx="1598695" cy="1741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.jpg" id="241" name="Google Shape;24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00430" y="3631412"/>
            <a:ext cx="1644562" cy="11162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2" name="Google Shape;242;p38"/>
          <p:cNvGraphicFramePr/>
          <p:nvPr/>
        </p:nvGraphicFramePr>
        <p:xfrm>
          <a:off x="0" y="297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{756C9594-8FE6-4F35-9326-D8BC7DDCC36C}</a:tableStyleId>
              </a:tblPr>
              <a:tblGrid>
                <a:gridCol w="2520000"/>
                <a:gridCol w="2376000"/>
                <a:gridCol w="2232000"/>
                <a:gridCol w="2015975"/>
              </a:tblGrid>
              <a:tr h="75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3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300"/>
                    </a:p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3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Письменность </a:t>
                      </a:r>
                      <a:endParaRPr b="1" sz="23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1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3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  </a:t>
                      </a:r>
                      <a:endParaRPr sz="1300"/>
                    </a:p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Книгопечатани</a:t>
                      </a:r>
                      <a:r>
                        <a:rPr b="1" lang="ru" sz="23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b="1" sz="23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1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3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Архитектура,</a:t>
                      </a:r>
                      <a:endParaRPr b="1" sz="23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3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скульптура</a:t>
                      </a:r>
                      <a:endParaRPr b="1" sz="23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1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3269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3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Литература</a:t>
                      </a:r>
                      <a:endParaRPr b="1" sz="23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1CA"/>
                    </a:solidFill>
                  </a:tcPr>
                </a:tc>
              </a:tr>
              <a:tr h="1747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Создание своей</a:t>
                      </a:r>
                      <a:endParaRPr sz="1300"/>
                    </a:p>
                    <a:p>
                      <a:pPr indent="0" lvl="0" marL="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иероглифической</a:t>
                      </a:r>
                      <a:endParaRPr b="1"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письменности</a:t>
                      </a:r>
                      <a:endParaRPr b="1"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1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42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300"/>
                    </a:p>
                    <a:p>
                      <a:pPr indent="0" lvl="0" marL="0" marR="0" rtl="0" algn="l">
                        <a:lnSpc>
                          <a:spcPct val="42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42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       </a:t>
                      </a:r>
                      <a:endParaRPr sz="1300"/>
                    </a:p>
                    <a:p>
                      <a:pPr indent="0" lvl="0" marL="0" marR="0" rtl="0" algn="l">
                        <a:lnSpc>
                          <a:spcPct val="42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Заимствование      </a:t>
                      </a:r>
                      <a:endParaRPr sz="1300"/>
                    </a:p>
                    <a:p>
                      <a:pPr indent="0" lvl="0" marL="0" marR="0" rtl="0" algn="l">
                        <a:lnSpc>
                          <a:spcPct val="42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42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 из Китая</a:t>
                      </a:r>
                      <a:endParaRPr b="1"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1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l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l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Строительство </a:t>
                      </a:r>
                      <a:endParaRPr sz="1300"/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буддийских </a:t>
                      </a:r>
                      <a:endParaRPr sz="1300"/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храмов с </a:t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множеством </a:t>
                      </a:r>
                      <a:endParaRPr sz="1300"/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скульптур </a:t>
                      </a:r>
                      <a:endParaRPr sz="1300"/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Будды</a:t>
                      </a:r>
                      <a:endParaRPr b="1"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1C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Сборник </a:t>
                      </a:r>
                      <a:endParaRPr sz="1300"/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стихов </a:t>
                      </a:r>
                      <a:endParaRPr sz="1300"/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«Мириады </a:t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лепестков» </a:t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(VIII в.); </a:t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самурайская </a:t>
                      </a:r>
                      <a:endParaRPr sz="1300"/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" marR="0" rtl="0" algn="ctr">
                        <a:lnSpc>
                          <a:spcPct val="4104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20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поэзия</a:t>
                      </a:r>
                      <a:endParaRPr b="1" sz="2000" u="none" cap="none" strike="noStrik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0" marB="0" marR="6350" marL="63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4E1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9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0" y="0"/>
            <a:ext cx="7561833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844" y="173321"/>
            <a:ext cx="5447148" cy="409031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9"/>
          <p:cNvSpPr/>
          <p:nvPr/>
        </p:nvSpPr>
        <p:spPr>
          <a:xfrm>
            <a:off x="972292" y="4796065"/>
            <a:ext cx="69717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Символ религии синто</a:t>
            </a:r>
            <a:endParaRPr b="1" sz="3600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9847" y="101730"/>
            <a:ext cx="5525355" cy="414401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/>
          <p:nvPr/>
        </p:nvSpPr>
        <p:spPr>
          <a:xfrm>
            <a:off x="338294" y="4857763"/>
            <a:ext cx="86487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Буддистский храм в Японии</a:t>
            </a:r>
            <a:endParaRPr b="1"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0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-3" y="0"/>
            <a:ext cx="7620001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77-1.jpg" id="257" name="Google Shape;257;p40"/>
          <p:cNvPicPr preferRelativeResize="0"/>
          <p:nvPr/>
        </p:nvPicPr>
        <p:blipFill rotWithShape="1">
          <a:blip r:embed="rId4">
            <a:alphaModFix/>
          </a:blip>
          <a:srcRect b="0" l="0" r="34732" t="0"/>
          <a:stretch/>
        </p:blipFill>
        <p:spPr>
          <a:xfrm>
            <a:off x="0" y="0"/>
            <a:ext cx="392909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0"/>
          <p:cNvSpPr/>
          <p:nvPr/>
        </p:nvSpPr>
        <p:spPr>
          <a:xfrm>
            <a:off x="4143372" y="833423"/>
            <a:ext cx="4809300" cy="4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 cap="non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Проверим</a:t>
            </a:r>
            <a:endParaRPr sz="6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наши </a:t>
            </a:r>
            <a:endParaRPr sz="6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знания!</a:t>
            </a:r>
            <a:endParaRPr sz="6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 cap="none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1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0" y="0"/>
            <a:ext cx="7620001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1"/>
          <p:cNvSpPr/>
          <p:nvPr/>
        </p:nvSpPr>
        <p:spPr>
          <a:xfrm>
            <a:off x="130500" y="1642945"/>
            <a:ext cx="8643900" cy="3937800"/>
          </a:xfrm>
          <a:prstGeom prst="rect">
            <a:avLst/>
          </a:prstGeom>
          <a:solidFill>
            <a:srgbClr val="E4E1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Главная обязанность — военная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Защита своего сеньора, хозяина, верность ему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Высокое положение в обществе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Полный отказ от личных интересов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Умение в совершенстве владеть собой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Благородное происхождение, гордость древностью рода и знаменитыми предками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Должны быть смелыми, отважными, храбрыми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Искусно владеть воинским мастерством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Должны изучать науки, использовать свой досуг для упражнения в поэзии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Должны быть честными, презирать собственную выгоду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11.Должны презирать смерть, ценить честь и славу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12.Должны почитать родителей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13.Должны защищать слабых и обиженных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14.Заниматься ремеслом, торговлей, трудиться на земле — позорно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1"/>
          <p:cNvSpPr/>
          <p:nvPr/>
        </p:nvSpPr>
        <p:spPr>
          <a:xfrm>
            <a:off x="0" y="0"/>
            <a:ext cx="2212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Задание 1.</a:t>
            </a:r>
            <a:endParaRPr b="1" sz="2400" cap="non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1"/>
          <p:cNvSpPr txBox="1"/>
          <p:nvPr/>
        </p:nvSpPr>
        <p:spPr>
          <a:xfrm>
            <a:off x="0" y="380654"/>
            <a:ext cx="91440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Выпишите в две колонки номера предложений где содержатся: </a:t>
            </a:r>
            <a:endParaRPr sz="2200">
              <a:solidFill>
                <a:schemeClr val="accen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правила кодекса чести западноевропейского рыцаря;</a:t>
            </a:r>
            <a:endParaRPr sz="2200">
              <a:solidFill>
                <a:schemeClr val="accen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правила кодекса чести самурая;</a:t>
            </a:r>
            <a:endParaRPr b="1" sz="2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2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0" y="0"/>
            <a:ext cx="7620001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2"/>
          <p:cNvSpPr/>
          <p:nvPr/>
        </p:nvSpPr>
        <p:spPr>
          <a:xfrm>
            <a:off x="53300" y="0"/>
            <a:ext cx="2019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Задание 2.</a:t>
            </a:r>
            <a:endParaRPr b="1" sz="2400" cap="non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2"/>
          <p:cNvSpPr/>
          <p:nvPr/>
        </p:nvSpPr>
        <p:spPr>
          <a:xfrm>
            <a:off x="179375" y="762611"/>
            <a:ext cx="8572500" cy="4848900"/>
          </a:xfrm>
          <a:prstGeom prst="rect">
            <a:avLst/>
          </a:prstGeom>
          <a:solidFill>
            <a:srgbClr val="F7EDC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Япония — страна: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□а) на Ближнем Востоке;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□б) в Малой Азии;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□ в) на Дальнем Востоке.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Япония — страна, расположенная на: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□а) полуострове;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□б) одном большом острове;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□в) на множестве островов.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Япония омывается водами: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□ а) Тихого океана, Охотским, Восточно-Китайским, Японским морями;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□б) Атлантическим океаном, Южно-Китайским, Желтым морями;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□ в) Индийским океаном, Аравийским морем, Бенгальским заливом.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Современной столицей Японии является город: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□а) Осака; □б) Токио; □ в) Киото.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2"/>
          <p:cNvSpPr/>
          <p:nvPr/>
        </p:nvSpPr>
        <p:spPr>
          <a:xfrm>
            <a:off x="1947450" y="0"/>
            <a:ext cx="5556300" cy="590100"/>
          </a:xfrm>
          <a:prstGeom prst="rect">
            <a:avLst/>
          </a:prstGeom>
          <a:solidFill>
            <a:srgbClr val="E4E1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Запишите букву верного ответа.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3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0" y="0"/>
            <a:ext cx="7643269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3"/>
          <p:cNvSpPr/>
          <p:nvPr/>
        </p:nvSpPr>
        <p:spPr>
          <a:xfrm>
            <a:off x="-37448" y="0"/>
            <a:ext cx="20337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Задание 3.</a:t>
            </a:r>
            <a:endParaRPr b="1" sz="2400" cap="non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3"/>
          <p:cNvSpPr/>
          <p:nvPr/>
        </p:nvSpPr>
        <p:spPr>
          <a:xfrm>
            <a:off x="0" y="80"/>
            <a:ext cx="9144000" cy="9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BDD1F9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</a:t>
            </a:r>
            <a:r>
              <a:rPr b="1" lang="r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lang="ru" sz="2400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Заполните схему:</a:t>
            </a:r>
            <a:endParaRPr sz="2400">
              <a:solidFill>
                <a:schemeClr val="accent2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</a:t>
            </a:r>
            <a:r>
              <a:rPr b="1" lang="ru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«Страны Азии в средневековье»</a:t>
            </a:r>
            <a:endParaRPr b="1" sz="2400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3"/>
          <p:cNvSpPr/>
          <p:nvPr/>
        </p:nvSpPr>
        <p:spPr>
          <a:xfrm>
            <a:off x="3571868" y="2262183"/>
            <a:ext cx="1785900" cy="1428900"/>
          </a:xfrm>
          <a:prstGeom prst="ellipse">
            <a:avLst/>
          </a:prstGeom>
          <a:solidFill>
            <a:srgbClr val="F7EDC5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3"/>
          <p:cNvSpPr/>
          <p:nvPr/>
        </p:nvSpPr>
        <p:spPr>
          <a:xfrm>
            <a:off x="3571925" y="2524167"/>
            <a:ext cx="18309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Страны</a:t>
            </a:r>
            <a:endParaRPr sz="2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Азии</a:t>
            </a:r>
            <a:endParaRPr b="1" sz="2400" cap="non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3"/>
          <p:cNvSpPr/>
          <p:nvPr/>
        </p:nvSpPr>
        <p:spPr>
          <a:xfrm>
            <a:off x="4214810" y="1845462"/>
            <a:ext cx="484500" cy="4581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3"/>
          <p:cNvSpPr/>
          <p:nvPr/>
        </p:nvSpPr>
        <p:spPr>
          <a:xfrm>
            <a:off x="4214810" y="3690943"/>
            <a:ext cx="484500" cy="535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3"/>
          <p:cNvSpPr/>
          <p:nvPr/>
        </p:nvSpPr>
        <p:spPr>
          <a:xfrm>
            <a:off x="2857488" y="2797968"/>
            <a:ext cx="692700" cy="403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3"/>
          <p:cNvSpPr/>
          <p:nvPr/>
        </p:nvSpPr>
        <p:spPr>
          <a:xfrm>
            <a:off x="5357818" y="2738437"/>
            <a:ext cx="571500" cy="40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3"/>
          <p:cNvSpPr/>
          <p:nvPr/>
        </p:nvSpPr>
        <p:spPr>
          <a:xfrm>
            <a:off x="1415516" y="1233770"/>
            <a:ext cx="6143700" cy="583200"/>
          </a:xfrm>
          <a:prstGeom prst="roundRect">
            <a:avLst>
              <a:gd fmla="val 16667" name="adj"/>
            </a:avLst>
          </a:prstGeom>
          <a:solidFill>
            <a:srgbClr val="C4BD97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3"/>
          <p:cNvSpPr/>
          <p:nvPr/>
        </p:nvSpPr>
        <p:spPr>
          <a:xfrm>
            <a:off x="142844" y="2619373"/>
            <a:ext cx="2714700" cy="762000"/>
          </a:xfrm>
          <a:prstGeom prst="roundRect">
            <a:avLst>
              <a:gd fmla="val 16667" name="adj"/>
            </a:avLst>
          </a:prstGeom>
          <a:solidFill>
            <a:srgbClr val="D6E3BC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3"/>
          <p:cNvSpPr/>
          <p:nvPr/>
        </p:nvSpPr>
        <p:spPr>
          <a:xfrm>
            <a:off x="6000760" y="2559842"/>
            <a:ext cx="2714700" cy="762000"/>
          </a:xfrm>
          <a:prstGeom prst="roundRect">
            <a:avLst>
              <a:gd fmla="val 16667" name="adj"/>
            </a:avLst>
          </a:prstGeom>
          <a:solidFill>
            <a:srgbClr val="DAEEF3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3"/>
          <p:cNvSpPr/>
          <p:nvPr/>
        </p:nvSpPr>
        <p:spPr>
          <a:xfrm>
            <a:off x="2928926" y="4286260"/>
            <a:ext cx="3214800" cy="833400"/>
          </a:xfrm>
          <a:prstGeom prst="roundRect">
            <a:avLst>
              <a:gd fmla="val 16667" name="adj"/>
            </a:avLst>
          </a:prstGeom>
          <a:solidFill>
            <a:srgbClr val="F2DADA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_63538_8e950d2d_XL.jpg" id="135" name="Google Shape;135;p26"/>
          <p:cNvPicPr preferRelativeResize="0"/>
          <p:nvPr/>
        </p:nvPicPr>
        <p:blipFill rotWithShape="1">
          <a:blip r:embed="rId3">
            <a:alphaModFix/>
          </a:blip>
          <a:srcRect b="3124" l="6250" r="61719" t="2083"/>
          <a:stretch/>
        </p:blipFill>
        <p:spPr>
          <a:xfrm>
            <a:off x="135030" y="551185"/>
            <a:ext cx="2564762" cy="474376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/>
          <p:nvPr/>
        </p:nvSpPr>
        <p:spPr>
          <a:xfrm>
            <a:off x="2847925" y="0"/>
            <a:ext cx="6296100" cy="56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C8691E"/>
                </a:solidFill>
                <a:latin typeface="Arial"/>
                <a:ea typeface="Arial"/>
                <a:cs typeface="Arial"/>
                <a:sym typeface="Arial"/>
              </a:rPr>
              <a:t>§ 28.</a:t>
            </a:r>
            <a:endParaRPr>
              <a:solidFill>
                <a:srgbClr val="C8691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C8691E"/>
                </a:solidFill>
                <a:latin typeface="Arial"/>
                <a:ea typeface="Arial"/>
                <a:cs typeface="Arial"/>
                <a:sym typeface="Arial"/>
              </a:rPr>
              <a:t>Подготовить </a:t>
            </a:r>
            <a:endParaRPr>
              <a:solidFill>
                <a:srgbClr val="C8691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C8691E"/>
                </a:solidFill>
                <a:latin typeface="Arial"/>
                <a:ea typeface="Arial"/>
                <a:cs typeface="Arial"/>
                <a:sym typeface="Arial"/>
              </a:rPr>
              <a:t>презентации</a:t>
            </a:r>
            <a:endParaRPr>
              <a:solidFill>
                <a:srgbClr val="C8691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C8691E"/>
                </a:solidFill>
                <a:latin typeface="Arial"/>
                <a:ea typeface="Arial"/>
                <a:cs typeface="Arial"/>
                <a:sym typeface="Arial"/>
              </a:rPr>
              <a:t>о религии</a:t>
            </a:r>
            <a:endParaRPr>
              <a:solidFill>
                <a:srgbClr val="C8691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C8691E"/>
                </a:solidFill>
                <a:latin typeface="Arial"/>
                <a:ea typeface="Arial"/>
                <a:cs typeface="Arial"/>
                <a:sym typeface="Arial"/>
              </a:rPr>
              <a:t>и культуре</a:t>
            </a:r>
            <a:endParaRPr>
              <a:solidFill>
                <a:srgbClr val="C8691E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FFF0E6"/>
                </a:solidFill>
                <a:latin typeface="Arial"/>
                <a:ea typeface="Arial"/>
                <a:cs typeface="Arial"/>
                <a:sym typeface="Arial"/>
              </a:rPr>
              <a:t> Японии</a:t>
            </a:r>
            <a:endParaRPr b="1" i="0" sz="54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_63538_8e950d2d_XL.jpg" id="296" name="Google Shape;296;p44"/>
          <p:cNvPicPr preferRelativeResize="0"/>
          <p:nvPr/>
        </p:nvPicPr>
        <p:blipFill rotWithShape="1">
          <a:blip r:embed="rId3">
            <a:alphaModFix/>
          </a:blip>
          <a:srcRect b="0" l="2580" r="61613" t="1851"/>
          <a:stretch/>
        </p:blipFill>
        <p:spPr>
          <a:xfrm>
            <a:off x="0" y="416702"/>
            <a:ext cx="3989760" cy="476253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4"/>
          <p:cNvSpPr/>
          <p:nvPr/>
        </p:nvSpPr>
        <p:spPr>
          <a:xfrm>
            <a:off x="4034203" y="1071550"/>
            <a:ext cx="51099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 cap="none">
                <a:solidFill>
                  <a:srgbClr val="FFA15D"/>
                </a:solidFill>
                <a:latin typeface="Calibri"/>
                <a:ea typeface="Calibri"/>
                <a:cs typeface="Calibri"/>
                <a:sym typeface="Calibri"/>
              </a:rPr>
              <a:t>Благодарю</a:t>
            </a:r>
            <a:endParaRPr sz="6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rgbClr val="FFA15D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endParaRPr sz="6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000">
                <a:solidFill>
                  <a:srgbClr val="FFA15D"/>
                </a:solidFill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b="1" lang="ru" sz="6000" cap="none">
                <a:solidFill>
                  <a:srgbClr val="FFA15D"/>
                </a:solidFill>
                <a:latin typeface="Calibri"/>
                <a:ea typeface="Calibri"/>
                <a:cs typeface="Calibri"/>
                <a:sym typeface="Calibri"/>
              </a:rPr>
              <a:t>аботу!</a:t>
            </a:r>
            <a:endParaRPr b="1" sz="6000" cap="none">
              <a:solidFill>
                <a:srgbClr val="FFA1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_2.jpg" id="141" name="Google Shape;14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/>
          <p:nvPr/>
        </p:nvSpPr>
        <p:spPr>
          <a:xfrm>
            <a:off x="0" y="-139611"/>
            <a:ext cx="91440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48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Давайте повторим!</a:t>
            </a:r>
            <a:endParaRPr b="1" i="0" sz="48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7"/>
          <p:cNvSpPr/>
          <p:nvPr/>
        </p:nvSpPr>
        <p:spPr>
          <a:xfrm>
            <a:off x="656125" y="714361"/>
            <a:ext cx="8234100" cy="43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latin typeface="Calibri"/>
                <a:ea typeface="Calibri"/>
                <a:cs typeface="Calibri"/>
                <a:sym typeface="Calibri"/>
              </a:rPr>
              <a:t>1. Цивилизации какой части света</a:t>
            </a:r>
            <a:endParaRPr sz="3000"/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latin typeface="Calibri"/>
                <a:ea typeface="Calibri"/>
                <a:cs typeface="Calibri"/>
                <a:sym typeface="Calibri"/>
              </a:rPr>
              <a:t>    мы сейчас изучаем? </a:t>
            </a:r>
            <a:endParaRPr sz="3000"/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latin typeface="Calibri"/>
                <a:ea typeface="Calibri"/>
                <a:cs typeface="Calibri"/>
                <a:sym typeface="Calibri"/>
              </a:rPr>
              <a:t>2. Какие страны нами были изучены</a:t>
            </a:r>
            <a:endParaRPr sz="3000"/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latin typeface="Calibri"/>
                <a:ea typeface="Calibri"/>
                <a:cs typeface="Calibri"/>
                <a:sym typeface="Calibri"/>
              </a:rPr>
              <a:t>     на предыдущих уроках?</a:t>
            </a:r>
            <a:endParaRPr sz="3000"/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latin typeface="Calibri"/>
                <a:ea typeface="Calibri"/>
                <a:cs typeface="Calibri"/>
                <a:sym typeface="Calibri"/>
              </a:rPr>
              <a:t>3. Что общего и в чём различие в развитии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i="0" lang="ru" sz="3000" u="none" cap="none" strike="noStrike">
                <a:latin typeface="Calibri"/>
                <a:ea typeface="Calibri"/>
                <a:cs typeface="Calibri"/>
                <a:sym typeface="Calibri"/>
              </a:rPr>
              <a:t>этих стран?</a:t>
            </a:r>
            <a:endParaRPr sz="3000"/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latin typeface="Calibri"/>
                <a:ea typeface="Calibri"/>
                <a:cs typeface="Calibri"/>
                <a:sym typeface="Calibri"/>
              </a:rPr>
              <a:t>4. Какие отношения сформировались</a:t>
            </a:r>
            <a:endParaRPr sz="3000"/>
          </a:p>
          <a:p>
            <a:pPr indent="-9144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latin typeface="Calibri"/>
                <a:ea typeface="Calibri"/>
                <a:cs typeface="Calibri"/>
                <a:sym typeface="Calibri"/>
              </a:rPr>
              <a:t>     в них в Высоком средневековье?</a:t>
            </a:r>
            <a:endParaRPr b="1" i="0" sz="30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" y="667"/>
            <a:ext cx="7620000" cy="571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/>
          <p:nvPr/>
        </p:nvSpPr>
        <p:spPr>
          <a:xfrm>
            <a:off x="18460" y="1785930"/>
            <a:ext cx="48126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632423"/>
                </a:solidFill>
                <a:latin typeface="Book Antiqua"/>
                <a:ea typeface="Book Antiqua"/>
                <a:cs typeface="Book Antiqua"/>
                <a:sym typeface="Book Antiqua"/>
              </a:rPr>
              <a:t>Японская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632423"/>
                </a:solidFill>
                <a:latin typeface="Book Antiqua"/>
                <a:ea typeface="Book Antiqua"/>
                <a:cs typeface="Book Antiqua"/>
                <a:sym typeface="Book Antiqua"/>
              </a:rPr>
              <a:t>цивилизация</a:t>
            </a:r>
            <a:endParaRPr b="1" i="0" sz="5400" u="none" cap="none" strike="noStrike">
              <a:solidFill>
                <a:srgbClr val="632423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0" y="0"/>
            <a:ext cx="7620001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 rotWithShape="1">
          <a:blip r:embed="rId4">
            <a:alphaModFix/>
          </a:blip>
          <a:srcRect b="0" l="0" r="39076" t="0"/>
          <a:stretch/>
        </p:blipFill>
        <p:spPr>
          <a:xfrm>
            <a:off x="1" y="0"/>
            <a:ext cx="5072066" cy="571365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/>
          <p:nvPr/>
        </p:nvSpPr>
        <p:spPr>
          <a:xfrm>
            <a:off x="3864625" y="193666"/>
            <a:ext cx="50958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Познавательное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задание!</a:t>
            </a:r>
            <a:endParaRPr b="1" i="0" sz="3000" u="none" cap="none" strike="noStrike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3626700" y="1203386"/>
            <a:ext cx="5194800" cy="22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На основании карты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охарактеризуйте 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географическое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положения Японии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и сделайте 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предположения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о занятиях её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жителей.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0" y="0"/>
            <a:ext cx="7620001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551" y="0"/>
            <a:ext cx="7429561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 rotWithShape="1">
          <a:blip r:embed="rId3">
            <a:alphaModFix/>
          </a:blip>
          <a:srcRect b="31535" l="23233" r="548" t="7144"/>
          <a:stretch/>
        </p:blipFill>
        <p:spPr>
          <a:xfrm>
            <a:off x="0" y="0"/>
            <a:ext cx="9432033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 txBox="1"/>
          <p:nvPr/>
        </p:nvSpPr>
        <p:spPr>
          <a:xfrm>
            <a:off x="7380312" y="1177313"/>
            <a:ext cx="1508100" cy="3336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о.Хоккайдо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5940152" y="3517573"/>
            <a:ext cx="1140300" cy="3336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о.Хонсю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2267744" y="4717707"/>
            <a:ext cx="1254900" cy="3336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о.Сикоку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1187624" y="5137753"/>
            <a:ext cx="1068000" cy="3336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о.Кюсю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31"/>
          <p:cNvSpPr/>
          <p:nvPr/>
        </p:nvSpPr>
        <p:spPr>
          <a:xfrm>
            <a:off x="0" y="0"/>
            <a:ext cx="5500800" cy="3376800"/>
          </a:xfrm>
          <a:prstGeom prst="roundRect">
            <a:avLst>
              <a:gd fmla="val 16667" name="adj"/>
            </a:avLst>
          </a:prstGeom>
          <a:solidFill>
            <a:srgbClr val="D2CE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Около I тысячелетия н.э.- 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b="1" lang="ru" sz="30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озникновение японского государства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«Ниппон»- «Страна восходящего солнца»</a:t>
            </a:r>
            <a:endParaRPr b="1" sz="3000" cap="none">
              <a:solidFill>
                <a:srgbClr val="632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2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0" y="0"/>
            <a:ext cx="7620001" cy="5715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.jpg" id="179" name="Google Shape;17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178575"/>
            <a:ext cx="2714644" cy="2819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282" y="3155158"/>
            <a:ext cx="2285984" cy="236960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2"/>
          <p:cNvSpPr/>
          <p:nvPr/>
        </p:nvSpPr>
        <p:spPr>
          <a:xfrm>
            <a:off x="4023153" y="286944"/>
            <a:ext cx="41769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Проблемное </a:t>
            </a:r>
            <a:endParaRPr sz="3000">
              <a:solidFill>
                <a:schemeClr val="accen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задание!</a:t>
            </a:r>
            <a:endParaRPr b="1" sz="3000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2"/>
          <p:cNvSpPr/>
          <p:nvPr/>
        </p:nvSpPr>
        <p:spPr>
          <a:xfrm>
            <a:off x="2994501" y="1702861"/>
            <a:ext cx="60729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Перечислить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b="1" lang="ru" sz="36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сновные сословия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средневекового</a:t>
            </a:r>
            <a:endParaRPr b="1" sz="3600" cap="non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японского общества.</a:t>
            </a:r>
            <a:endParaRPr sz="3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Стр.1</a:t>
            </a:r>
            <a:r>
              <a:rPr b="1" lang="ru" sz="36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71</a:t>
            </a:r>
            <a:r>
              <a:rPr b="1" lang="ru" sz="36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-1</a:t>
            </a:r>
            <a:r>
              <a:rPr b="1" lang="ru" sz="3600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72</a:t>
            </a:r>
            <a:r>
              <a:rPr b="1" lang="ru" sz="36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3600" cap="non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b="0" l="0" r="0" t="13558"/>
          <a:stretch/>
        </p:blipFill>
        <p:spPr>
          <a:xfrm>
            <a:off x="0" y="0"/>
            <a:ext cx="7620001" cy="571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/>
          <p:nvPr/>
        </p:nvSpPr>
        <p:spPr>
          <a:xfrm>
            <a:off x="-144927" y="0"/>
            <a:ext cx="9425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Структура японского общества</a:t>
            </a:r>
            <a:endParaRPr b="1" sz="3600" cap="none">
              <a:solidFill>
                <a:srgbClr val="A044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33"/>
          <p:cNvGrpSpPr/>
          <p:nvPr/>
        </p:nvGrpSpPr>
        <p:grpSpPr>
          <a:xfrm>
            <a:off x="1000100" y="1607335"/>
            <a:ext cx="7286676" cy="3869403"/>
            <a:chOff x="0" y="0"/>
            <a:chExt cx="7286676" cy="4643469"/>
          </a:xfrm>
        </p:grpSpPr>
        <p:sp>
          <p:nvSpPr>
            <p:cNvPr id="190" name="Google Shape;190;p33"/>
            <p:cNvSpPr/>
            <p:nvPr/>
          </p:nvSpPr>
          <p:spPr>
            <a:xfrm>
              <a:off x="2286012" y="0"/>
              <a:ext cx="2714651" cy="1547823"/>
            </a:xfrm>
            <a:prstGeom prst="trapezoid">
              <a:avLst>
                <a:gd fmla="val 78462" name="adj"/>
              </a:avLst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3"/>
            <p:cNvSpPr txBox="1"/>
            <p:nvPr/>
          </p:nvSpPr>
          <p:spPr>
            <a:xfrm>
              <a:off x="2286012" y="0"/>
              <a:ext cx="2714651" cy="1547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000" cap="none">
                <a:solidFill>
                  <a:srgbClr val="FFF0E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1400"/>
                </a:spcBef>
                <a:spcAft>
                  <a:spcPts val="0"/>
                </a:spcAft>
                <a:buNone/>
              </a:pPr>
              <a:r>
                <a:rPr b="1" lang="ru" sz="4000" cap="none">
                  <a:solidFill>
                    <a:srgbClr val="FFF0E6"/>
                  </a:solidFill>
                  <a:latin typeface="Calibri"/>
                  <a:ea typeface="Calibri"/>
                  <a:cs typeface="Calibri"/>
                  <a:sym typeface="Calibri"/>
                </a:rPr>
                <a:t>Самураи</a:t>
              </a:r>
              <a:endParaRPr b="1" sz="4000" cap="none">
                <a:solidFill>
                  <a:srgbClr val="FFF0E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143012" y="1547823"/>
              <a:ext cx="5000651" cy="1547823"/>
            </a:xfrm>
            <a:prstGeom prst="trapezoid">
              <a:avLst>
                <a:gd fmla="val 78462" name="adj"/>
              </a:avLst>
            </a:prstGeom>
            <a:gradFill>
              <a:gsLst>
                <a:gs pos="0">
                  <a:srgbClr val="39B520"/>
                </a:gs>
                <a:gs pos="80000">
                  <a:srgbClr val="4CED2B"/>
                </a:gs>
                <a:gs pos="100000">
                  <a:srgbClr val="4AF228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3"/>
            <p:cNvSpPr txBox="1"/>
            <p:nvPr/>
          </p:nvSpPr>
          <p:spPr>
            <a:xfrm>
              <a:off x="2018126" y="1547823"/>
              <a:ext cx="3250423" cy="1547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600" cap="none">
                  <a:solidFill>
                    <a:srgbClr val="F4F0E2"/>
                  </a:solidFill>
                  <a:latin typeface="Calibri"/>
                  <a:ea typeface="Calibri"/>
                  <a:cs typeface="Calibri"/>
                  <a:sym typeface="Calibri"/>
                </a:rPr>
                <a:t>Крестьяне,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260"/>
                </a:spcBef>
                <a:spcAft>
                  <a:spcPts val="0"/>
                </a:spcAft>
                <a:buNone/>
              </a:pPr>
              <a:r>
                <a:rPr b="1" lang="ru" sz="3600" cap="none">
                  <a:solidFill>
                    <a:srgbClr val="F4F0E2"/>
                  </a:solidFill>
                  <a:latin typeface="Calibri"/>
                  <a:ea typeface="Calibri"/>
                  <a:cs typeface="Calibri"/>
                  <a:sym typeface="Calibri"/>
                </a:rPr>
                <a:t>ремесленники</a:t>
              </a:r>
              <a:endParaRPr b="1" sz="3600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0" y="3095646"/>
              <a:ext cx="7286676" cy="1547823"/>
            </a:xfrm>
            <a:prstGeom prst="trapezoid">
              <a:avLst>
                <a:gd fmla="val 78462" name="adj"/>
              </a:avLst>
            </a:prstGeom>
            <a:gradFill>
              <a:gsLst>
                <a:gs pos="0">
                  <a:srgbClr val="C8691E"/>
                </a:gs>
                <a:gs pos="80000">
                  <a:srgbClr val="FF8C27"/>
                </a:gs>
                <a:gs pos="100000">
                  <a:srgbClr val="FF8B2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33"/>
            <p:cNvSpPr txBox="1"/>
            <p:nvPr/>
          </p:nvSpPr>
          <p:spPr>
            <a:xfrm>
              <a:off x="1275168" y="3095646"/>
              <a:ext cx="4736339" cy="1547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2550" lIns="82550" spcFirstLastPara="1" rIns="82550" wrap="square" tIns="82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6500" cap="none">
                  <a:solidFill>
                    <a:srgbClr val="632423"/>
                  </a:solidFill>
                  <a:latin typeface="Calibri"/>
                  <a:ea typeface="Calibri"/>
                  <a:cs typeface="Calibri"/>
                  <a:sym typeface="Calibri"/>
                </a:rPr>
                <a:t>Купцы</a:t>
              </a:r>
              <a:endParaRPr b="1" sz="6500" cap="none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33"/>
          <p:cNvSpPr/>
          <p:nvPr/>
        </p:nvSpPr>
        <p:spPr>
          <a:xfrm>
            <a:off x="3036675" y="604944"/>
            <a:ext cx="33483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Император</a:t>
            </a:r>
            <a:r>
              <a:rPr b="1" lang="ru" sz="54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5400">
              <a:solidFill>
                <a:srgbClr val="BABA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644953" y="2083588"/>
            <a:ext cx="22383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 cap="none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феодалы</a:t>
            </a:r>
            <a:endParaRPr b="1" sz="4000" cap="none">
              <a:solidFill>
                <a:srgbClr val="632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3"/>
          <p:cNvSpPr/>
          <p:nvPr/>
        </p:nvSpPr>
        <p:spPr>
          <a:xfrm>
            <a:off x="6023876" y="2202639"/>
            <a:ext cx="29595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чиновники</a:t>
            </a:r>
            <a:endParaRPr b="1" sz="4000">
              <a:solidFill>
                <a:srgbClr val="632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Япония шаблоны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