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Lobster"/>
      <p:regular r:id="rId24"/>
    </p:embeddedFont>
    <p:embeddedFont>
      <p:font typeface="Tahoma"/>
      <p:regular r:id="rId25"/>
      <p:bold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obster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73fbeabef_2_77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1173fbeabef_2_77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73fbeabef_2_132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173fbeabef_2_132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73fbeabef_2_138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173fbeabef_2_138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73fbeabef_2_143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173fbeabef_2_143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73fbeabef_2_149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173fbeabef_2_149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73fbeabef_2_155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173fbeabef_2_155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73fbeabef_2_161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173fbeabef_2_161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73fbeabef_2_179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173fbeabef_2_179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73fbeabef_2_186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173fbeabef_2_186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73fbeabef_2_82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173fbeabef_2_82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73fbeabef_2_86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173fbeabef_2_86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73fbeabef_2_92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173fbeabef_2_92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73fbeabef_2_98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173fbeabef_2_98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73fbeabef_2_109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173fbeabef_2_109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73fbeabef_2_114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173fbeabef_2_114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73fbeabef_2_119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173fbeabef_2_119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73fbeabef_2_125:notes"/>
          <p:cNvSpPr txBox="1"/>
          <p:nvPr>
            <p:ph idx="1" type="body"/>
          </p:nvPr>
        </p:nvSpPr>
        <p:spPr>
          <a:xfrm>
            <a:off x="685785" y="4343398"/>
            <a:ext cx="5486380" cy="4114785"/>
          </a:xfrm>
          <a:prstGeom prst="rect">
            <a:avLst/>
          </a:prstGeom>
        </p:spPr>
        <p:txBody>
          <a:bodyPr anchorCtr="0" anchor="t" bIns="89650" lIns="89650" spcFirstLastPara="1" rIns="89650" wrap="square" tIns="89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173fbeabef_2_125:notes"/>
          <p:cNvSpPr/>
          <p:nvPr>
            <p:ph idx="2" type="sldImg"/>
          </p:nvPr>
        </p:nvSpPr>
        <p:spPr>
          <a:xfrm>
            <a:off x="1143224" y="685793"/>
            <a:ext cx="4572224" cy="342899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Tahoma"/>
              <a:buNone/>
              <a:defRPr/>
            </a:lvl1pPr>
            <a:lvl2pPr lvl="1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lvl="2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lvl="3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lvl="4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5pPr>
            <a:lvl6pPr lvl="5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lvl="6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lvl="8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4345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7200" y="4345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57200" y="14287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ahoma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ahoma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ahoma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ahoma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ahoma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ahoma"/>
              <a:buNone/>
              <a:defRPr sz="11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4345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428750"/>
            <a:ext cx="4038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ahoma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»"/>
              <a:defRPr sz="14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648200" y="1428750"/>
            <a:ext cx="4038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ahoma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»"/>
              <a:defRPr sz="1400"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»"/>
              <a:defRPr sz="1200"/>
            </a:lvl9pPr>
          </a:lstStyle>
          <a:p/>
        </p:txBody>
      </p:sp>
      <p:sp>
        <p:nvSpPr>
          <p:cNvPr id="96" name="Google Shape;96;p2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b="1" sz="1200"/>
            </a:lvl9pPr>
          </a:lstStyle>
          <a:p/>
        </p:txBody>
      </p:sp>
      <p:sp>
        <p:nvSpPr>
          <p:cNvPr id="97" name="Google Shape;97;p2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Char char="»"/>
              <a:defRPr sz="1200"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ahoma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»"/>
              <a:defRPr sz="1500"/>
            </a:lvl9pPr>
          </a:lstStyle>
          <a:p/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ahoma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Tahoma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homa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ahoma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Tahoma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homa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Tahoma"/>
              <a:buNone/>
              <a:defRPr sz="7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457200" y="4345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3114675" y="-1228725"/>
            <a:ext cx="291465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 rot="5400000">
            <a:off x="5703689" y="1360289"/>
            <a:ext cx="390882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 rot="5400000">
            <a:off x="1512689" y="-620911"/>
            <a:ext cx="390882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4345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4287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Tahoma"/>
              <a:buChar char="•"/>
              <a:defRPr b="0" i="0" sz="23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ahoma"/>
              <a:buChar char="–"/>
              <a:defRPr b="0" i="0" sz="21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  <a:defRPr b="0" i="0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–"/>
              <a:defRPr b="0" i="0" sz="15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»"/>
              <a:defRPr b="0" i="0" sz="15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»"/>
              <a:defRPr b="0" i="0" sz="15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»"/>
              <a:defRPr b="0" i="0" sz="15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»"/>
              <a:defRPr b="0" i="0" sz="15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Char char="»"/>
              <a:defRPr b="0" i="0" sz="15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gif"/><Relationship Id="rId4" Type="http://schemas.openxmlformats.org/officeDocument/2006/relationships/hyperlink" Target="http://4exam.ru/test/1795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about:blank" TargetMode="External"/><Relationship Id="rId4" Type="http://schemas.openxmlformats.org/officeDocument/2006/relationships/hyperlink" Target="https://ok.ru/video/218909182585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/>
          <p:nvPr/>
        </p:nvSpPr>
        <p:spPr>
          <a:xfrm>
            <a:off x="467544" y="1221600"/>
            <a:ext cx="8100900" cy="2712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«Гимназия №2 г. Солигорска»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Людмила Антоновна Ларчик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ru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Урок истории Средних веков в 6 классе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Тема урока : «Образование единого Российского государства»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/>
          <p:nvPr/>
        </p:nvSpPr>
        <p:spPr>
          <a:xfrm>
            <a:off x="0" y="15040"/>
            <a:ext cx="920230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660033"/>
                </a:solidFill>
                <a:latin typeface="Lobster"/>
                <a:ea typeface="Lobster"/>
                <a:cs typeface="Lobster"/>
                <a:sym typeface="Lobster"/>
              </a:rPr>
              <a:t>В 1472 г. московский великий князь Иван III перестал платить дань Орде. </a:t>
            </a:r>
            <a:endParaRPr sz="15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521550" y="411510"/>
            <a:ext cx="8100900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7030A0"/>
                </a:solidFill>
                <a:latin typeface="Lobster"/>
                <a:ea typeface="Lobster"/>
                <a:cs typeface="Lobster"/>
                <a:sym typeface="Lobster"/>
              </a:rPr>
              <a:t>В начале осени 1480 г. войско Большой Орды подошло к реке Угре.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Стояние на реке Угре стало завершением 240-летнего периода зависимости от Орды. </a:t>
            </a:r>
            <a:br>
              <a:rPr b="1" lang="ru" sz="21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</a:br>
            <a:endParaRPr b="1" sz="21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/>
          <p:nvPr/>
        </p:nvSpPr>
        <p:spPr>
          <a:xfrm>
            <a:off x="399819" y="357504"/>
            <a:ext cx="2808312" cy="42242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Объединение земель вокруг Москвы привело к образованию в Восточной Европе во второй половине XV в. нового сильного государства. </a:t>
            </a:r>
            <a:endParaRPr b="1" sz="1800">
              <a:solidFill>
                <a:srgbClr val="66003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Постепенно, </a:t>
            </a:r>
            <a:r>
              <a:rPr b="1" lang="ru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 концу XVI в.</a:t>
            </a:r>
            <a:r>
              <a:rPr b="1" lang="ru" sz="18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, за ним закрепилось название </a:t>
            </a:r>
            <a:r>
              <a:rPr b="1" lang="ru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«Россия». </a:t>
            </a:r>
            <a:r>
              <a:rPr b="1" lang="ru" sz="18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Историки называют его </a:t>
            </a:r>
            <a:r>
              <a:rPr b="1" lang="ru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Российским государством.</a:t>
            </a:r>
            <a:endParaRPr sz="1100"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1850" y="-12235"/>
            <a:ext cx="58367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/>
          <p:nvPr/>
        </p:nvSpPr>
        <p:spPr>
          <a:xfrm>
            <a:off x="1356600" y="13100"/>
            <a:ext cx="6797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Проблемное задание!</a:t>
            </a:r>
            <a:endParaRPr sz="1100"/>
          </a:p>
        </p:txBody>
      </p:sp>
      <p:sp>
        <p:nvSpPr>
          <p:cNvPr id="205" name="Google Shape;205;p36"/>
          <p:cNvSpPr/>
          <p:nvPr/>
        </p:nvSpPr>
        <p:spPr>
          <a:xfrm>
            <a:off x="1223628" y="897565"/>
            <a:ext cx="6642738" cy="31854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rPr>
              <a:t>Выяснить особенности</a:t>
            </a:r>
            <a:endParaRPr sz="1200">
              <a:solidFill>
                <a:schemeClr val="lt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rPr>
              <a:t>процесса образования единого российского государства.</a:t>
            </a:r>
            <a:endParaRPr sz="1200">
              <a:solidFill>
                <a:schemeClr val="lt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rPr>
              <a:t>Стр.134.</a:t>
            </a:r>
            <a:endParaRPr sz="1200">
              <a:solidFill>
                <a:schemeClr val="lt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36341"/>
            <a:ext cx="1165961" cy="1138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BC7aD8WFTm7tHHbqf2KcWRhOoXpCflaNDGyk_nI9tUWkJyjfdSFyMEHcJ4A=w1200-h630-p" id="211" name="Google Shape;211;p37"/>
          <p:cNvPicPr preferRelativeResize="0"/>
          <p:nvPr/>
        </p:nvPicPr>
        <p:blipFill rotWithShape="1">
          <a:blip r:embed="rId3">
            <a:alphaModFix/>
          </a:blip>
          <a:srcRect b="0" l="0" r="33947" t="5690"/>
          <a:stretch/>
        </p:blipFill>
        <p:spPr>
          <a:xfrm>
            <a:off x="467544" y="519521"/>
            <a:ext cx="8208913" cy="394243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7"/>
          <p:cNvSpPr/>
          <p:nvPr/>
        </p:nvSpPr>
        <p:spPr>
          <a:xfrm>
            <a:off x="575557" y="1005576"/>
            <a:ext cx="8100900" cy="26545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/>
            </a:pPr>
            <a:r>
              <a:rPr b="1" lang="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Необходимость сплочения сил для борьбы с татарами.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/>
            </a:pPr>
            <a:r>
              <a:rPr b="1" lang="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Ликвидация городского самоуправления в период зависимости от Золотой Орды.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/>
            </a:pPr>
            <a:r>
              <a:rPr b="1" lang="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Образование Российского государства происходило в условиях развития феодальных 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отношений.</a:t>
            </a:r>
            <a:endParaRPr sz="1100"/>
          </a:p>
        </p:txBody>
      </p:sp>
      <p:sp>
        <p:nvSpPr>
          <p:cNvPr id="213" name="Google Shape;213;p37"/>
          <p:cNvSpPr/>
          <p:nvPr/>
        </p:nvSpPr>
        <p:spPr>
          <a:xfrm>
            <a:off x="0" y="4154"/>
            <a:ext cx="91440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660033"/>
                </a:solidFill>
                <a:latin typeface="Lobster"/>
                <a:ea typeface="Lobster"/>
                <a:cs typeface="Lobster"/>
                <a:sym typeface="Lobster"/>
              </a:rPr>
              <a:t>Особенности образования единого российского государства.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/>
          <p:nvPr/>
        </p:nvSpPr>
        <p:spPr>
          <a:xfrm>
            <a:off x="1313075" y="17000"/>
            <a:ext cx="7138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Проблемное задание!</a:t>
            </a:r>
            <a:endParaRPr sz="1100"/>
          </a:p>
        </p:txBody>
      </p:sp>
      <p:sp>
        <p:nvSpPr>
          <p:cNvPr id="219" name="Google Shape;219;p38"/>
          <p:cNvSpPr/>
          <p:nvPr/>
        </p:nvSpPr>
        <p:spPr>
          <a:xfrm>
            <a:off x="521550" y="1167594"/>
            <a:ext cx="8154906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00CC"/>
                </a:solidFill>
                <a:latin typeface="Lobster"/>
                <a:ea typeface="Lobster"/>
                <a:cs typeface="Lobster"/>
                <a:sym typeface="Lobster"/>
              </a:rPr>
              <a:t>Назовите основные формы феодального землевладения</a:t>
            </a:r>
            <a:endParaRPr b="1" sz="4100">
              <a:solidFill>
                <a:srgbClr val="0000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00CC"/>
                </a:solidFill>
                <a:latin typeface="Lobster"/>
                <a:ea typeface="Lobster"/>
                <a:cs typeface="Lobster"/>
                <a:sym typeface="Lobster"/>
              </a:rPr>
              <a:t>в Московской Руси.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00CC"/>
                </a:solidFill>
                <a:latin typeface="Lobster"/>
                <a:ea typeface="Lobster"/>
                <a:cs typeface="Lobster"/>
                <a:sym typeface="Lobster"/>
              </a:rPr>
              <a:t>Стр.135</a:t>
            </a:r>
            <a:endParaRPr b="1" sz="4100">
              <a:solidFill>
                <a:srgbClr val="FFFFC4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7082"/>
            <a:ext cx="1163708" cy="1140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0" y="-3777"/>
            <a:ext cx="914400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Основные формы землевладения</a:t>
            </a:r>
            <a:endParaRPr sz="1100"/>
          </a:p>
        </p:txBody>
      </p:sp>
      <p:cxnSp>
        <p:nvCxnSpPr>
          <p:cNvPr id="226" name="Google Shape;226;p39"/>
          <p:cNvCxnSpPr>
            <a:stCxn id="225" idx="2"/>
          </p:cNvCxnSpPr>
          <p:nvPr/>
        </p:nvCxnSpPr>
        <p:spPr>
          <a:xfrm flipH="1">
            <a:off x="1163400" y="527138"/>
            <a:ext cx="3408600" cy="3471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27" name="Google Shape;227;p39"/>
          <p:cNvCxnSpPr/>
          <p:nvPr/>
        </p:nvCxnSpPr>
        <p:spPr>
          <a:xfrm>
            <a:off x="4555820" y="527138"/>
            <a:ext cx="3472564" cy="283409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28" name="Google Shape;228;p39"/>
          <p:cNvSpPr/>
          <p:nvPr/>
        </p:nvSpPr>
        <p:spPr>
          <a:xfrm>
            <a:off x="1871701" y="925364"/>
            <a:ext cx="2588820" cy="689551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вотчина</a:t>
            </a:r>
            <a:endParaRPr sz="1100"/>
          </a:p>
        </p:txBody>
      </p:sp>
      <p:sp>
        <p:nvSpPr>
          <p:cNvPr id="229" name="Google Shape;229;p39"/>
          <p:cNvSpPr/>
          <p:nvPr/>
        </p:nvSpPr>
        <p:spPr>
          <a:xfrm>
            <a:off x="4666005" y="916892"/>
            <a:ext cx="2872858" cy="638473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поместье</a:t>
            </a:r>
            <a:endParaRPr sz="1100"/>
          </a:p>
        </p:txBody>
      </p:sp>
      <p:sp>
        <p:nvSpPr>
          <p:cNvPr id="230" name="Google Shape;230;p39"/>
          <p:cNvSpPr/>
          <p:nvPr/>
        </p:nvSpPr>
        <p:spPr>
          <a:xfrm>
            <a:off x="2515470" y="1618319"/>
            <a:ext cx="962072" cy="60930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CC"/>
          </a:solidFill>
          <a:ln cap="flat" cmpd="sng" w="25400">
            <a:solidFill>
              <a:srgbClr val="798B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39"/>
          <p:cNvSpPr/>
          <p:nvPr/>
        </p:nvSpPr>
        <p:spPr>
          <a:xfrm>
            <a:off x="6102434" y="1563363"/>
            <a:ext cx="965337" cy="61363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9900"/>
          </a:solidFill>
          <a:ln cap="flat" cmpd="sng" w="25400">
            <a:solidFill>
              <a:srgbClr val="798B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" name="Google Shape;232;p39"/>
          <p:cNvSpPr/>
          <p:nvPr/>
        </p:nvSpPr>
        <p:spPr>
          <a:xfrm>
            <a:off x="683568" y="2227620"/>
            <a:ext cx="3113709" cy="1736646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Бояре-богатые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 дружинники князя, получившие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земли за службу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C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3" name="Google Shape;233;p39"/>
          <p:cNvSpPr/>
          <p:nvPr/>
        </p:nvSpPr>
        <p:spPr>
          <a:xfrm>
            <a:off x="953598" y="4424200"/>
            <a:ext cx="3061005" cy="536317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Могли передаваться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 наследству</a:t>
            </a:r>
            <a:endParaRPr sz="1100"/>
          </a:p>
        </p:txBody>
      </p:sp>
      <p:sp>
        <p:nvSpPr>
          <p:cNvPr id="234" name="Google Shape;234;p39"/>
          <p:cNvSpPr/>
          <p:nvPr/>
        </p:nvSpPr>
        <p:spPr>
          <a:xfrm>
            <a:off x="1838172" y="4005946"/>
            <a:ext cx="947605" cy="36690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60033"/>
          </a:solidFill>
          <a:ln cap="flat" cmpd="sng" w="25400">
            <a:solidFill>
              <a:srgbClr val="798B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5" name="Google Shape;235;p39"/>
          <p:cNvSpPr/>
          <p:nvPr/>
        </p:nvSpPr>
        <p:spPr>
          <a:xfrm>
            <a:off x="5309444" y="2196356"/>
            <a:ext cx="3118008" cy="1506796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Дворяне- служилые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 люди, получившие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земли вместо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платы за службу</a:t>
            </a:r>
            <a:endParaRPr sz="1100"/>
          </a:p>
        </p:txBody>
      </p:sp>
      <p:sp>
        <p:nvSpPr>
          <p:cNvPr id="236" name="Google Shape;236;p39"/>
          <p:cNvSpPr/>
          <p:nvPr/>
        </p:nvSpPr>
        <p:spPr>
          <a:xfrm>
            <a:off x="6447165" y="3730388"/>
            <a:ext cx="912164" cy="65804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60033"/>
          </a:solidFill>
          <a:ln cap="flat" cmpd="sng" w="25400">
            <a:solidFill>
              <a:srgbClr val="798B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7" name="Google Shape;237;p39"/>
          <p:cNvSpPr/>
          <p:nvPr/>
        </p:nvSpPr>
        <p:spPr>
          <a:xfrm>
            <a:off x="5454076" y="4415666"/>
            <a:ext cx="2898343" cy="536317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Надел давался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 время службы</a:t>
            </a:r>
            <a:endParaRPr sz="1100"/>
          </a:p>
        </p:txBody>
      </p:sp>
      <p:pic>
        <p:nvPicPr>
          <p:cNvPr id="238" name="Google Shape;23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377" y="916048"/>
            <a:ext cx="1546884" cy="126989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39" name="Google Shape;239;p39"/>
          <p:cNvPicPr preferRelativeResize="0"/>
          <p:nvPr/>
        </p:nvPicPr>
        <p:blipFill rotWithShape="1">
          <a:blip r:embed="rId4">
            <a:alphaModFix/>
          </a:blip>
          <a:srcRect b="17782" l="0" r="0" t="2502"/>
          <a:stretch/>
        </p:blipFill>
        <p:spPr>
          <a:xfrm>
            <a:off x="7596336" y="842534"/>
            <a:ext cx="1350150" cy="121035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51" y="87474"/>
            <a:ext cx="1165961" cy="113852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/>
          <p:nvPr/>
        </p:nvSpPr>
        <p:spPr>
          <a:xfrm>
            <a:off x="2705950" y="0"/>
            <a:ext cx="3900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Вспомните!</a:t>
            </a:r>
            <a:endParaRPr b="1" sz="4100" cap="none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1061610" y="843558"/>
            <a:ext cx="7614847" cy="31624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00008"/>
                </a:solidFill>
                <a:latin typeface="Tahoma"/>
                <a:ea typeface="Tahoma"/>
                <a:cs typeface="Tahoma"/>
                <a:sym typeface="Tahoma"/>
              </a:rPr>
              <a:t>При каком правителе на Руси были изданы первые законы?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00008"/>
                </a:solidFill>
                <a:latin typeface="Tahoma"/>
                <a:ea typeface="Tahoma"/>
                <a:cs typeface="Tahoma"/>
                <a:sym typeface="Tahoma"/>
              </a:rPr>
              <a:t>Как они назывались?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00008"/>
                </a:solidFill>
                <a:latin typeface="Tahoma"/>
                <a:ea typeface="Tahoma"/>
                <a:cs typeface="Tahoma"/>
                <a:sym typeface="Tahoma"/>
              </a:rPr>
              <a:t>Для чего нужны законы?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00008"/>
                </a:solidFill>
                <a:latin typeface="Tahoma"/>
                <a:ea typeface="Tahoma"/>
                <a:cs typeface="Tahoma"/>
                <a:sym typeface="Tahoma"/>
              </a:rPr>
              <a:t>Подходили законы «Русской правды» для нового Российского государства?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        Найдите!</a:t>
            </a:r>
            <a:endParaRPr b="1" sz="21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00008"/>
                </a:solidFill>
                <a:latin typeface="Tahoma"/>
                <a:ea typeface="Tahoma"/>
                <a:cs typeface="Tahoma"/>
                <a:sym typeface="Tahoma"/>
              </a:rPr>
              <a:t>Какие изменения произошли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00008"/>
                </a:solidFill>
                <a:latin typeface="Tahoma"/>
                <a:ea typeface="Tahoma"/>
                <a:cs typeface="Tahoma"/>
                <a:sym typeface="Tahoma"/>
              </a:rPr>
              <a:t>в законодательстве России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00008"/>
                </a:solidFill>
                <a:latin typeface="Tahoma"/>
                <a:ea typeface="Tahoma"/>
                <a:cs typeface="Tahoma"/>
                <a:sym typeface="Tahoma"/>
              </a:rPr>
              <a:t>после введения в стране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00008"/>
                </a:solidFill>
                <a:latin typeface="Tahoma"/>
                <a:ea typeface="Tahoma"/>
                <a:cs typeface="Tahoma"/>
                <a:sym typeface="Tahoma"/>
              </a:rPr>
              <a:t>нового сборника законов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00008"/>
                </a:solidFill>
                <a:latin typeface="Tahoma"/>
                <a:ea typeface="Tahoma"/>
                <a:cs typeface="Tahoma"/>
                <a:sym typeface="Tahoma"/>
              </a:rPr>
              <a:t>Судебника Ивана III?</a:t>
            </a:r>
            <a:endParaRPr b="1" sz="1800">
              <a:solidFill>
                <a:srgbClr val="10000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7" name="Google Shape;24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4360" y="2085696"/>
            <a:ext cx="3958772" cy="28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41"/>
          <p:cNvCxnSpPr/>
          <p:nvPr/>
        </p:nvCxnSpPr>
        <p:spPr>
          <a:xfrm flipH="1">
            <a:off x="4726780" y="1417970"/>
            <a:ext cx="2" cy="461264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53" name="Google Shape;253;p41"/>
          <p:cNvSpPr/>
          <p:nvPr/>
        </p:nvSpPr>
        <p:spPr>
          <a:xfrm>
            <a:off x="1143000" y="1"/>
            <a:ext cx="68580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Обязанности населения</a:t>
            </a:r>
            <a:endParaRPr sz="1100"/>
          </a:p>
        </p:txBody>
      </p:sp>
      <p:sp>
        <p:nvSpPr>
          <p:cNvPr id="254" name="Google Shape;254;p41"/>
          <p:cNvSpPr/>
          <p:nvPr/>
        </p:nvSpPr>
        <p:spPr>
          <a:xfrm>
            <a:off x="1547663" y="1071720"/>
            <a:ext cx="1728192" cy="48524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оброк</a:t>
            </a:r>
            <a:r>
              <a:rPr lang="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</a:t>
            </a:r>
            <a:endParaRPr sz="1100"/>
          </a:p>
        </p:txBody>
      </p:sp>
      <p:sp>
        <p:nvSpPr>
          <p:cNvPr id="255" name="Google Shape;255;p41"/>
          <p:cNvSpPr txBox="1"/>
          <p:nvPr/>
        </p:nvSpPr>
        <p:spPr>
          <a:xfrm>
            <a:off x="3761909" y="1071720"/>
            <a:ext cx="17615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</a:t>
            </a:r>
            <a:endParaRPr sz="1100"/>
          </a:p>
        </p:txBody>
      </p:sp>
      <p:sp>
        <p:nvSpPr>
          <p:cNvPr id="256" name="Google Shape;256;p41"/>
          <p:cNvSpPr/>
          <p:nvPr/>
        </p:nvSpPr>
        <p:spPr>
          <a:xfrm>
            <a:off x="3734759" y="1071720"/>
            <a:ext cx="1984043" cy="48524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десятина</a:t>
            </a:r>
            <a:r>
              <a:rPr lang="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</a:t>
            </a:r>
            <a:endParaRPr sz="1100"/>
          </a:p>
        </p:txBody>
      </p:sp>
      <p:sp>
        <p:nvSpPr>
          <p:cNvPr id="257" name="Google Shape;257;p41"/>
          <p:cNvSpPr/>
          <p:nvPr/>
        </p:nvSpPr>
        <p:spPr>
          <a:xfrm>
            <a:off x="5943944" y="1071720"/>
            <a:ext cx="1676333" cy="48524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корм                       </a:t>
            </a:r>
            <a:endParaRPr sz="1100"/>
          </a:p>
        </p:txBody>
      </p:sp>
      <p:cxnSp>
        <p:nvCxnSpPr>
          <p:cNvPr id="258" name="Google Shape;258;p41"/>
          <p:cNvCxnSpPr/>
          <p:nvPr/>
        </p:nvCxnSpPr>
        <p:spPr>
          <a:xfrm flipH="1">
            <a:off x="2617408" y="606350"/>
            <a:ext cx="2109373" cy="465370"/>
          </a:xfrm>
          <a:prstGeom prst="straightConnector1">
            <a:avLst/>
          </a:prstGeom>
          <a:noFill/>
          <a:ln cap="flat" cmpd="sng" w="38100">
            <a:solidFill>
              <a:srgbClr val="0099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59" name="Google Shape;259;p41"/>
          <p:cNvCxnSpPr/>
          <p:nvPr/>
        </p:nvCxnSpPr>
        <p:spPr>
          <a:xfrm>
            <a:off x="4726781" y="606350"/>
            <a:ext cx="0" cy="46537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60" name="Google Shape;260;p41"/>
          <p:cNvCxnSpPr/>
          <p:nvPr/>
        </p:nvCxnSpPr>
        <p:spPr>
          <a:xfrm>
            <a:off x="4726783" y="606350"/>
            <a:ext cx="2437505" cy="46537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61" name="Google Shape;261;p41"/>
          <p:cNvCxnSpPr>
            <a:stCxn id="254" idx="2"/>
          </p:cNvCxnSpPr>
          <p:nvPr/>
        </p:nvCxnSpPr>
        <p:spPr>
          <a:xfrm>
            <a:off x="2411759" y="1556960"/>
            <a:ext cx="0" cy="322200"/>
          </a:xfrm>
          <a:prstGeom prst="straightConnector1">
            <a:avLst/>
          </a:prstGeom>
          <a:noFill/>
          <a:ln cap="flat" cmpd="sng" w="38100">
            <a:solidFill>
              <a:srgbClr val="0099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62" name="Google Shape;262;p41"/>
          <p:cNvCxnSpPr>
            <a:stCxn id="257" idx="2"/>
          </p:cNvCxnSpPr>
          <p:nvPr/>
        </p:nvCxnSpPr>
        <p:spPr>
          <a:xfrm flipH="1">
            <a:off x="6774311" y="1556960"/>
            <a:ext cx="7800" cy="3222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63" name="Google Shape;263;p41"/>
          <p:cNvSpPr/>
          <p:nvPr/>
        </p:nvSpPr>
        <p:spPr>
          <a:xfrm>
            <a:off x="1411400" y="1879227"/>
            <a:ext cx="6321300" cy="540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1497г. Судебник Ивана III </a:t>
            </a:r>
            <a:endParaRPr sz="1100"/>
          </a:p>
        </p:txBody>
      </p:sp>
      <p:sp>
        <p:nvSpPr>
          <p:cNvPr id="264" name="Google Shape;264;p41"/>
          <p:cNvSpPr/>
          <p:nvPr/>
        </p:nvSpPr>
        <p:spPr>
          <a:xfrm>
            <a:off x="359532" y="3867895"/>
            <a:ext cx="8640960" cy="79170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Время ухода стало ограничиваться неделей до Юрьева дня осеннего (26 ноября, теперь — 9 декабря) и неделей после.</a:t>
            </a:r>
            <a:endParaRPr sz="1100"/>
          </a:p>
        </p:txBody>
      </p:sp>
      <p:sp>
        <p:nvSpPr>
          <p:cNvPr id="265" name="Google Shape;265;p41"/>
          <p:cNvSpPr/>
          <p:nvPr/>
        </p:nvSpPr>
        <p:spPr>
          <a:xfrm>
            <a:off x="911875" y="2741800"/>
            <a:ext cx="7461600" cy="8928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1"/>
          <p:cNvSpPr txBox="1"/>
          <p:nvPr/>
        </p:nvSpPr>
        <p:spPr>
          <a:xfrm>
            <a:off x="949200" y="2741788"/>
            <a:ext cx="7461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при переходе от одного хозяина к другому крестьянин должен  был уплатить </a:t>
            </a:r>
            <a:r>
              <a:rPr b="1" lang="ru" sz="23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«пожилое»</a:t>
            </a:r>
            <a:endParaRPr sz="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qrcoder.ru/code/?http%3A%2F%2F4exam.ru%2Ftest%2F1795%2F&amp;4&amp;0" id="141" name="Google Shape;1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5886" y="1383618"/>
            <a:ext cx="1890210" cy="189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/>
          <p:nvPr/>
        </p:nvSpPr>
        <p:spPr>
          <a:xfrm>
            <a:off x="3264374" y="3435850"/>
            <a:ext cx="285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http://4exam.ru/test/1795/</a:t>
            </a:r>
            <a:endParaRPr b="1"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p27"/>
          <p:cNvSpPr/>
          <p:nvPr/>
        </p:nvSpPr>
        <p:spPr>
          <a:xfrm>
            <a:off x="340975" y="87475"/>
            <a:ext cx="8321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980000"/>
                </a:solidFill>
                <a:latin typeface="Tahoma"/>
                <a:ea typeface="Tahoma"/>
                <a:cs typeface="Tahoma"/>
                <a:sym typeface="Tahoma"/>
              </a:rPr>
              <a:t>Повторим пройденное!</a:t>
            </a:r>
            <a:endParaRPr sz="11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/>
          <p:nvPr/>
        </p:nvSpPr>
        <p:spPr>
          <a:xfrm>
            <a:off x="1143001" y="-138499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/>
          <p:nvPr/>
        </p:nvSpPr>
        <p:spPr>
          <a:xfrm>
            <a:off x="1035820" y="0"/>
            <a:ext cx="7115719" cy="13157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A500"/>
                </a:solidFill>
                <a:latin typeface="Tahoma"/>
                <a:ea typeface="Tahoma"/>
                <a:cs typeface="Tahoma"/>
                <a:sym typeface="Tahoma"/>
              </a:rPr>
              <a:t>Этапы создания единого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A500"/>
                </a:solidFill>
                <a:latin typeface="Tahoma"/>
                <a:ea typeface="Tahoma"/>
                <a:cs typeface="Tahoma"/>
                <a:sym typeface="Tahoma"/>
              </a:rPr>
              <a:t>Российского государства</a:t>
            </a:r>
            <a:endParaRPr sz="1100"/>
          </a:p>
        </p:txBody>
      </p:sp>
      <p:sp>
        <p:nvSpPr>
          <p:cNvPr id="155" name="Google Shape;155;p29"/>
          <p:cNvSpPr/>
          <p:nvPr/>
        </p:nvSpPr>
        <p:spPr>
          <a:xfrm>
            <a:off x="521550" y="1279263"/>
            <a:ext cx="2035983" cy="69652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798B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 этап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1276-1389 гг</a:t>
            </a:r>
            <a:endParaRPr b="1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29"/>
          <p:cNvSpPr/>
          <p:nvPr/>
        </p:nvSpPr>
        <p:spPr>
          <a:xfrm>
            <a:off x="473245" y="2103002"/>
            <a:ext cx="1928826" cy="2462049"/>
          </a:xfrm>
          <a:prstGeom prst="roundRect">
            <a:avLst>
              <a:gd fmla="val 16667" name="adj"/>
            </a:avLst>
          </a:prstGeom>
          <a:solidFill>
            <a:srgbClr val="C9D8AA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возвышение Москвы и политика первых московских князей по собиранию земель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3051965" y="1270760"/>
            <a:ext cx="2746611" cy="696521"/>
          </a:xfrm>
          <a:prstGeom prst="roundRect">
            <a:avLst>
              <a:gd fmla="val 16667" name="adj"/>
            </a:avLst>
          </a:prstGeom>
          <a:solidFill>
            <a:srgbClr val="19FE19"/>
          </a:solidFill>
          <a:ln cap="flat" cmpd="sng" w="25400">
            <a:solidFill>
              <a:srgbClr val="798B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 этап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1389 - 1462 гг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29"/>
          <p:cNvSpPr/>
          <p:nvPr/>
        </p:nvSpPr>
        <p:spPr>
          <a:xfrm>
            <a:off x="6207445" y="1230747"/>
            <a:ext cx="2196718" cy="696521"/>
          </a:xfrm>
          <a:prstGeom prst="roundRect">
            <a:avLst>
              <a:gd fmla="val 16667" name="adj"/>
            </a:avLst>
          </a:prstGeom>
          <a:solidFill>
            <a:srgbClr val="CCCC6B"/>
          </a:solidFill>
          <a:ln cap="flat" cmpd="sng" w="25400">
            <a:solidFill>
              <a:srgbClr val="798B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 этап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1462 - 1533 гг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2821770" y="2139702"/>
            <a:ext cx="3068937" cy="2528352"/>
          </a:xfrm>
          <a:prstGeom prst="roundRect">
            <a:avLst>
              <a:gd fmla="val 16667" name="adj"/>
            </a:avLst>
          </a:prstGeom>
          <a:solidFill>
            <a:srgbClr val="D1FED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продолжение собирания русских земель вокруг Москвы, приостановившееся из-за феодальной войны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1433-1453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6341391" y="2354351"/>
            <a:ext cx="1928826" cy="1302484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завершение объединения </a:t>
            </a:r>
            <a:r>
              <a:rPr b="1" lang="ru" sz="18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при Иване III </a:t>
            </a:r>
            <a:r>
              <a:rPr b="1" lang="ru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 Василии III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6287813" y="3921900"/>
            <a:ext cx="198240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https://ok.ru/video/218909182585</a:t>
            </a:r>
            <a:endParaRPr b="1"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32" y="87474"/>
            <a:ext cx="3510390" cy="496089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/>
          <p:nvPr/>
        </p:nvSpPr>
        <p:spPr>
          <a:xfrm>
            <a:off x="3923928" y="1059582"/>
            <a:ext cx="4806534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ru" sz="1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Василий I</a:t>
            </a: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присоединил </a:t>
            </a: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Нижегородское и Муромское княжества, в 1397—1398 — Бежецкий Верх, Вологду, Устюг и земли коми.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Василий II </a:t>
            </a:r>
            <a:r>
              <a:rPr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ликвидировал почти все мелкие уделы внутри Московского княжества, укрепил великокняжескую власть.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результате ряда походов в 1441—1460 усилилась зависимость от Москвы </a:t>
            </a: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Суздальско-Нижегородского княжества, Новгородской земли, Пскова и Вятской земли.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/>
          <p:nvPr/>
        </p:nvSpPr>
        <p:spPr>
          <a:xfrm>
            <a:off x="4193958" y="447444"/>
            <a:ext cx="4508501" cy="410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период правления </a:t>
            </a:r>
            <a:r>
              <a:rPr b="1" lang="ru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великого князя Ивана III (1462—1505)</a:t>
            </a: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к Москве один за другим были подчинены все княжества Северо-Восточной Руси — </a:t>
            </a:r>
            <a:r>
              <a:rPr b="1" lang="ru" sz="150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Ярославское, Ростовское, Тверское.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Эти княжества, как и Московское, назывались великими.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В 1478 г. </a:t>
            </a:r>
            <a:r>
              <a:rPr b="1" lang="ru" sz="1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 Москве</a:t>
            </a: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была окончательно присоединена огромная </a:t>
            </a:r>
            <a:r>
              <a:rPr b="1" lang="ru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территория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Новгородской республики.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 время правления Ивана III территория Московского княжества выросла более чем в </a:t>
            </a:r>
            <a:r>
              <a:rPr b="1" lang="ru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пять раз.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С 1485г</a:t>
            </a:r>
            <a:r>
              <a:rPr b="1" lang="ru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.(после присоединения Тверского княжества)</a:t>
            </a:r>
            <a:r>
              <a:rPr b="1" lang="ru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ru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Иван III стал именоваться</a:t>
            </a:r>
            <a:r>
              <a:rPr b="1" lang="ru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«государем всея Руси».</a:t>
            </a:r>
            <a:endParaRPr b="1" sz="1800">
              <a:solidFill>
                <a:srgbClr val="6600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 rotWithShape="1">
          <a:blip r:embed="rId3">
            <a:alphaModFix/>
          </a:blip>
          <a:srcRect b="0" l="0" r="53714" t="0"/>
          <a:stretch/>
        </p:blipFill>
        <p:spPr>
          <a:xfrm>
            <a:off x="0" y="0"/>
            <a:ext cx="41939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/>
          <p:nvPr/>
        </p:nvSpPr>
        <p:spPr>
          <a:xfrm>
            <a:off x="5703" y="-25880"/>
            <a:ext cx="9144000" cy="3577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660033"/>
                </a:solidFill>
                <a:latin typeface="Lobster"/>
                <a:ea typeface="Lobster"/>
                <a:cs typeface="Lobster"/>
                <a:sym typeface="Lobster"/>
              </a:rPr>
              <a:t>В XV в. Золотая Орда распалась на несколько независимых государств. </a:t>
            </a:r>
            <a:endParaRPr sz="15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14" y="411510"/>
            <a:ext cx="4572000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7746" y="331910"/>
            <a:ext cx="1440415" cy="135311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/>
          <p:nvPr/>
        </p:nvSpPr>
        <p:spPr>
          <a:xfrm>
            <a:off x="4896036" y="627534"/>
            <a:ext cx="3258870" cy="30239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Поработаем с картой!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Какие государства образовались на территории Золотой орды после её распада?</a:t>
            </a:r>
            <a:endParaRPr b="1" sz="2400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