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6" r:id="rId3"/>
    <p:sldId id="259" r:id="rId4"/>
    <p:sldId id="260" r:id="rId5"/>
    <p:sldId id="262" r:id="rId6"/>
    <p:sldId id="265" r:id="rId7"/>
    <p:sldId id="264" r:id="rId8"/>
    <p:sldId id="27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1909A-0518-478C-A190-1A6022509958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0529-7879-4740-B1C2-74C6796475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75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DB453-CC8F-4426-A028-13CB6AF89ADA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19AD6-06EC-4DE1-A9F0-BA3D4172D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923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0D789-A8F7-494C-8417-F7775B066641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Ответ – 4.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E3D792-A25F-46D9-838A-35F1DE1AA777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03ACD-04D1-4168-8A9F-17FCA32E105E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Ответ – 2-3.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41154-99F9-4AA2-AA44-1A6F0BB8BA48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6CE98-546A-4279-A829-A38F5FC3F3A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Ответ – 1,2.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6B707-5AB2-4D08-934E-F32F8B12F2CE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Ответ 1-3-4-5.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5BA3B-87E8-440A-9E14-DFCD75D179C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Ответ – 2-3-5.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B23E6-79BA-42B9-B367-7247EAC6EE1E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Ответ – 1.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D06BC-DBD2-495A-B23C-D7E7DE65DA1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Ответ – </a:t>
            </a:r>
            <a:r>
              <a:rPr lang="ru-RU" altLang="ru-RU" b="1"/>
              <a:t>А – 2-3-5-9. Б – 1-4-6-7-8.</a:t>
            </a:r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DD183-A427-4A40-9699-E74C7F22F20E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Ответ – </a:t>
            </a:r>
            <a:r>
              <a:rPr lang="ru-RU" altLang="ru-RU" b="1"/>
              <a:t>Восточный. Колчак. Фрунзе.</a:t>
            </a: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7FE-753C-4BFE-A1AF-7BCE61E4E49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098-49A9-4A0D-AA65-1A2D52F2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7FE-753C-4BFE-A1AF-7BCE61E4E49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098-49A9-4A0D-AA65-1A2D52F2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7FE-753C-4BFE-A1AF-7BCE61E4E49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098-49A9-4A0D-AA65-1A2D52F2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C731F9-AE2B-4C16-825B-6765A9695C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919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7FE-753C-4BFE-A1AF-7BCE61E4E49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098-49A9-4A0D-AA65-1A2D52F2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7FE-753C-4BFE-A1AF-7BCE61E4E49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098-49A9-4A0D-AA65-1A2D52F2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7FE-753C-4BFE-A1AF-7BCE61E4E49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098-49A9-4A0D-AA65-1A2D52F2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7FE-753C-4BFE-A1AF-7BCE61E4E49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098-49A9-4A0D-AA65-1A2D52F2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7FE-753C-4BFE-A1AF-7BCE61E4E49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098-49A9-4A0D-AA65-1A2D52F2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7FE-753C-4BFE-A1AF-7BCE61E4E49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098-49A9-4A0D-AA65-1A2D52F2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7FE-753C-4BFE-A1AF-7BCE61E4E49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098-49A9-4A0D-AA65-1A2D52F2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C7FE-753C-4BFE-A1AF-7BCE61E4E49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5E098-49A9-4A0D-AA65-1A2D52F2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C7FE-753C-4BFE-A1AF-7BCE61E4E497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5E098-49A9-4A0D-AA65-1A2D52F235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gCvK_wngV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0" y="454274"/>
            <a:ext cx="9009197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Домашне</a:t>
            </a: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е задание:</a:t>
            </a:r>
          </a:p>
          <a:p>
            <a:pPr algn="ctr"/>
            <a:endParaRPr lang="ru-RU" sz="8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§11-12,</a:t>
            </a:r>
          </a:p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cs typeface="Arial"/>
              </a:rPr>
              <a:t>Стр.77-83,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521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Вопрос </a:t>
            </a:r>
            <a:r>
              <a:rPr lang="ru-RU" altLang="ru-RU" dirty="0" smtClean="0"/>
              <a:t>2</a:t>
            </a:r>
            <a:endParaRPr lang="ru-RU" altLang="ru-RU" dirty="0"/>
          </a:p>
        </p:txBody>
      </p:sp>
      <p:pic>
        <p:nvPicPr>
          <p:cNvPr id="43017" name="Picture 9" descr="70797795_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0"/>
            <a:ext cx="3962400" cy="36861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524000"/>
            <a:ext cx="5105400" cy="4525963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ru-RU" sz="2400" b="1" u="sng" dirty="0">
                <a:solidFill>
                  <a:srgbClr val="FFC000"/>
                </a:solidFill>
              </a:rPr>
              <a:t>II</a:t>
            </a:r>
            <a:r>
              <a:rPr lang="ru-RU" altLang="ru-RU" sz="2400" b="1" u="sng" dirty="0">
                <a:solidFill>
                  <a:srgbClr val="FFC000"/>
                </a:solidFill>
              </a:rPr>
              <a:t> Всероссийский съезд Советов рабочих и солдатских депутатов:</a:t>
            </a:r>
          </a:p>
          <a:p>
            <a:r>
              <a:rPr lang="ru-RU" altLang="ru-RU" sz="2400" b="1" dirty="0"/>
              <a:t>1.начал свою работу </a:t>
            </a:r>
          </a:p>
          <a:p>
            <a:pPr>
              <a:buFontTx/>
              <a:buNone/>
            </a:pPr>
            <a:r>
              <a:rPr lang="ru-RU" altLang="ru-RU" sz="2400" b="1" dirty="0"/>
              <a:t>    24 октября 1917г.</a:t>
            </a:r>
          </a:p>
          <a:p>
            <a:r>
              <a:rPr lang="ru-RU" altLang="ru-RU" sz="2400" b="1" dirty="0"/>
              <a:t>2.объявил высшим органом власти ВЦИК</a:t>
            </a:r>
          </a:p>
          <a:p>
            <a:r>
              <a:rPr lang="ru-RU" altLang="ru-RU" sz="2400" b="1" dirty="0"/>
              <a:t>3.сформировал новое правительство – СНК.</a:t>
            </a:r>
          </a:p>
          <a:p>
            <a:r>
              <a:rPr lang="ru-RU" altLang="ru-RU" sz="2400" b="1" dirty="0"/>
              <a:t>4.объявил о продолжении войны до победного конца.</a:t>
            </a:r>
          </a:p>
        </p:txBody>
      </p:sp>
    </p:spTree>
    <p:extLst>
      <p:ext uri="{BB962C8B-B14F-4D97-AF65-F5344CB8AC3E}">
        <p14:creationId xmlns:p14="http://schemas.microsoft.com/office/powerpoint/2010/main" val="29135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6887u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4105275" cy="3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Вопрос </a:t>
            </a:r>
            <a:r>
              <a:rPr lang="ru-RU" altLang="ru-RU" dirty="0" smtClean="0"/>
              <a:t>3</a:t>
            </a:r>
            <a:endParaRPr lang="ru-RU" altLang="ru-RU" dirty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724400" cy="4525963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altLang="ru-RU" sz="2800" b="1" dirty="0">
                <a:solidFill>
                  <a:srgbClr val="FFC000"/>
                </a:solidFill>
              </a:rPr>
              <a:t>Повстанческую крестьянскую армию на юге Украины возглавил</a:t>
            </a:r>
          </a:p>
          <a:p>
            <a:r>
              <a:rPr lang="ru-RU" altLang="ru-RU" sz="2800" b="1" dirty="0"/>
              <a:t>1.Н.Махно</a:t>
            </a:r>
          </a:p>
          <a:p>
            <a:r>
              <a:rPr lang="ru-RU" altLang="ru-RU" sz="2800" b="1" dirty="0"/>
              <a:t>2.А.Антонов</a:t>
            </a:r>
          </a:p>
          <a:p>
            <a:r>
              <a:rPr lang="ru-RU" altLang="ru-RU" sz="2800" b="1" dirty="0"/>
              <a:t>3.И.Миронов</a:t>
            </a:r>
          </a:p>
          <a:p>
            <a:r>
              <a:rPr lang="ru-RU" altLang="ru-RU" sz="2800" b="1" dirty="0"/>
              <a:t>4.А.Кривошеин.</a:t>
            </a:r>
          </a:p>
        </p:txBody>
      </p:sp>
      <p:pic>
        <p:nvPicPr>
          <p:cNvPr id="64519" name="Picture 7" descr="Махно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13620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6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Вопрос </a:t>
            </a:r>
            <a:r>
              <a:rPr lang="ru-RU" altLang="ru-RU" dirty="0" smtClean="0"/>
              <a:t>4</a:t>
            </a:r>
            <a:endParaRPr lang="ru-RU" altLang="ru-RU" dirty="0"/>
          </a:p>
        </p:txBody>
      </p:sp>
      <p:pic>
        <p:nvPicPr>
          <p:cNvPr id="75783" name="Picture 7" descr="394684-547c2786a7c11fd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2362200" cy="342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45922" y="1700808"/>
            <a:ext cx="5410944" cy="452596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sz="2800" b="1" u="sng" dirty="0">
                <a:solidFill>
                  <a:srgbClr val="FFC000"/>
                </a:solidFill>
              </a:rPr>
              <a:t>Основные положения Декрета о земле: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1.ликвидация помещичьего землевладения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2.отмена частной собственности на землю</a:t>
            </a:r>
          </a:p>
          <a:p>
            <a:pPr>
              <a:lnSpc>
                <a:spcPct val="90000"/>
              </a:lnSpc>
            </a:pP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3.отмена общинной собственности на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землю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4.Национализация земли</a:t>
            </a: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alt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5.всё </a:t>
            </a:r>
            <a:r>
              <a:rPr lang="ru-RU" alt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перечисленное.</a:t>
            </a:r>
          </a:p>
          <a:p>
            <a:pPr>
              <a:lnSpc>
                <a:spcPct val="90000"/>
              </a:lnSpc>
            </a:pPr>
            <a:endParaRPr lang="ru-RU" altLang="ru-RU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0"/>
            <a:ext cx="8217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Выберите несколько правильных ответов: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altLang="ru-RU" dirty="0"/>
              <a:t>Вопрос </a:t>
            </a:r>
            <a:r>
              <a:rPr lang="ru-RU" altLang="ru-RU" dirty="0" smtClean="0"/>
              <a:t>5</a:t>
            </a:r>
            <a:endParaRPr lang="ru-RU" alt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86200" y="1828800"/>
            <a:ext cx="4876800" cy="4525963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altLang="ru-RU" sz="2400" b="1" u="sng" dirty="0">
                <a:solidFill>
                  <a:srgbClr val="FFC000"/>
                </a:solidFill>
              </a:rPr>
              <a:t>Мероприятия политики «военного коммунизма»:</a:t>
            </a:r>
          </a:p>
          <a:p>
            <a:r>
              <a:rPr lang="ru-RU" altLang="ru-RU" sz="2400" dirty="0"/>
              <a:t>1.национализация всех отраслей промышленности</a:t>
            </a:r>
          </a:p>
          <a:p>
            <a:r>
              <a:rPr lang="ru-RU" altLang="ru-RU" sz="2400" dirty="0"/>
              <a:t>2.гарантированная заработная плата</a:t>
            </a:r>
          </a:p>
          <a:p>
            <a:r>
              <a:rPr lang="ru-RU" altLang="ru-RU" sz="2400" dirty="0"/>
              <a:t>3.изъятие у крестьян всех излишков хлеба</a:t>
            </a:r>
          </a:p>
          <a:p>
            <a:r>
              <a:rPr lang="ru-RU" altLang="ru-RU" sz="2400" dirty="0"/>
              <a:t>4.запрет свободной торговли</a:t>
            </a:r>
          </a:p>
          <a:p>
            <a:r>
              <a:rPr lang="ru-RU" altLang="ru-RU" sz="2400" dirty="0"/>
              <a:t>5.трудовая мобилизация.</a:t>
            </a:r>
          </a:p>
        </p:txBody>
      </p:sp>
      <p:pic>
        <p:nvPicPr>
          <p:cNvPr id="70662" name="Picture 6" descr="-images-art2-Image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0" t="3334" r="12500" b="5000"/>
          <a:stretch>
            <a:fillRect/>
          </a:stretch>
        </p:blipFill>
        <p:spPr bwMode="auto">
          <a:xfrm>
            <a:off x="381000" y="1600200"/>
            <a:ext cx="29305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rubase_2_430902106_49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952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533400" y="5562600"/>
            <a:ext cx="2362200" cy="7620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B2B2B2">
                  <a:gamma/>
                  <a:shade val="46275"/>
                  <a:invGamma/>
                </a:srgbClr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FFC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Плакат Д.Моора</a:t>
            </a:r>
          </a:p>
          <a:p>
            <a:pPr algn="ctr"/>
            <a:r>
              <a:rPr lang="ru-RU" altLang="ru-RU" b="1">
                <a:solidFill>
                  <a:srgbClr val="FFFFC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1919 год.</a:t>
            </a:r>
          </a:p>
        </p:txBody>
      </p:sp>
    </p:spTree>
    <p:extLst>
      <p:ext uri="{BB962C8B-B14F-4D97-AF65-F5344CB8AC3E}">
        <p14:creationId xmlns:p14="http://schemas.microsoft.com/office/powerpoint/2010/main" val="30995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Вопрос </a:t>
            </a:r>
            <a:r>
              <a:rPr lang="ru-RU" altLang="ru-RU" dirty="0" smtClean="0"/>
              <a:t>6</a:t>
            </a:r>
            <a:endParaRPr lang="ru-RU" altLang="ru-RU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240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524000"/>
            <a:ext cx="4876800" cy="452596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b="1" u="sng" dirty="0">
                <a:solidFill>
                  <a:srgbClr val="FFC000"/>
                </a:solidFill>
              </a:rPr>
              <a:t>Причины поражения Белого движения: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tx2"/>
                </a:solidFill>
              </a:rPr>
              <a:t>1.высокие моральные принципы, не позволявшие применять карательные меры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tx2"/>
                </a:solidFill>
              </a:rPr>
              <a:t>2.возвращение собственности прежним владельцам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tx2"/>
                </a:solidFill>
              </a:rPr>
              <a:t>3.приверженность идее «единой и неделимой России» 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tx2"/>
                </a:solidFill>
              </a:rPr>
              <a:t>4.сотрудничество со всеми антибольшевистскими силами</a:t>
            </a:r>
          </a:p>
          <a:p>
            <a:pPr>
              <a:lnSpc>
                <a:spcPct val="80000"/>
              </a:lnSpc>
            </a:pPr>
            <a:r>
              <a:rPr lang="ru-RU" altLang="ru-RU" sz="2400" dirty="0">
                <a:solidFill>
                  <a:schemeClr val="tx2"/>
                </a:solidFill>
              </a:rPr>
              <a:t>5.отсутствие единого лидера.</a:t>
            </a:r>
          </a:p>
        </p:txBody>
      </p:sp>
      <p:pic>
        <p:nvPicPr>
          <p:cNvPr id="67591" name="Picture 7" descr="4442url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8" descr="175072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3819525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altLang="ru-RU" dirty="0"/>
              <a:t>Вопрос </a:t>
            </a:r>
            <a:r>
              <a:rPr lang="ru-RU" altLang="ru-RU" dirty="0" smtClean="0"/>
              <a:t>7</a:t>
            </a:r>
            <a:endParaRPr lang="ru-RU" altLang="ru-RU" dirty="0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524000"/>
            <a:ext cx="4953000" cy="4525963"/>
          </a:xfrm>
          <a:solidFill>
            <a:schemeClr val="bg1"/>
          </a:solidFill>
        </p:spPr>
        <p:txBody>
          <a:bodyPr/>
          <a:lstStyle/>
          <a:p>
            <a:r>
              <a:rPr lang="ru-RU" altLang="ru-RU" sz="2400" b="1" dirty="0" smtClean="0">
                <a:solidFill>
                  <a:schemeClr val="tx2"/>
                </a:solidFill>
              </a:rPr>
              <a:t>А</a:t>
            </a:r>
            <a:r>
              <a:rPr lang="ru-RU" altLang="ru-RU" sz="2400" b="1" dirty="0">
                <a:solidFill>
                  <a:schemeClr val="tx2"/>
                </a:solidFill>
              </a:rPr>
              <a:t>. Важнейшим элементом политики «военного коммунизма» была продразверстка.</a:t>
            </a:r>
          </a:p>
          <a:p>
            <a:r>
              <a:rPr lang="ru-RU" altLang="ru-RU" sz="2400" b="1" dirty="0">
                <a:solidFill>
                  <a:schemeClr val="tx2"/>
                </a:solidFill>
              </a:rPr>
              <a:t>Б. Важнейшим элементом политики «военного коммунизма» был натуральный налог в с/х.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*1.верно А.  *3.верны А и Б.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*2.верно Б.  *4.А и Б не верны.</a:t>
            </a:r>
          </a:p>
          <a:p>
            <a:endParaRPr lang="ru-RU" altLang="ru-RU" sz="2400" dirty="0">
              <a:solidFill>
                <a:schemeClr val="tx2"/>
              </a:solidFill>
            </a:endParaRPr>
          </a:p>
          <a:p>
            <a:endParaRPr lang="ru-RU" altLang="ru-RU" sz="2400" dirty="0">
              <a:solidFill>
                <a:schemeClr val="tx2"/>
              </a:solidFill>
            </a:endParaRPr>
          </a:p>
        </p:txBody>
      </p:sp>
      <p:pic>
        <p:nvPicPr>
          <p:cNvPr id="117767" name="Picture 7" descr="4d3d7023f5dbt"/>
          <p:cNvPicPr>
            <a:picLocks noChangeAspect="1" noChangeArrowheads="1"/>
          </p:cNvPicPr>
          <p:nvPr/>
        </p:nvPicPr>
        <p:blipFill>
          <a:blip r:embed="rId3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38290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rubase_2_430902106_49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9525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20134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C000"/>
                </a:solidFill>
              </a:rPr>
              <a:t>Верны ли суждения?</a:t>
            </a:r>
          </a:p>
        </p:txBody>
      </p:sp>
    </p:spTree>
    <p:extLst>
      <p:ext uri="{BB962C8B-B14F-4D97-AF65-F5344CB8AC3E}">
        <p14:creationId xmlns:p14="http://schemas.microsoft.com/office/powerpoint/2010/main" val="187265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Вопрос </a:t>
            </a:r>
            <a:r>
              <a:rPr lang="ru-RU" altLang="ru-RU" dirty="0" smtClean="0"/>
              <a:t>8</a:t>
            </a:r>
            <a:endParaRPr lang="ru-RU" altLang="ru-RU" dirty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1520" y="1628775"/>
            <a:ext cx="3771900" cy="47513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ru-RU" altLang="ru-RU" b="1" u="sng" dirty="0">
                <a:solidFill>
                  <a:srgbClr val="FFC000"/>
                </a:solidFill>
              </a:rPr>
              <a:t>Установите соответствие: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b="1" dirty="0" err="1"/>
              <a:t>А.руководители</a:t>
            </a:r>
            <a:r>
              <a:rPr lang="ru-RU" altLang="ru-RU" b="1" dirty="0"/>
              <a:t> Белого движения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b="1" dirty="0" err="1"/>
              <a:t>Б.командиры</a:t>
            </a:r>
            <a:r>
              <a:rPr lang="ru-RU" altLang="ru-RU" b="1" dirty="0"/>
              <a:t> Красной армии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dirty="0"/>
              <a:t>1.М.Тухачевский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2.Л.Корнилов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3.А.Деникин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4.А.Егоров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5.А.Колчак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6.М.Фрунзе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7.В.Блюхер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8.В.Чапаев</a:t>
            </a:r>
          </a:p>
          <a:p>
            <a:pPr>
              <a:lnSpc>
                <a:spcPct val="90000"/>
              </a:lnSpc>
            </a:pPr>
            <a:r>
              <a:rPr lang="ru-RU" altLang="ru-RU" dirty="0"/>
              <a:t>9.П.Врангель.</a:t>
            </a:r>
          </a:p>
        </p:txBody>
      </p:sp>
      <p:pic>
        <p:nvPicPr>
          <p:cNvPr id="68615" name="Picture 7" descr="37842129_chapaev_8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20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6" name="Picture 8" descr="fa5493545c99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47" b="49495"/>
          <a:stretch>
            <a:fillRect/>
          </a:stretch>
        </p:blipFill>
        <p:spPr bwMode="auto">
          <a:xfrm>
            <a:off x="18256" y="4855815"/>
            <a:ext cx="1562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7" name="Picture 9" descr="fa5493545c99"/>
          <p:cNvPicPr>
            <a:picLocks noChangeAspect="1" noChangeArrowheads="1"/>
          </p:cNvPicPr>
          <p:nvPr/>
        </p:nvPicPr>
        <p:blipFill>
          <a:blip r:embed="rId4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8" r="27153" b="49495"/>
          <a:stretch>
            <a:fillRect/>
          </a:stretch>
        </p:blipFill>
        <p:spPr bwMode="auto">
          <a:xfrm>
            <a:off x="1752600" y="0"/>
            <a:ext cx="12176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8" name="Picture 10" descr="fa5493545c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84" b="49495"/>
          <a:stretch>
            <a:fillRect/>
          </a:stretch>
        </p:blipFill>
        <p:spPr bwMode="auto">
          <a:xfrm>
            <a:off x="7743825" y="2057400"/>
            <a:ext cx="14001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9" name="Picture 11" descr="fa5493545c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0" r="52318" b="65787"/>
          <a:stretch>
            <a:fillRect/>
          </a:stretch>
        </p:blipFill>
        <p:spPr bwMode="auto">
          <a:xfrm>
            <a:off x="6172200" y="0"/>
            <a:ext cx="15049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0" name="Picture 12" descr="0_63891_fd2ccdba_XL"/>
          <p:cNvPicPr>
            <a:picLocks noChangeAspect="1" noChangeArrowheads="1"/>
          </p:cNvPicPr>
          <p:nvPr/>
        </p:nvPicPr>
        <p:blipFill>
          <a:blip r:embed="rId5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4" r="10628" b="43590"/>
          <a:stretch>
            <a:fillRect/>
          </a:stretch>
        </p:blipFill>
        <p:spPr bwMode="auto">
          <a:xfrm>
            <a:off x="1548606" y="5084415"/>
            <a:ext cx="15621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1" name="Picture 13" descr="8_Blurcher"/>
          <p:cNvPicPr>
            <a:picLocks noChangeAspect="1" noChangeArrowheads="1"/>
          </p:cNvPicPr>
          <p:nvPr/>
        </p:nvPicPr>
        <p:blipFill>
          <a:blip r:embed="rId6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r="13492" b="20879"/>
          <a:stretch>
            <a:fillRect/>
          </a:stretch>
        </p:blipFill>
        <p:spPr bwMode="auto">
          <a:xfrm>
            <a:off x="7740650" y="4191000"/>
            <a:ext cx="14033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2" name="Picture 14" descr="1311331616_50283065_egorov"/>
          <p:cNvPicPr>
            <a:picLocks noChangeAspect="1" noChangeArrowheads="1"/>
          </p:cNvPicPr>
          <p:nvPr/>
        </p:nvPicPr>
        <p:blipFill>
          <a:blip r:embed="rId7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2" t="5370" r="11018" b="14095"/>
          <a:stretch>
            <a:fillRect/>
          </a:stretch>
        </p:blipFill>
        <p:spPr bwMode="auto">
          <a:xfrm>
            <a:off x="7937500" y="0"/>
            <a:ext cx="1206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23" name="Picture 15" descr="M"/>
          <p:cNvPicPr>
            <a:picLocks noChangeAspect="1" noChangeArrowheads="1"/>
          </p:cNvPicPr>
          <p:nvPr/>
        </p:nvPicPr>
        <p:blipFill>
          <a:blip r:embed="rId8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10" y="4446240"/>
            <a:ext cx="15113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Вопрос </a:t>
            </a:r>
            <a:r>
              <a:rPr lang="ru-RU" altLang="ru-RU" dirty="0" smtClean="0"/>
              <a:t>9</a:t>
            </a:r>
            <a:endParaRPr lang="ru-RU" altLang="ru-RU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17700"/>
            <a:ext cx="8229600" cy="2773288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chemeClr val="tx2"/>
                </a:solidFill>
              </a:rPr>
              <a:t>Главным </a:t>
            </a:r>
            <a:r>
              <a:rPr lang="ru-RU" altLang="ru-RU" sz="2800" b="1" dirty="0">
                <a:solidFill>
                  <a:schemeClr val="tx2"/>
                </a:solidFill>
              </a:rPr>
              <a:t>фронтом весной 1919 года стал </a:t>
            </a:r>
            <a:r>
              <a:rPr lang="ru-RU" altLang="ru-RU" sz="2800" b="1" dirty="0" smtClean="0">
                <a:solidFill>
                  <a:schemeClr val="tx2"/>
                </a:solidFill>
              </a:rPr>
              <a:t>.................................</a:t>
            </a:r>
            <a:endParaRPr lang="ru-RU" altLang="ru-RU" sz="2800" b="1" dirty="0">
              <a:solidFill>
                <a:schemeClr val="tx2"/>
              </a:solidFill>
            </a:endParaRPr>
          </a:p>
          <a:p>
            <a:r>
              <a:rPr lang="ru-RU" altLang="ru-RU" sz="2800" b="1" dirty="0">
                <a:solidFill>
                  <a:schemeClr val="tx2"/>
                </a:solidFill>
              </a:rPr>
              <a:t>Здесь наступала Белая армия </a:t>
            </a:r>
            <a:r>
              <a:rPr lang="ru-RU" altLang="ru-RU" sz="2800" b="1" dirty="0" smtClean="0">
                <a:solidFill>
                  <a:schemeClr val="tx2"/>
                </a:solidFill>
              </a:rPr>
              <a:t>…………..</a:t>
            </a:r>
            <a:endParaRPr lang="ru-RU" altLang="ru-RU" sz="2800" b="1" dirty="0">
              <a:solidFill>
                <a:schemeClr val="tx2"/>
              </a:solidFill>
            </a:endParaRPr>
          </a:p>
          <a:p>
            <a:r>
              <a:rPr lang="ru-RU" altLang="ru-RU" sz="2800" b="1" dirty="0">
                <a:solidFill>
                  <a:schemeClr val="tx2"/>
                </a:solidFill>
              </a:rPr>
              <a:t>Группой войск Красной армии командовал </a:t>
            </a:r>
            <a:r>
              <a:rPr lang="ru-RU" altLang="ru-RU" sz="2800" b="1" dirty="0" smtClean="0">
                <a:solidFill>
                  <a:schemeClr val="tx2"/>
                </a:solidFill>
              </a:rPr>
              <a:t>………………… 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pic>
        <p:nvPicPr>
          <p:cNvPr id="69636" name="Picture 4" descr="(081026200514)_Mail-1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8200"/>
            <a:ext cx="25908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7" name="Picture 5" descr="fr"/>
          <p:cNvPicPr>
            <a:picLocks noChangeAspect="1" noChangeArrowheads="1"/>
          </p:cNvPicPr>
          <p:nvPr/>
        </p:nvPicPr>
        <p:blipFill>
          <a:blip r:embed="rId4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5575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16007image0"/>
          <p:cNvPicPr>
            <a:picLocks noChangeAspect="1" noChangeArrowheads="1"/>
          </p:cNvPicPr>
          <p:nvPr/>
        </p:nvPicPr>
        <p:blipFill>
          <a:blip r:embed="rId5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1" r="10448" b="10474"/>
          <a:stretch>
            <a:fillRect/>
          </a:stretch>
        </p:blipFill>
        <p:spPr bwMode="auto">
          <a:xfrm>
            <a:off x="7620000" y="0"/>
            <a:ext cx="1524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 descr="81154125"/>
          <p:cNvPicPr>
            <a:picLocks noChangeAspect="1" noChangeArrowheads="1"/>
          </p:cNvPicPr>
          <p:nvPr/>
        </p:nvPicPr>
        <p:blipFill>
          <a:blip r:embed="rId6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29495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31234"/>
            <a:ext cx="5396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C000"/>
                </a:solidFill>
              </a:rPr>
              <a:t>Вставьте вместо пропусков</a:t>
            </a:r>
            <a:r>
              <a:rPr lang="ru-RU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82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7696200" cy="1066800"/>
          </a:xfrm>
        </p:spPr>
        <p:txBody>
          <a:bodyPr/>
          <a:lstStyle/>
          <a:p>
            <a:r>
              <a:rPr lang="ru-RU" altLang="ru-RU" dirty="0"/>
              <a:t>Вопрос </a:t>
            </a:r>
            <a:r>
              <a:rPr lang="ru-RU" altLang="ru-RU" dirty="0" smtClean="0"/>
              <a:t>10</a:t>
            </a:r>
            <a:endParaRPr lang="ru-RU" altLang="ru-RU" dirty="0"/>
          </a:p>
        </p:txBody>
      </p:sp>
      <p:sp>
        <p:nvSpPr>
          <p:cNvPr id="63496" name="Rectangle 8"/>
          <p:cNvSpPr>
            <a:spLocks noGrp="1" noChangeArrowheads="1"/>
          </p:cNvSpPr>
          <p:nvPr>
            <p:ph idx="1"/>
          </p:nvPr>
        </p:nvSpPr>
        <p:spPr>
          <a:xfrm>
            <a:off x="107504" y="1773238"/>
            <a:ext cx="8784976" cy="4751387"/>
          </a:xfrm>
        </p:spPr>
        <p:txBody>
          <a:bodyPr/>
          <a:lstStyle/>
          <a:p>
            <a:r>
              <a:rPr lang="ru-RU" altLang="ru-RU" sz="2800" b="1" dirty="0" smtClean="0"/>
              <a:t>Советско-польская </a:t>
            </a:r>
            <a:r>
              <a:rPr lang="ru-RU" altLang="ru-RU" sz="2800" b="1" dirty="0"/>
              <a:t>война была в </a:t>
            </a:r>
            <a:r>
              <a:rPr lang="ru-RU" altLang="ru-RU" sz="2800" b="1" dirty="0" smtClean="0"/>
              <a:t>…... </a:t>
            </a:r>
            <a:r>
              <a:rPr lang="ru-RU" altLang="ru-RU" sz="2800" b="1" dirty="0"/>
              <a:t>году. </a:t>
            </a:r>
            <a:endParaRPr lang="ru-RU" altLang="ru-RU" sz="2800" b="1" dirty="0" smtClean="0"/>
          </a:p>
          <a:p>
            <a:r>
              <a:rPr lang="ru-RU" altLang="ru-RU" sz="2800" b="1" dirty="0" smtClean="0"/>
              <a:t>Она закончилась поражением………………..</a:t>
            </a:r>
            <a:endParaRPr lang="ru-RU" altLang="ru-RU" sz="2800" b="1" dirty="0"/>
          </a:p>
        </p:txBody>
      </p:sp>
      <p:pic>
        <p:nvPicPr>
          <p:cNvPr id="63497" name="Picture 9" descr="554url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88" y="3429000"/>
            <a:ext cx="4594412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 descr="20060813170401"/>
          <p:cNvPicPr>
            <a:picLocks noChangeAspect="1" noChangeArrowheads="1"/>
          </p:cNvPicPr>
          <p:nvPr/>
        </p:nvPicPr>
        <p:blipFill>
          <a:blip r:embed="rId4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03940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1800" y="5805264"/>
            <a:ext cx="3344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2"/>
              </a:rPr>
              <a:t>https://youtu.be/qgCvK_wngVM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Гражданская война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военная интервенция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5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-1714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Познавательное задание!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1582926"/>
            <a:ext cx="864096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rgbClr val="FFC000"/>
                </a:solidFill>
                <a:effectLst/>
              </a:rPr>
              <a:t>Что предприняло правительство Советской республики</a:t>
            </a:r>
          </a:p>
          <a:p>
            <a:pPr algn="ctr"/>
            <a:r>
              <a:rPr lang="ru-RU" sz="4800" b="1" dirty="0">
                <a:ln/>
                <a:solidFill>
                  <a:srgbClr val="FFC000"/>
                </a:solidFill>
              </a:rPr>
              <a:t>д</a:t>
            </a:r>
            <a:r>
              <a:rPr lang="ru-RU" sz="4800" b="1" dirty="0" smtClean="0">
                <a:ln/>
                <a:solidFill>
                  <a:srgbClr val="FFC000"/>
                </a:solidFill>
              </a:rPr>
              <a:t>ля организации</a:t>
            </a:r>
          </a:p>
          <a:p>
            <a:pPr algn="ctr"/>
            <a:r>
              <a:rPr lang="ru-RU" sz="4800" b="1" dirty="0" smtClean="0">
                <a:ln/>
                <a:solidFill>
                  <a:srgbClr val="FFC000"/>
                </a:solidFill>
              </a:rPr>
              <a:t>о</a:t>
            </a:r>
            <a:r>
              <a:rPr lang="ru-RU" sz="4800" b="1" cap="none" spc="0" dirty="0" smtClean="0">
                <a:ln/>
                <a:solidFill>
                  <a:srgbClr val="FFC000"/>
                </a:solidFill>
                <a:effectLst/>
              </a:rPr>
              <a:t>бороны от нависшей угрозы?</a:t>
            </a:r>
          </a:p>
          <a:p>
            <a:pPr algn="ctr"/>
            <a:r>
              <a:rPr lang="ru-RU" sz="4800" b="1" dirty="0" smtClean="0">
                <a:ln/>
                <a:solidFill>
                  <a:srgbClr val="FFC000"/>
                </a:solidFill>
              </a:rPr>
              <a:t>Стр.78</a:t>
            </a:r>
            <a:endParaRPr lang="ru-RU" sz="4800" b="1" cap="none" spc="0" dirty="0">
              <a:ln/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82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53083"/>
            <a:ext cx="914400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Меры по организации обороны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99" y="1515533"/>
            <a:ext cx="91329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Оборону  возглавили  СНК и Реввоенсовет; </a:t>
            </a:r>
          </a:p>
          <a:p>
            <a:r>
              <a:rPr lang="ru-RU" sz="2400" dirty="0" smtClean="0"/>
              <a:t>2. Были образованы </a:t>
            </a:r>
            <a:r>
              <a:rPr lang="ru-RU" sz="2400" dirty="0"/>
              <a:t>четыре </a:t>
            </a:r>
            <a:r>
              <a:rPr lang="ru-RU" sz="2400" dirty="0" smtClean="0"/>
              <a:t>фронта; </a:t>
            </a:r>
          </a:p>
          <a:p>
            <a:r>
              <a:rPr lang="ru-RU" sz="2400" dirty="0" smtClean="0"/>
              <a:t>3. Вводилась </a:t>
            </a:r>
            <a:r>
              <a:rPr lang="ru-RU" sz="2400" dirty="0"/>
              <a:t>принудительная мобилизация </a:t>
            </a:r>
          </a:p>
          <a:p>
            <a:r>
              <a:rPr lang="ru-RU" sz="2400" dirty="0" smtClean="0"/>
              <a:t>    в  Красную </a:t>
            </a:r>
            <a:r>
              <a:rPr lang="ru-RU" sz="2400" dirty="0"/>
              <a:t>Армию всего молодого мужского </a:t>
            </a:r>
            <a:r>
              <a:rPr lang="ru-RU" sz="2400" dirty="0" smtClean="0"/>
              <a:t>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населения;</a:t>
            </a:r>
          </a:p>
          <a:p>
            <a:r>
              <a:rPr lang="ru-RU" sz="2400" dirty="0" smtClean="0"/>
              <a:t>4. Разъяснительная работа </a:t>
            </a:r>
            <a:r>
              <a:rPr lang="ru-RU" sz="2400" dirty="0"/>
              <a:t>в </a:t>
            </a:r>
            <a:r>
              <a:rPr lang="ru-RU" sz="2400" dirty="0" smtClean="0"/>
              <a:t>армии; </a:t>
            </a:r>
            <a:endParaRPr lang="ru-RU" sz="2400" dirty="0"/>
          </a:p>
          <a:p>
            <a:r>
              <a:rPr lang="ru-RU" sz="2400" dirty="0" smtClean="0"/>
              <a:t>5. Установление </a:t>
            </a:r>
            <a:r>
              <a:rPr lang="ru-RU" sz="2400" dirty="0"/>
              <a:t>жесточайшей дисциплины (расстрел за дезертирство и </a:t>
            </a:r>
            <a:r>
              <a:rPr lang="ru-RU" sz="2400" dirty="0" smtClean="0"/>
              <a:t>мародерство или </a:t>
            </a:r>
            <a:r>
              <a:rPr lang="ru-RU" sz="2400" dirty="0"/>
              <a:t>невыполнение приказа, запрещение употреблять спиртное</a:t>
            </a:r>
            <a:r>
              <a:rPr lang="ru-RU" sz="2400" dirty="0" smtClean="0"/>
              <a:t>); </a:t>
            </a:r>
          </a:p>
          <a:p>
            <a:r>
              <a:rPr lang="ru-RU" sz="2400" dirty="0" smtClean="0"/>
              <a:t>6. Наделение ВЧК чрезвычайными полномочиями</a:t>
            </a:r>
            <a:r>
              <a:rPr lang="ru-RU" sz="2400" dirty="0"/>
              <a:t>. </a:t>
            </a:r>
            <a:r>
              <a:rPr lang="ru-RU" sz="2400" dirty="0" smtClean="0"/>
              <a:t>Упрощённый порядок судопроизводства получил название: </a:t>
            </a:r>
            <a:r>
              <a:rPr lang="ru-RU" sz="2400" b="1" dirty="0" smtClean="0">
                <a:solidFill>
                  <a:srgbClr val="FFC000"/>
                </a:solidFill>
              </a:rPr>
              <a:t>«революционная законность».</a:t>
            </a:r>
          </a:p>
          <a:p>
            <a:r>
              <a:rPr lang="ru-RU" sz="2400" b="1" dirty="0" smtClean="0">
                <a:solidFill>
                  <a:srgbClr val="FFC000"/>
                </a:solidFill>
              </a:rPr>
              <a:t>7. Введена политика </a:t>
            </a:r>
            <a:r>
              <a:rPr lang="ru-RU" sz="2400" b="1" smtClean="0">
                <a:solidFill>
                  <a:srgbClr val="FFC000"/>
                </a:solidFill>
              </a:rPr>
              <a:t>«военного </a:t>
            </a:r>
            <a:r>
              <a:rPr lang="ru-RU" sz="2400" b="1" dirty="0" smtClean="0">
                <a:solidFill>
                  <a:srgbClr val="FFC000"/>
                </a:solidFill>
              </a:rPr>
              <a:t>коммунизма».</a:t>
            </a:r>
          </a:p>
          <a:p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8726" y="332656"/>
            <a:ext cx="8087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Проблемное задание!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097" y="2276872"/>
            <a:ext cx="864096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способствовало успеху Красной Армии в борьбе с армией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А.В.Колчака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Стр.79.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7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800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 smtClean="0"/>
              <a:t>1. массированный  </a:t>
            </a:r>
            <a:r>
              <a:rPr lang="ru-RU" sz="2800" b="1" dirty="0"/>
              <a:t>и  мощный  характер </a:t>
            </a:r>
          </a:p>
          <a:p>
            <a:r>
              <a:rPr lang="ru-RU" sz="2800" b="1" dirty="0"/>
              <a:t>контрнаступления;  </a:t>
            </a:r>
            <a:endParaRPr lang="ru-RU" sz="2800" b="1" dirty="0" smtClean="0"/>
          </a:p>
          <a:p>
            <a:r>
              <a:rPr lang="ru-RU" sz="2800" b="1" dirty="0" smtClean="0"/>
              <a:t>2. неготовность  </a:t>
            </a:r>
            <a:r>
              <a:rPr lang="ru-RU" sz="2800" b="1" dirty="0"/>
              <a:t>армии  Колчака  к </a:t>
            </a:r>
          </a:p>
          <a:p>
            <a:r>
              <a:rPr lang="ru-RU" sz="2800" b="1" dirty="0"/>
              <a:t>обороне;  </a:t>
            </a:r>
            <a:endParaRPr lang="ru-RU" sz="2800" b="1" dirty="0" smtClean="0"/>
          </a:p>
          <a:p>
            <a:r>
              <a:rPr lang="ru-RU" sz="2800" b="1" dirty="0" smtClean="0"/>
              <a:t>3. тактика </a:t>
            </a:r>
            <a:r>
              <a:rPr lang="ru-RU" sz="2800" b="1" dirty="0"/>
              <a:t>«выжженной  земли»,  </a:t>
            </a:r>
            <a:r>
              <a:rPr lang="ru-RU" sz="2800" b="1" dirty="0" smtClean="0"/>
              <a:t>проводившаяся </a:t>
            </a:r>
            <a:r>
              <a:rPr lang="ru-RU" sz="2800" b="1" dirty="0"/>
              <a:t>«красными»  </a:t>
            </a:r>
            <a:r>
              <a:rPr lang="ru-RU" sz="2800" b="1" dirty="0" smtClean="0"/>
              <a:t>и ставшая </a:t>
            </a:r>
            <a:r>
              <a:rPr lang="ru-RU" sz="2800" b="1" dirty="0"/>
              <a:t>одной </a:t>
            </a:r>
            <a:r>
              <a:rPr lang="ru-RU" sz="2800" b="1" dirty="0" smtClean="0"/>
              <a:t>из  </a:t>
            </a:r>
            <a:r>
              <a:rPr lang="ru-RU" sz="2800" b="1" dirty="0"/>
              <a:t>причин  </a:t>
            </a:r>
            <a:r>
              <a:rPr lang="ru-RU" sz="2800" b="1" dirty="0" smtClean="0"/>
              <a:t>плохого продовольственного  </a:t>
            </a:r>
          </a:p>
          <a:p>
            <a:r>
              <a:rPr lang="ru-RU" sz="2800" b="1" dirty="0" smtClean="0"/>
              <a:t>Обеспечения Колчаковцев;</a:t>
            </a:r>
          </a:p>
          <a:p>
            <a:r>
              <a:rPr lang="ru-RU" sz="2800" b="1" dirty="0" smtClean="0"/>
              <a:t>4. отказ </a:t>
            </a:r>
            <a:r>
              <a:rPr lang="ru-RU" sz="2800" b="1" dirty="0"/>
              <a:t>мирного </a:t>
            </a:r>
            <a:r>
              <a:rPr lang="ru-RU" sz="2800" b="1" dirty="0" smtClean="0"/>
              <a:t>населения </a:t>
            </a:r>
            <a:r>
              <a:rPr lang="ru-RU" sz="2800" b="1" dirty="0"/>
              <a:t>поддерживать </a:t>
            </a:r>
            <a:r>
              <a:rPr lang="ru-RU" sz="2800" b="1" dirty="0" smtClean="0"/>
              <a:t>белогвардейцев</a:t>
            </a:r>
            <a:r>
              <a:rPr lang="ru-RU" sz="2800" b="1" dirty="0"/>
              <a:t>;</a:t>
            </a:r>
          </a:p>
          <a:p>
            <a:r>
              <a:rPr lang="ru-RU" sz="2800" b="1" dirty="0" smtClean="0"/>
              <a:t>5. полководческий талант </a:t>
            </a:r>
            <a:r>
              <a:rPr lang="ru-RU" sz="2800" b="1" dirty="0" err="1" smtClean="0"/>
              <a:t>М.В.Фрунзе</a:t>
            </a:r>
            <a:r>
              <a:rPr lang="ru-RU" sz="2800" b="1" dirty="0" smtClean="0"/>
              <a:t>;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100126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успеха Красной Армии: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94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2057" y="-99392"/>
            <a:ext cx="66768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победы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«красных»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4482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Политику большевиков поддержали основная масса населения страны; </a:t>
            </a:r>
          </a:p>
          <a:p>
            <a:r>
              <a:rPr lang="ru-RU" sz="2400" b="1" dirty="0"/>
              <a:t>2. Совет Народных Комиссаров сразу приступил к практическому решению </a:t>
            </a:r>
            <a:r>
              <a:rPr lang="ru-RU" sz="2400" b="1" dirty="0" smtClean="0"/>
              <a:t>всех основных </a:t>
            </a:r>
            <a:r>
              <a:rPr lang="ru-RU" sz="2400" b="1" dirty="0"/>
              <a:t>задач;</a:t>
            </a:r>
          </a:p>
          <a:p>
            <a:r>
              <a:rPr lang="ru-RU" sz="2400" b="1" dirty="0"/>
              <a:t>3. Отсутствие общего командования у «белых».</a:t>
            </a:r>
          </a:p>
          <a:p>
            <a:r>
              <a:rPr lang="ru-RU" sz="2400" b="1" dirty="0"/>
              <a:t>4. Разнородность «Белого»  движения;</a:t>
            </a:r>
          </a:p>
          <a:p>
            <a:r>
              <a:rPr lang="ru-RU" sz="2400" b="1" dirty="0"/>
              <a:t>5. Отсутствие у «белых</a:t>
            </a:r>
            <a:r>
              <a:rPr lang="ru-RU" sz="2400" b="1" dirty="0" smtClean="0"/>
              <a:t>» политической  </a:t>
            </a:r>
            <a:r>
              <a:rPr lang="ru-RU" sz="2400" b="1" dirty="0"/>
              <a:t>программы,  которая </a:t>
            </a:r>
            <a:r>
              <a:rPr lang="ru-RU" sz="2400" b="1" dirty="0" smtClean="0"/>
              <a:t> пользовалась </a:t>
            </a:r>
            <a:r>
              <a:rPr lang="ru-RU" sz="2400" b="1" dirty="0"/>
              <a:t>бы массовой поддержкой населения. </a:t>
            </a:r>
          </a:p>
          <a:p>
            <a:r>
              <a:rPr lang="ru-RU" sz="2400" b="1" dirty="0"/>
              <a:t>6. Поддержка большевиков  населением национальных окраин, а также рабочим движением и компартии других стран.</a:t>
            </a:r>
          </a:p>
        </p:txBody>
      </p:sp>
    </p:spTree>
    <p:extLst>
      <p:ext uri="{BB962C8B-B14F-4D97-AF65-F5344CB8AC3E}">
        <p14:creationId xmlns:p14="http://schemas.microsoft.com/office/powerpoint/2010/main" val="10205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251" y="2103040"/>
            <a:ext cx="8741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Проверим наши знания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35002"/>
            <a:ext cx="3098651" cy="38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46416" y="415226"/>
            <a:ext cx="8229600" cy="1143000"/>
          </a:xfrm>
        </p:spPr>
        <p:txBody>
          <a:bodyPr/>
          <a:lstStyle/>
          <a:p>
            <a:r>
              <a:rPr lang="ru-RU" altLang="ru-RU" dirty="0"/>
              <a:t>Вопрос 1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4863"/>
            <a:ext cx="4038600" cy="300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alt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Кто стал Председателем </a:t>
            </a:r>
            <a:r>
              <a:rPr lang="ru-RU" altLang="ru-RU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Временного правительства </a:t>
            </a:r>
          </a:p>
          <a:p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1.А.Гучков</a:t>
            </a:r>
          </a:p>
          <a:p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2.П.Милюков</a:t>
            </a:r>
          </a:p>
          <a:p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3.А.Керенский</a:t>
            </a:r>
          </a:p>
          <a:p>
            <a:r>
              <a:rPr lang="ru-RU" alt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4.Г.Львов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80" y="188640"/>
            <a:ext cx="5739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</a:rPr>
              <a:t>Выберите правильный ответ: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604</Words>
  <Application>Microsoft Office PowerPoint</Application>
  <PresentationFormat>Экран (4:3)</PresentationFormat>
  <Paragraphs>133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cp:lastPrinted>2015-09-20T15:39:42Z</cp:lastPrinted>
  <dcterms:created xsi:type="dcterms:W3CDTF">2015-09-20T09:20:19Z</dcterms:created>
  <dcterms:modified xsi:type="dcterms:W3CDTF">2019-09-22T13:42:28Z</dcterms:modified>
</cp:coreProperties>
</file>