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7f5035d01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g97f5035d01_0_1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3510fb19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3510fb19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7f6c5eaa8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7f6c5eaa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7f6c5eaa8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7f6c5eaa8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7f5035d01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7f5035d01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3510fb0f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3510fb0f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351d90dd6_5_17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5351d90dd6_5_17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351d90dd6_5_32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5351d90dd6_5_32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351d90dd6_5_48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5351d90dd6_5_48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351d90dd6_5_53:notes"/>
          <p:cNvSpPr txBox="1"/>
          <p:nvPr>
            <p:ph idx="1" type="body"/>
          </p:nvPr>
        </p:nvSpPr>
        <p:spPr>
          <a:xfrm>
            <a:off x="685800" y="4343588"/>
            <a:ext cx="5486400" cy="411444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5351d90dd6_5_53:notes"/>
          <p:cNvSpPr/>
          <p:nvPr>
            <p:ph idx="2" type="sldImg"/>
          </p:nvPr>
        </p:nvSpPr>
        <p:spPr>
          <a:xfrm>
            <a:off x="114300" y="685983"/>
            <a:ext cx="6629400" cy="34284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652155" y="1205345"/>
            <a:ext cx="64008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sz="50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098963" y="2784656"/>
            <a:ext cx="56214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b="0" sz="2700" cap="none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8F4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8F4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613064" y="135082"/>
            <a:ext cx="8385600" cy="4873200"/>
          </a:xfrm>
          <a:prstGeom prst="rect">
            <a:avLst/>
          </a:prstGeom>
          <a:solidFill>
            <a:schemeClr val="lt2">
              <a:alpha val="87843"/>
            </a:schemeClr>
          </a:solidFill>
          <a:ln cap="flat" cmpd="sng" w="12700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680606" y="273844"/>
            <a:ext cx="8245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7D34"/>
              </a:buClr>
              <a:buSzPts val="4500"/>
              <a:buFont typeface="Calibri"/>
              <a:buNone/>
              <a:defRPr b="1" sz="4500" cap="none">
                <a:solidFill>
                  <a:srgbClr val="AE7D3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90997" y="1369219"/>
            <a:ext cx="8245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1963882" y="1018309"/>
            <a:ext cx="6057900" cy="18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b="0" sz="54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2088573" y="2901770"/>
            <a:ext cx="58293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0" sz="2400" cap="none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613064" y="135082"/>
            <a:ext cx="8385600" cy="4873200"/>
          </a:xfrm>
          <a:prstGeom prst="rect">
            <a:avLst/>
          </a:prstGeom>
          <a:solidFill>
            <a:schemeClr val="lt2">
              <a:alpha val="87843"/>
            </a:schemeClr>
          </a:solidFill>
          <a:ln cap="flat" cmpd="sng" w="12700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628649" y="273844"/>
            <a:ext cx="8276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4500"/>
              <a:buFont typeface="Calibri"/>
              <a:buNone/>
              <a:defRPr b="1" sz="4500" cap="none">
                <a:solidFill>
                  <a:srgbClr val="7F6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628650" y="1369219"/>
            <a:ext cx="4088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800600" y="1371600"/>
            <a:ext cx="4109700" cy="3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613064" y="135082"/>
            <a:ext cx="8385600" cy="4873200"/>
          </a:xfrm>
          <a:prstGeom prst="rect">
            <a:avLst/>
          </a:prstGeom>
          <a:solidFill>
            <a:schemeClr val="lt2">
              <a:alpha val="87843"/>
            </a:schemeClr>
          </a:solidFill>
          <a:ln cap="flat" cmpd="sng" w="12700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629840" y="273844"/>
            <a:ext cx="8264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4500"/>
              <a:buFont typeface="Calibri"/>
              <a:buNone/>
              <a:defRPr b="1" sz="4500" cap="none">
                <a:solidFill>
                  <a:srgbClr val="7F6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629841" y="1260872"/>
            <a:ext cx="410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29841" y="1878806"/>
            <a:ext cx="41187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800600" y="1240090"/>
            <a:ext cx="41109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800600" y="1878806"/>
            <a:ext cx="41211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955963" y="273844"/>
            <a:ext cx="7969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4500"/>
              <a:buFont typeface="Calibri"/>
              <a:buNone/>
              <a:defRPr>
                <a:solidFill>
                  <a:srgbClr val="FFFDF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8F4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8F4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8F4"/>
              </a:buClr>
              <a:buSzPts val="4500"/>
              <a:buFont typeface="Calibri"/>
              <a:buNone/>
              <a:defRPr b="1" i="0" sz="4500" u="none" cap="none" strike="noStrike">
                <a:solidFill>
                  <a:srgbClr val="FEF8F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187" name="adj1"/>
            </a:avLst>
          </a:prstGeom>
          <a:solidFill>
            <a:srgbClr val="3A3838"/>
          </a:solidFill>
          <a:ln cap="flat" cmpd="sng" w="127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http://www.youtube.com/watch?v=mm-X2o5Uxxs" TargetMode="External"/><Relationship Id="rId6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7.png"/><Relationship Id="rId6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599075" y="239375"/>
            <a:ext cx="83901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18125" y="1957425"/>
            <a:ext cx="83520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618125" y="3092725"/>
            <a:ext cx="8390100" cy="8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</a:t>
            </a:r>
            <a:r>
              <a:rPr b="1" lang="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b="1" i="0" lang="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классе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</a:t>
            </a:r>
            <a:r>
              <a:rPr b="1" lang="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Экономическое развитие</a:t>
            </a:r>
            <a:r>
              <a:rPr b="1" i="0" lang="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 txBox="1"/>
          <p:nvPr/>
        </p:nvSpPr>
        <p:spPr>
          <a:xfrm>
            <a:off x="433625" y="801250"/>
            <a:ext cx="8766900" cy="3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50">
                <a:solidFill>
                  <a:srgbClr val="FFF2CC"/>
                </a:solidFill>
              </a:rPr>
              <a:t>В</a:t>
            </a:r>
            <a:r>
              <a:rPr b="1" lang="ru" sz="2650">
                <a:solidFill>
                  <a:srgbClr val="FFF2CC"/>
                </a:solidFill>
              </a:rPr>
              <a:t> первой половине XVI в. </a:t>
            </a:r>
            <a:r>
              <a:rPr b="1" lang="ru" sz="2650">
                <a:solidFill>
                  <a:srgbClr val="00FFFF"/>
                </a:solidFill>
              </a:rPr>
              <a:t>хозяйственное развитие белорусских земель заметно ускорилось. </a:t>
            </a:r>
            <a:endParaRPr b="1" sz="265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50">
                <a:solidFill>
                  <a:srgbClr val="FFF2CC"/>
                </a:solidFill>
              </a:rPr>
              <a:t>Этому способствовали возникновение в стране </a:t>
            </a:r>
            <a:r>
              <a:rPr b="1" i="1" lang="ru" sz="2650">
                <a:solidFill>
                  <a:srgbClr val="00FFFF"/>
                </a:solidFill>
              </a:rPr>
              <a:t>фольварков</a:t>
            </a:r>
            <a:r>
              <a:rPr b="1" lang="ru" sz="2650">
                <a:solidFill>
                  <a:srgbClr val="FFF2CC"/>
                </a:solidFill>
              </a:rPr>
              <a:t> и расширение ее роли в международной торговле. </a:t>
            </a:r>
            <a:endParaRPr b="1" sz="2650">
              <a:solidFill>
                <a:srgbClr val="FFF2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50">
                <a:solidFill>
                  <a:srgbClr val="FFF2CC"/>
                </a:solidFill>
              </a:rPr>
              <a:t>Все это приводило к развитию </a:t>
            </a:r>
            <a:r>
              <a:rPr b="1" i="1" lang="ru" sz="2650">
                <a:solidFill>
                  <a:srgbClr val="00FFFF"/>
                </a:solidFill>
              </a:rPr>
              <a:t>товарно-денежных отношений</a:t>
            </a:r>
            <a:r>
              <a:rPr b="1" lang="ru" sz="2650">
                <a:solidFill>
                  <a:srgbClr val="FFF2CC"/>
                </a:solidFill>
              </a:rPr>
              <a:t>, росту городов и появлению нового типа поселений — </a:t>
            </a:r>
            <a:r>
              <a:rPr b="1" i="1" lang="ru" sz="2650">
                <a:solidFill>
                  <a:srgbClr val="00FFFF"/>
                </a:solidFill>
              </a:rPr>
              <a:t>местечек.</a:t>
            </a:r>
            <a:endParaRPr b="1" i="1" sz="2200">
              <a:solidFill>
                <a:srgbClr val="00FFFF"/>
              </a:solidFill>
            </a:endParaRPr>
          </a:p>
        </p:txBody>
      </p:sp>
      <p:sp>
        <p:nvSpPr>
          <p:cNvPr id="212" name="Google Shape;212;p22"/>
          <p:cNvSpPr txBox="1"/>
          <p:nvPr>
            <p:ph type="title"/>
          </p:nvPr>
        </p:nvSpPr>
        <p:spPr>
          <a:xfrm>
            <a:off x="628650" y="-6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Основные выводы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ctrTitle"/>
          </p:nvPr>
        </p:nvSpPr>
        <p:spPr>
          <a:xfrm>
            <a:off x="1040025" y="407825"/>
            <a:ext cx="7831800" cy="3919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600">
                <a:solidFill>
                  <a:srgbClr val="FFFF00"/>
                </a:solidFill>
              </a:rPr>
              <a:t>Домашнее задание:</a:t>
            </a:r>
            <a:endParaRPr b="1" sz="6600"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600"/>
              <a:t>§ 3,</a:t>
            </a:r>
            <a:endParaRPr b="1" sz="6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600"/>
              <a:t>задание 1 на стр.26</a:t>
            </a:r>
            <a:endParaRPr b="1" sz="6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600"/>
              <a:t>письменно.</a:t>
            </a:r>
            <a:endParaRPr b="1" sz="6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1173426" y="151447"/>
            <a:ext cx="7413300" cy="490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60000"/>
                </a:solidFill>
              </a:rPr>
              <a:t>Цели и задачи урока</a:t>
            </a:r>
            <a:endParaRPr>
              <a:solidFill>
                <a:srgbClr val="660000"/>
              </a:solidFill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717100" y="704050"/>
            <a:ext cx="18318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Знать:</a:t>
            </a:r>
            <a:endParaRPr b="1" i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808350" y="1142050"/>
            <a:ext cx="79140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alibri"/>
                <a:ea typeface="Calibri"/>
                <a:cs typeface="Calibri"/>
                <a:sym typeface="Calibri"/>
              </a:rPr>
              <a:t>состояние сельского хозяйства ВКЛ в первой половине XVI века;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alibri"/>
                <a:ea typeface="Calibri"/>
                <a:cs typeface="Calibri"/>
                <a:sym typeface="Calibri"/>
              </a:rPr>
              <a:t>белорусские города, которые получили Магдебургское право;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alibri"/>
                <a:ea typeface="Calibri"/>
                <a:cs typeface="Calibri"/>
                <a:sym typeface="Calibri"/>
              </a:rPr>
              <a:t>особенности развития ремесла и торговли в белорусских городах;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717100" y="2092600"/>
            <a:ext cx="18318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Уметь:</a:t>
            </a:r>
            <a:endParaRPr b="1" i="1" sz="2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717100" y="2581525"/>
            <a:ext cx="8253000" cy="19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alibri"/>
                <a:ea typeface="Calibri"/>
                <a:cs typeface="Calibri"/>
                <a:sym typeface="Calibri"/>
              </a:rPr>
              <a:t>определять изменения в сельском хозяйстве;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alibri"/>
                <a:ea typeface="Calibri"/>
                <a:cs typeface="Calibri"/>
                <a:sym typeface="Calibri"/>
              </a:rPr>
              <a:t>характеризовать особенности развития городов;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alibri"/>
                <a:ea typeface="Calibri"/>
                <a:cs typeface="Calibri"/>
                <a:sym typeface="Calibri"/>
              </a:rPr>
              <a:t>описывать предпосылки появления местечек;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alibri"/>
                <a:ea typeface="Calibri"/>
                <a:cs typeface="Calibri"/>
                <a:sym typeface="Calibri"/>
              </a:rPr>
              <a:t>характеризовать ремесленное производство и торговые связи белорусских земель в первой половине </a:t>
            </a:r>
            <a:r>
              <a:rPr b="1" lang="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XVI века;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составлять логические схемы;</a:t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/>
        </p:nvSpPr>
        <p:spPr>
          <a:xfrm>
            <a:off x="1284250" y="0"/>
            <a:ext cx="76143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Состояние сельского хозяйства</a:t>
            </a:r>
            <a:endParaRPr b="1" sz="41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2738875" y="490338"/>
            <a:ext cx="4224600" cy="6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340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Основные отрасли</a:t>
            </a:r>
            <a:endParaRPr b="1" i="1" sz="3400">
              <a:solidFill>
                <a:srgbClr val="FFF2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" name="Google Shape;111;p16"/>
          <p:cNvCxnSpPr>
            <a:stCxn id="110" idx="2"/>
          </p:cNvCxnSpPr>
          <p:nvPr/>
        </p:nvCxnSpPr>
        <p:spPr>
          <a:xfrm flipH="1">
            <a:off x="2452075" y="1116138"/>
            <a:ext cx="2399100" cy="541200"/>
          </a:xfrm>
          <a:prstGeom prst="straightConnector1">
            <a:avLst/>
          </a:prstGeom>
          <a:noFill/>
          <a:ln cap="flat" cmpd="sng" w="38100">
            <a:solidFill>
              <a:srgbClr val="FFF2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16"/>
          <p:cNvCxnSpPr>
            <a:stCxn id="110" idx="2"/>
            <a:endCxn id="113" idx="0"/>
          </p:cNvCxnSpPr>
          <p:nvPr/>
        </p:nvCxnSpPr>
        <p:spPr>
          <a:xfrm>
            <a:off x="4851175" y="1116138"/>
            <a:ext cx="2632500" cy="541200"/>
          </a:xfrm>
          <a:prstGeom prst="straightConnector1">
            <a:avLst/>
          </a:prstGeom>
          <a:noFill/>
          <a:ln cap="flat" cmpd="sng" w="38100">
            <a:solidFill>
              <a:srgbClr val="FFF2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4" name="Google Shape;114;p16"/>
          <p:cNvSpPr txBox="1"/>
          <p:nvPr/>
        </p:nvSpPr>
        <p:spPr>
          <a:xfrm>
            <a:off x="1298200" y="1598638"/>
            <a:ext cx="25620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Растениеводство</a:t>
            </a:r>
            <a:endParaRPr b="1" sz="2500">
              <a:solidFill>
                <a:srgbClr val="D9EAD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5972325" y="1657363"/>
            <a:ext cx="30225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D5A6BD"/>
                </a:solidFill>
                <a:latin typeface="Calibri"/>
                <a:ea typeface="Calibri"/>
                <a:cs typeface="Calibri"/>
                <a:sym typeface="Calibri"/>
              </a:rPr>
              <a:t>Животноводство</a:t>
            </a:r>
            <a:endParaRPr b="1" sz="2500">
              <a:solidFill>
                <a:srgbClr val="D5A6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" name="Google Shape;115;p16"/>
          <p:cNvCxnSpPr/>
          <p:nvPr/>
        </p:nvCxnSpPr>
        <p:spPr>
          <a:xfrm>
            <a:off x="2567725" y="1943963"/>
            <a:ext cx="1500" cy="481200"/>
          </a:xfrm>
          <a:prstGeom prst="straightConnector1">
            <a:avLst/>
          </a:prstGeom>
          <a:noFill/>
          <a:ln cap="flat" cmpd="sng" w="38100">
            <a:solidFill>
              <a:srgbClr val="FFF2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6" name="Google Shape;116;p16"/>
          <p:cNvSpPr txBox="1"/>
          <p:nvPr/>
        </p:nvSpPr>
        <p:spPr>
          <a:xfrm>
            <a:off x="912625" y="2273788"/>
            <a:ext cx="331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Системы земледелия</a:t>
            </a:r>
            <a:endParaRPr b="1" sz="23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827875" y="3343488"/>
            <a:ext cx="20274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лядная 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(подсечно-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огневая)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2060850" y="2711788"/>
            <a:ext cx="1414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переложная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3475350" y="2711788"/>
            <a:ext cx="1030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b="1" lang="ru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аровая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" name="Google Shape;120;p16"/>
          <p:cNvCxnSpPr/>
          <p:nvPr/>
        </p:nvCxnSpPr>
        <p:spPr>
          <a:xfrm flipH="1">
            <a:off x="3361450" y="3052013"/>
            <a:ext cx="580200" cy="185400"/>
          </a:xfrm>
          <a:prstGeom prst="straightConnector1">
            <a:avLst/>
          </a:prstGeom>
          <a:noFill/>
          <a:ln cap="flat" cmpd="sng" w="9525">
            <a:solidFill>
              <a:srgbClr val="FFF2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" name="Google Shape;121;p16"/>
          <p:cNvCxnSpPr/>
          <p:nvPr/>
        </p:nvCxnSpPr>
        <p:spPr>
          <a:xfrm>
            <a:off x="3941650" y="3052013"/>
            <a:ext cx="603000" cy="211500"/>
          </a:xfrm>
          <a:prstGeom prst="straightConnector1">
            <a:avLst/>
          </a:prstGeom>
          <a:noFill/>
          <a:ln cap="flat" cmpd="sng" w="9525">
            <a:solidFill>
              <a:srgbClr val="FFF2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2" name="Google Shape;122;p16"/>
          <p:cNvSpPr txBox="1"/>
          <p:nvPr/>
        </p:nvSpPr>
        <p:spPr>
          <a:xfrm>
            <a:off x="2777925" y="3149788"/>
            <a:ext cx="9975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двуполье</a:t>
            </a:r>
            <a:endParaRPr b="1">
              <a:solidFill>
                <a:srgbClr val="00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4087125" y="3149788"/>
            <a:ext cx="9975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трёхполье</a:t>
            </a:r>
            <a:endParaRPr b="1">
              <a:solidFill>
                <a:srgbClr val="00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4181325" y="2452788"/>
            <a:ext cx="903300" cy="17013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339800" y="2452788"/>
            <a:ext cx="808500" cy="17013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789550" y="3743788"/>
            <a:ext cx="3755100" cy="6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Выращивали: озимую и яровую рожь, овёс, ячмень, пшеницу.</a:t>
            </a:r>
            <a:endParaRPr b="1" sz="20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6963475" y="2082596"/>
            <a:ext cx="808500" cy="481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5486325" y="2584588"/>
            <a:ext cx="35085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4CCCC"/>
                </a:solidFill>
                <a:latin typeface="Calibri"/>
                <a:ea typeface="Calibri"/>
                <a:cs typeface="Calibri"/>
                <a:sym typeface="Calibri"/>
              </a:rPr>
              <a:t>Разводили лошадей,  свиней, коров, овец, птицу.</a:t>
            </a:r>
            <a:endParaRPr b="1" sz="2000">
              <a:solidFill>
                <a:srgbClr val="F4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5542250" y="3263900"/>
            <a:ext cx="35085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Промыслы: бортничество, началось разведение домашних пчёл</a:t>
            </a:r>
            <a:endParaRPr b="1" sz="2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912625" y="4334150"/>
            <a:ext cx="8203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2000">
                <a:solidFill>
                  <a:srgbClr val="EAD1DC"/>
                </a:solidFill>
                <a:latin typeface="Calibri"/>
                <a:ea typeface="Calibri"/>
                <a:cs typeface="Calibri"/>
                <a:sym typeface="Calibri"/>
              </a:rPr>
              <a:t>Фольварки</a:t>
            </a:r>
            <a:r>
              <a:rPr b="1" lang="ru" sz="2000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lang="ru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хозяйства феодалов, в которых продукция производилась на продажу.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>
            <p:ph type="title"/>
          </p:nvPr>
        </p:nvSpPr>
        <p:spPr>
          <a:xfrm>
            <a:off x="798325" y="-6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100"/>
              <a:t>Развитие городов</a:t>
            </a:r>
            <a:endParaRPr sz="6100"/>
          </a:p>
        </p:txBody>
      </p:sp>
      <p:sp>
        <p:nvSpPr>
          <p:cNvPr id="136" name="Google Shape;136;p17"/>
          <p:cNvSpPr txBox="1"/>
          <p:nvPr/>
        </p:nvSpPr>
        <p:spPr>
          <a:xfrm>
            <a:off x="798325" y="867250"/>
            <a:ext cx="29535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700">
                <a:solidFill>
                  <a:srgbClr val="F4CCCC"/>
                </a:solidFill>
                <a:latin typeface="Calibri"/>
                <a:ea typeface="Calibri"/>
                <a:cs typeface="Calibri"/>
                <a:sym typeface="Calibri"/>
              </a:rPr>
              <a:t>Города XVIв.</a:t>
            </a:r>
            <a:endParaRPr b="1" sz="4100">
              <a:solidFill>
                <a:srgbClr val="F4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631600" y="1564850"/>
            <a:ext cx="14046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C9DAF8"/>
                </a:solidFill>
                <a:latin typeface="Calibri"/>
                <a:ea typeface="Calibri"/>
                <a:cs typeface="Calibri"/>
                <a:sym typeface="Calibri"/>
              </a:rPr>
              <a:t>Ремесло</a:t>
            </a:r>
            <a:endParaRPr b="1" sz="2500">
              <a:solidFill>
                <a:srgbClr val="C9DAF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2092750" y="1564850"/>
            <a:ext cx="14706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B6D7A8"/>
                </a:solidFill>
                <a:latin typeface="Calibri"/>
                <a:ea typeface="Calibri"/>
                <a:cs typeface="Calibri"/>
                <a:sym typeface="Calibri"/>
              </a:rPr>
              <a:t>Торговля</a:t>
            </a:r>
            <a:endParaRPr b="1" sz="2600">
              <a:solidFill>
                <a:srgbClr val="B6D7A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39;p17"/>
          <p:cNvCxnSpPr/>
          <p:nvPr/>
        </p:nvCxnSpPr>
        <p:spPr>
          <a:xfrm flipH="1">
            <a:off x="1404475" y="1470575"/>
            <a:ext cx="839100" cy="348900"/>
          </a:xfrm>
          <a:prstGeom prst="straightConnector1">
            <a:avLst/>
          </a:prstGeom>
          <a:noFill/>
          <a:ln cap="flat" cmpd="sng" w="28575">
            <a:solidFill>
              <a:srgbClr val="C9DAF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17"/>
          <p:cNvCxnSpPr/>
          <p:nvPr/>
        </p:nvCxnSpPr>
        <p:spPr>
          <a:xfrm>
            <a:off x="2253000" y="1461150"/>
            <a:ext cx="763500" cy="339300"/>
          </a:xfrm>
          <a:prstGeom prst="straightConnector1">
            <a:avLst/>
          </a:prstGeom>
          <a:noFill/>
          <a:ln cap="flat" cmpd="sng" w="28575">
            <a:solidFill>
              <a:srgbClr val="B6D7A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1" name="Google Shape;141;p17"/>
          <p:cNvSpPr/>
          <p:nvPr/>
        </p:nvSpPr>
        <p:spPr>
          <a:xfrm rot="10800000">
            <a:off x="1146400" y="1958550"/>
            <a:ext cx="1746900" cy="743700"/>
          </a:xfrm>
          <a:prstGeom prst="leftRigh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D5A6BD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541550" y="2702250"/>
            <a:ext cx="30783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Магдебургское право</a:t>
            </a:r>
            <a:endParaRPr b="1" sz="2400">
              <a:solidFill>
                <a:srgbClr val="00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541550" y="3299375"/>
            <a:ext cx="18624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Беспошлинная 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торговля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p17"/>
          <p:cNvCxnSpPr/>
          <p:nvPr/>
        </p:nvCxnSpPr>
        <p:spPr>
          <a:xfrm flipH="1">
            <a:off x="1357700" y="3167400"/>
            <a:ext cx="819900" cy="245100"/>
          </a:xfrm>
          <a:prstGeom prst="straightConnector1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5" name="Google Shape;145;p17"/>
          <p:cNvSpPr txBox="1"/>
          <p:nvPr/>
        </p:nvSpPr>
        <p:spPr>
          <a:xfrm>
            <a:off x="2337850" y="3412500"/>
            <a:ext cx="19041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Право 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проведения 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ярмарок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" name="Google Shape;146;p17"/>
          <p:cNvCxnSpPr/>
          <p:nvPr/>
        </p:nvCxnSpPr>
        <p:spPr>
          <a:xfrm>
            <a:off x="2163325" y="3159950"/>
            <a:ext cx="721200" cy="327900"/>
          </a:xfrm>
          <a:prstGeom prst="straightConnector1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7" name="Google Shape;14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7875" y="1056325"/>
            <a:ext cx="2405700" cy="19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4350" y="3135975"/>
            <a:ext cx="3700196" cy="18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 title="Гісторыя пад знакам Пагоні. 027 Магдэбургскае права ў Беларусі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8500" y="1038925"/>
            <a:ext cx="2616050" cy="1962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18"/>
          <p:cNvCxnSpPr/>
          <p:nvPr/>
        </p:nvCxnSpPr>
        <p:spPr>
          <a:xfrm flipH="1">
            <a:off x="1463675" y="854869"/>
            <a:ext cx="3216275" cy="1497806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sp>
        <p:nvSpPr>
          <p:cNvPr id="155" name="Google Shape;155;p18"/>
          <p:cNvSpPr/>
          <p:nvPr/>
        </p:nvSpPr>
        <p:spPr>
          <a:xfrm>
            <a:off x="139600" y="0"/>
            <a:ext cx="3950100" cy="1157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AE3A7"/>
              </a:gs>
              <a:gs pos="35000">
                <a:srgbClr val="C3EBC0"/>
              </a:gs>
              <a:gs pos="100000">
                <a:srgbClr val="E6F8E6"/>
              </a:gs>
            </a:gsLst>
            <a:lin ang="16200000" scaled="0"/>
          </a:gra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1" i="0" lang="ru" sz="31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 середине</a:t>
            </a:r>
            <a:endParaRPr sz="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1" i="0" lang="ru" sz="31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XVIв.- 382города</a:t>
            </a:r>
            <a:endParaRPr sz="500"/>
          </a:p>
        </p:txBody>
      </p:sp>
      <p:cxnSp>
        <p:nvCxnSpPr>
          <p:cNvPr id="156" name="Google Shape;156;p18"/>
          <p:cNvCxnSpPr/>
          <p:nvPr/>
        </p:nvCxnSpPr>
        <p:spPr>
          <a:xfrm>
            <a:off x="4679950" y="854869"/>
            <a:ext cx="2933700" cy="1456134"/>
          </a:xfrm>
          <a:prstGeom prst="straightConnector1">
            <a:avLst/>
          </a:prstGeom>
          <a:noFill/>
          <a:ln cap="flat" cmpd="sng" w="38100">
            <a:solidFill>
              <a:srgbClr val="E2FFFF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sp>
        <p:nvSpPr>
          <p:cNvPr id="157" name="Google Shape;157;p18"/>
          <p:cNvSpPr/>
          <p:nvPr/>
        </p:nvSpPr>
        <p:spPr>
          <a:xfrm>
            <a:off x="5105400" y="0"/>
            <a:ext cx="3886200" cy="1098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4000"/>
              <a:buFont typeface="Arial"/>
              <a:buNone/>
            </a:pPr>
            <a:r>
              <a:rPr b="1" i="0" lang="ru" sz="31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В середине</a:t>
            </a:r>
            <a:endParaRPr sz="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4000"/>
              <a:buFont typeface="Arial"/>
              <a:buNone/>
            </a:pPr>
            <a:r>
              <a:rPr b="1" i="0" lang="ru" sz="31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XVIIв.- 462 города</a:t>
            </a:r>
            <a:endParaRPr sz="500"/>
          </a:p>
        </p:txBody>
      </p:sp>
      <p:cxnSp>
        <p:nvCxnSpPr>
          <p:cNvPr id="158" name="Google Shape;158;p18"/>
          <p:cNvCxnSpPr/>
          <p:nvPr/>
        </p:nvCxnSpPr>
        <p:spPr>
          <a:xfrm>
            <a:off x="3975100" y="854869"/>
            <a:ext cx="14097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59" name="Google Shape;159;p18"/>
          <p:cNvCxnSpPr>
            <a:endCxn id="160" idx="0"/>
          </p:cNvCxnSpPr>
          <p:nvPr/>
        </p:nvCxnSpPr>
        <p:spPr>
          <a:xfrm flipH="1">
            <a:off x="4636225" y="801275"/>
            <a:ext cx="43800" cy="1548900"/>
          </a:xfrm>
          <a:prstGeom prst="straightConnector1">
            <a:avLst/>
          </a:prstGeom>
          <a:noFill/>
          <a:ln cap="flat" cmpd="sng" w="38100">
            <a:solidFill>
              <a:srgbClr val="ADC5AC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sp>
        <p:nvSpPr>
          <p:cNvPr id="161" name="Google Shape;161;p18"/>
          <p:cNvSpPr/>
          <p:nvPr/>
        </p:nvSpPr>
        <p:spPr>
          <a:xfrm>
            <a:off x="249575" y="2352675"/>
            <a:ext cx="2428800" cy="1157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AE3A7"/>
              </a:gs>
              <a:gs pos="35000">
                <a:srgbClr val="C3EBC0"/>
              </a:gs>
              <a:gs pos="100000">
                <a:srgbClr val="E6F8E6"/>
              </a:gs>
            </a:gsLst>
            <a:lin ang="16200000" scaled="0"/>
          </a:gra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61"/>
              </a:buClr>
              <a:buSzPts val="2400"/>
              <a:buFont typeface="Arial"/>
              <a:buNone/>
            </a:pPr>
            <a:r>
              <a:rPr b="1" i="0" lang="ru" sz="2100" u="none" cap="none" strike="noStrike">
                <a:solidFill>
                  <a:srgbClr val="002B61"/>
                </a:solidFill>
                <a:latin typeface="Arial"/>
                <a:ea typeface="Arial"/>
                <a:cs typeface="Arial"/>
                <a:sym typeface="Arial"/>
              </a:rPr>
              <a:t>Крупные-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населением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более 10 тыс.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3313375" y="2350175"/>
            <a:ext cx="2645700" cy="1157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C937B"/>
              </a:gs>
              <a:gs pos="80000">
                <a:srgbClr val="A3C1A2"/>
              </a:gs>
              <a:gs pos="100000">
                <a:srgbClr val="A4C3A2"/>
              </a:gs>
            </a:gsLst>
            <a:lin ang="16200000" scaled="0"/>
          </a:gra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Arial"/>
              <a:buNone/>
            </a:pPr>
            <a:r>
              <a:rPr b="1" i="0" lang="ru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Средние-</a:t>
            </a:r>
            <a:endParaRPr sz="1100">
              <a:solidFill>
                <a:srgbClr val="FF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населением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 2 до 4 тысяч</a:t>
            </a:r>
            <a:endParaRPr sz="1100"/>
          </a:p>
        </p:txBody>
      </p:sp>
      <p:sp>
        <p:nvSpPr>
          <p:cNvPr id="162" name="Google Shape;162;p18"/>
          <p:cNvSpPr/>
          <p:nvPr/>
        </p:nvSpPr>
        <p:spPr>
          <a:xfrm>
            <a:off x="6235700" y="2311000"/>
            <a:ext cx="2908200" cy="2708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400"/>
              <a:buFont typeface="Arial"/>
              <a:buNone/>
            </a:pPr>
            <a:r>
              <a:rPr b="1" i="0" lang="ru" sz="21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Местечки-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100"/>
          </a:p>
        </p:txBody>
      </p:sp>
      <p:sp>
        <p:nvSpPr>
          <p:cNvPr id="163" name="Google Shape;163;p18"/>
          <p:cNvSpPr/>
          <p:nvPr/>
        </p:nvSpPr>
        <p:spPr>
          <a:xfrm>
            <a:off x="189288" y="3717200"/>
            <a:ext cx="2549400" cy="1302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AE3A7"/>
              </a:gs>
              <a:gs pos="35000">
                <a:srgbClr val="C3EBC0"/>
              </a:gs>
              <a:gs pos="100000">
                <a:srgbClr val="E6F8E6"/>
              </a:gs>
            </a:gsLst>
            <a:lin ang="16200000" scaled="0"/>
          </a:gra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Могилёв, Полоцк,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Витебск, Слуцк,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Пинск, Минск,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Брест</a:t>
            </a:r>
            <a:endParaRPr sz="1300"/>
          </a:p>
        </p:txBody>
      </p:sp>
      <p:sp>
        <p:nvSpPr>
          <p:cNvPr id="164" name="Google Shape;164;p18"/>
          <p:cNvSpPr/>
          <p:nvPr/>
        </p:nvSpPr>
        <p:spPr>
          <a:xfrm>
            <a:off x="3025950" y="3609450"/>
            <a:ext cx="3092100" cy="1353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C937B"/>
              </a:gs>
              <a:gs pos="80000">
                <a:srgbClr val="A3C1A2"/>
              </a:gs>
              <a:gs pos="100000">
                <a:srgbClr val="A4C3A2"/>
              </a:gs>
            </a:gsLst>
            <a:lin ang="16200000" scaled="0"/>
          </a:gra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Шклов, Быхов,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Орша, Новогрудок,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Несвиж, Слоним,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Борисов, Бобруйск,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Клецк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423175" y="1262300"/>
            <a:ext cx="8426100" cy="8004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144479"/>
              </a:gs>
              <a:gs pos="80000">
                <a:srgbClr val="1A58A0"/>
              </a:gs>
              <a:gs pos="100000">
                <a:srgbClr val="175AA3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Юридики</a:t>
            </a:r>
            <a:r>
              <a:rPr b="1" i="0" lang="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отдельные части города, на которые не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распространялась власть городской администрации</a:t>
            </a:r>
            <a:endParaRPr/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5300" y="2889150"/>
            <a:ext cx="2645701" cy="1960775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0"/>
              </a:srgbClr>
            </a:outerShdw>
          </a:effectLst>
        </p:spPr>
      </p:pic>
      <p:sp>
        <p:nvSpPr>
          <p:cNvPr id="167" name="Google Shape;167;p18"/>
          <p:cNvSpPr txBox="1"/>
          <p:nvPr/>
        </p:nvSpPr>
        <p:spPr>
          <a:xfrm>
            <a:off x="6405300" y="2783075"/>
            <a:ext cx="14097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Видзы (XVв.) </a:t>
            </a:r>
            <a:endParaRPr b="1" sz="1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Иказнь (1504), </a:t>
            </a:r>
            <a:endParaRPr b="1" sz="1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Будслав (1504).  </a:t>
            </a:r>
            <a:endParaRPr b="1" sz="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/>
          <p:nvPr/>
        </p:nvSpPr>
        <p:spPr>
          <a:xfrm>
            <a:off x="1026075" y="102150"/>
            <a:ext cx="8076000" cy="766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2BEBE"/>
              </a:gs>
              <a:gs pos="80000">
                <a:srgbClr val="D5FAFA"/>
              </a:gs>
              <a:gs pos="100000">
                <a:srgbClr val="D6FBFB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b="1" i="0" lang="ru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ФУНКЦИИ ГОРОДОВ</a:t>
            </a:r>
            <a:endParaRPr sz="400"/>
          </a:p>
        </p:txBody>
      </p:sp>
      <p:cxnSp>
        <p:nvCxnSpPr>
          <p:cNvPr id="173" name="Google Shape;173;p19"/>
          <p:cNvCxnSpPr/>
          <p:nvPr/>
        </p:nvCxnSpPr>
        <p:spPr>
          <a:xfrm flipH="1">
            <a:off x="1414274" y="868359"/>
            <a:ext cx="3567000" cy="17325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sp>
        <p:nvSpPr>
          <p:cNvPr id="174" name="Google Shape;174;p19"/>
          <p:cNvSpPr/>
          <p:nvPr/>
        </p:nvSpPr>
        <p:spPr>
          <a:xfrm>
            <a:off x="105348" y="2689334"/>
            <a:ext cx="1532700" cy="383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1B720D"/>
              </a:gs>
              <a:gs pos="80000">
                <a:srgbClr val="239611"/>
              </a:gs>
              <a:gs pos="100000">
                <a:srgbClr val="219910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Военная</a:t>
            </a:r>
            <a:endParaRPr sz="1200"/>
          </a:p>
        </p:txBody>
      </p:sp>
      <p:sp>
        <p:nvSpPr>
          <p:cNvPr id="175" name="Google Shape;175;p19"/>
          <p:cNvSpPr/>
          <p:nvPr/>
        </p:nvSpPr>
        <p:spPr>
          <a:xfrm>
            <a:off x="2007466" y="2512586"/>
            <a:ext cx="2224200" cy="689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174B86"/>
              </a:gs>
              <a:gs pos="80000">
                <a:srgbClr val="1F62B0"/>
              </a:gs>
              <a:gs pos="100000">
                <a:srgbClr val="1C63B4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Ремесленно-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торговая</a:t>
            </a:r>
            <a:endParaRPr sz="1100"/>
          </a:p>
        </p:txBody>
      </p:sp>
      <p:sp>
        <p:nvSpPr>
          <p:cNvPr id="176" name="Google Shape;176;p19"/>
          <p:cNvSpPr/>
          <p:nvPr/>
        </p:nvSpPr>
        <p:spPr>
          <a:xfrm>
            <a:off x="4356850" y="2603484"/>
            <a:ext cx="2247900" cy="507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2BEBE"/>
              </a:gs>
              <a:gs pos="80000">
                <a:srgbClr val="D5FAFA"/>
              </a:gs>
              <a:gs pos="100000">
                <a:srgbClr val="D6FBFB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611"/>
              </a:buClr>
              <a:buSzPts val="2400"/>
              <a:buFont typeface="Arial"/>
              <a:buNone/>
            </a:pPr>
            <a:r>
              <a:rPr b="1" i="0" lang="ru" sz="1600" u="none" cap="none" strike="noStrike">
                <a:solidFill>
                  <a:srgbClr val="184611"/>
                </a:solidFill>
                <a:latin typeface="Arial"/>
                <a:ea typeface="Arial"/>
                <a:cs typeface="Arial"/>
                <a:sym typeface="Arial"/>
              </a:rPr>
              <a:t>Административная</a:t>
            </a:r>
            <a:endParaRPr sz="600"/>
          </a:p>
        </p:txBody>
      </p:sp>
      <p:sp>
        <p:nvSpPr>
          <p:cNvPr id="177" name="Google Shape;177;p19"/>
          <p:cNvSpPr/>
          <p:nvPr/>
        </p:nvSpPr>
        <p:spPr>
          <a:xfrm>
            <a:off x="6850609" y="2442648"/>
            <a:ext cx="2200618" cy="68955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C937B"/>
              </a:gs>
              <a:gs pos="80000">
                <a:srgbClr val="A3C1A2"/>
              </a:gs>
              <a:gs pos="100000">
                <a:srgbClr val="A4C3A2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Культурно-</a:t>
            </a:r>
            <a:endParaRPr sz="9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ru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религиозная</a:t>
            </a:r>
            <a:endParaRPr sz="900"/>
          </a:p>
        </p:txBody>
      </p:sp>
      <p:cxnSp>
        <p:nvCxnSpPr>
          <p:cNvPr id="178" name="Google Shape;178;p19"/>
          <p:cNvCxnSpPr/>
          <p:nvPr/>
        </p:nvCxnSpPr>
        <p:spPr>
          <a:xfrm flipH="1">
            <a:off x="3444675" y="893363"/>
            <a:ext cx="1536600" cy="15549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79" name="Google Shape;179;p19"/>
          <p:cNvCxnSpPr/>
          <p:nvPr/>
        </p:nvCxnSpPr>
        <p:spPr>
          <a:xfrm>
            <a:off x="4981275" y="868359"/>
            <a:ext cx="868500" cy="1580100"/>
          </a:xfrm>
          <a:prstGeom prst="straightConnector1">
            <a:avLst/>
          </a:prstGeom>
          <a:noFill/>
          <a:ln cap="flat" cmpd="sng" w="38100">
            <a:solidFill>
              <a:srgbClr val="E2FFFF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80" name="Google Shape;180;p19"/>
          <p:cNvCxnSpPr/>
          <p:nvPr/>
        </p:nvCxnSpPr>
        <p:spPr>
          <a:xfrm>
            <a:off x="4981275" y="873122"/>
            <a:ext cx="3387600" cy="1496700"/>
          </a:xfrm>
          <a:prstGeom prst="straightConnector1">
            <a:avLst/>
          </a:prstGeom>
          <a:noFill/>
          <a:ln cap="flat" cmpd="sng" w="38100">
            <a:solidFill>
              <a:srgbClr val="ADC5AC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pic>
        <p:nvPicPr>
          <p:cNvPr id="181" name="Google Shape;18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348" y="3400425"/>
            <a:ext cx="2101559" cy="142875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182" name="Google Shape;18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8450" y="3266599"/>
            <a:ext cx="1898700" cy="16965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183" name="Google Shape;183;p19"/>
          <p:cNvPicPr preferRelativeResize="0"/>
          <p:nvPr/>
        </p:nvPicPr>
        <p:blipFill rotWithShape="1">
          <a:blip r:embed="rId5">
            <a:alphaModFix/>
          </a:blip>
          <a:srcRect b="16422" l="0" r="0" t="0"/>
          <a:stretch/>
        </p:blipFill>
        <p:spPr>
          <a:xfrm>
            <a:off x="4306750" y="3266605"/>
            <a:ext cx="2348100" cy="16269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184" name="Google Shape;18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50608" y="3336155"/>
            <a:ext cx="1650464" cy="1626846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/>
          <p:nvPr/>
        </p:nvSpPr>
        <p:spPr>
          <a:xfrm>
            <a:off x="0" y="0"/>
            <a:ext cx="9166868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4400"/>
              <a:buFont typeface="Arial"/>
              <a:buNone/>
            </a:pPr>
            <a:r>
              <a:rPr b="1" i="0" lang="ru" sz="3400" u="none" cap="none" strike="noStrike">
                <a:solidFill>
                  <a:srgbClr val="F4CCCC"/>
                </a:solidFill>
                <a:latin typeface="Arial"/>
                <a:ea typeface="Arial"/>
                <a:cs typeface="Arial"/>
                <a:sym typeface="Arial"/>
              </a:rPr>
              <a:t>Особенности развития ремесла</a:t>
            </a:r>
            <a:endParaRPr sz="400">
              <a:solidFill>
                <a:srgbClr val="F4CCCC"/>
              </a:solidFill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580875" y="532950"/>
            <a:ext cx="8409600" cy="4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AutoNum type="arabicPeriod"/>
            </a:pPr>
            <a:r>
              <a:rPr b="1" lang="ru" sz="1800">
                <a:solidFill>
                  <a:schemeClr val="accent2"/>
                </a:solidFill>
              </a:rPr>
              <a:t>В каждом городе цеха имеют своё название:</a:t>
            </a:r>
            <a:endParaRPr sz="800">
              <a:solidFill>
                <a:schemeClr val="accent2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2CC"/>
                </a:solidFill>
              </a:rPr>
              <a:t>        сотни-Гродно,староства- Могилёв,братства-Полоцк, Минск;</a:t>
            </a:r>
            <a:endParaRPr sz="800">
              <a:solidFill>
                <a:srgbClr val="FFF2CC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800"/>
              <a:buAutoNum type="arabicPeriod"/>
            </a:pPr>
            <a:r>
              <a:rPr b="1" i="0" lang="ru" sz="1800" u="none" cap="none" strike="noStrike">
                <a:solidFill>
                  <a:srgbClr val="A4C2F4"/>
                </a:solidFill>
              </a:rPr>
              <a:t>Наибольшее распространение получили: </a:t>
            </a:r>
            <a:endParaRPr b="1" sz="800">
              <a:solidFill>
                <a:srgbClr val="A4C2F4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кузнечное дело, гончарство, портняжное, сапожное ремесло,  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" sz="1800">
                <a:solidFill>
                  <a:srgbClr val="FFFFFF"/>
                </a:solidFill>
              </a:rPr>
              <a:t>        </a:t>
            </a:r>
            <a:r>
              <a:rPr b="1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плотничество, бондарство;</a:t>
            </a:r>
            <a:endParaRPr sz="800">
              <a:solidFill>
                <a:srgbClr val="FFFFFF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" sz="18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3.   Оформляется торгово-ремесленная специализация:</a:t>
            </a:r>
            <a:endParaRPr sz="800">
              <a:solidFill>
                <a:srgbClr val="00FFFF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i="0" lang="ru" sz="1800" u="none" cap="none" strike="noStrike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Могилёв- скорняжное ремесло, Слуцк- кожевенное,</a:t>
            </a:r>
            <a:endParaRPr sz="800">
              <a:solidFill>
                <a:srgbClr val="FFF2CC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1" i="0" lang="ru" sz="1800" u="none" cap="none" strike="noStrike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        Копыль- ткачество, изготовление одежды,</a:t>
            </a:r>
            <a:endParaRPr sz="800">
              <a:solidFill>
                <a:srgbClr val="FFF2CC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b="1" i="0" lang="ru" sz="1800" u="none" cap="none" strike="noStrike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        Гродно- строительные ремёсла, </a:t>
            </a:r>
            <a:r>
              <a:rPr b="1" i="0" lang="ru" sz="1800" u="none" cap="none" strike="noStrik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rPr>
              <a:t>Минск-обработка металлов, </a:t>
            </a:r>
            <a:endParaRPr b="1" i="0" sz="1800" u="none" cap="none" strike="noStrike">
              <a:solidFill>
                <a:srgbClr val="FCE5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b="1" lang="ru" sz="1800">
                <a:solidFill>
                  <a:srgbClr val="FCE5CD"/>
                </a:solidFill>
              </a:rPr>
              <a:t>        </a:t>
            </a:r>
            <a:r>
              <a:rPr b="1" i="0" lang="ru" sz="1800" u="none" cap="none" strike="noStrik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rPr>
              <a:t>Дисна- гончарство;</a:t>
            </a:r>
            <a:endParaRPr sz="800">
              <a:solidFill>
                <a:srgbClr val="FCE5CD"/>
              </a:solidFill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AutoNum type="arabicPeriod" startAt="4"/>
            </a:pPr>
            <a:r>
              <a:rPr b="1" i="0" lang="ru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Существует несколько групп цехов:</a:t>
            </a:r>
            <a:endParaRPr sz="800">
              <a:solidFill>
                <a:srgbClr val="FFFF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1" i="0" lang="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специализированные, объединённые, сборные;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FF00"/>
                </a:solidFill>
              </a:rPr>
              <a:t>5.   </a:t>
            </a:r>
            <a:r>
              <a:rPr b="1" lang="ru" sz="1800">
                <a:solidFill>
                  <a:srgbClr val="00FF00"/>
                </a:solidFill>
              </a:rPr>
              <a:t>Развиваются промыслы:</a:t>
            </a:r>
            <a:endParaRPr sz="800">
              <a:solidFill>
                <a:srgbClr val="00FF00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" sz="1800">
                <a:solidFill>
                  <a:schemeClr val="dk1"/>
                </a:solidFill>
              </a:rPr>
              <a:t>        </a:t>
            </a:r>
            <a:r>
              <a:rPr b="1" lang="ru" sz="1800">
                <a:solidFill>
                  <a:schemeClr val="lt1"/>
                </a:solidFill>
              </a:rPr>
              <a:t>строятся мельницы, рудни, кирпичные мастерские, пивоварни;</a:t>
            </a:r>
            <a:endParaRPr sz="800">
              <a:solidFill>
                <a:schemeClr val="lt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r>
              <a:rPr b="1" i="0" lang="ru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Нецеховые ремесленники-</a:t>
            </a:r>
            <a:r>
              <a:rPr b="1" i="0" lang="ru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ru" sz="24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портачи.</a:t>
            </a:r>
            <a:endParaRPr i="1">
              <a:solidFill>
                <a:srgbClr val="00FFFF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/>
          <p:nvPr/>
        </p:nvSpPr>
        <p:spPr>
          <a:xfrm>
            <a:off x="1008675" y="0"/>
            <a:ext cx="79305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5400"/>
              <a:buFont typeface="Arial"/>
              <a:buNone/>
            </a:pPr>
            <a:r>
              <a:rPr b="1" i="0" lang="ru" sz="4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Особенности торговли</a:t>
            </a:r>
            <a:endParaRPr sz="200">
              <a:solidFill>
                <a:schemeClr val="accent2"/>
              </a:solidFill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961525" y="826900"/>
            <a:ext cx="3000000" cy="11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1" lang="ru" sz="20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зменился и стал более разнообразным ассортимент товаров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3902700" y="826900"/>
            <a:ext cx="2319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b="1" lang="ru" sz="20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величился вывоз леса и зерна на запад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6068500" y="961300"/>
            <a:ext cx="24816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Уменьшилось з</a:t>
            </a:r>
            <a:r>
              <a:rPr b="1" lang="ru" sz="20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начение меха и воска</a:t>
            </a:r>
            <a:endParaRPr b="1">
              <a:solidFill>
                <a:srgbClr val="FFFFFF"/>
              </a:solidFill>
            </a:endParaRPr>
          </a:p>
        </p:txBody>
      </p:sp>
      <p:cxnSp>
        <p:nvCxnSpPr>
          <p:cNvPr id="199" name="Google Shape;199;p21"/>
          <p:cNvCxnSpPr/>
          <p:nvPr/>
        </p:nvCxnSpPr>
        <p:spPr>
          <a:xfrm flipH="1">
            <a:off x="2461425" y="625200"/>
            <a:ext cx="2512500" cy="268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0" name="Google Shape;200;p21"/>
          <p:cNvCxnSpPr/>
          <p:nvPr/>
        </p:nvCxnSpPr>
        <p:spPr>
          <a:xfrm flipH="1">
            <a:off x="4940625" y="625200"/>
            <a:ext cx="17400" cy="398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" name="Google Shape;201;p21"/>
          <p:cNvCxnSpPr>
            <a:endCxn id="198" idx="0"/>
          </p:cNvCxnSpPr>
          <p:nvPr/>
        </p:nvCxnSpPr>
        <p:spPr>
          <a:xfrm>
            <a:off x="4973800" y="625300"/>
            <a:ext cx="2335500" cy="3360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2" name="Google Shape;202;p21"/>
          <p:cNvSpPr/>
          <p:nvPr/>
        </p:nvSpPr>
        <p:spPr>
          <a:xfrm>
            <a:off x="113125" y="1023600"/>
            <a:ext cx="914100" cy="19914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1"/>
          <p:cNvSpPr/>
          <p:nvPr/>
        </p:nvSpPr>
        <p:spPr>
          <a:xfrm>
            <a:off x="8201225" y="1074650"/>
            <a:ext cx="876900" cy="18099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1"/>
          <p:cNvSpPr txBox="1"/>
          <p:nvPr/>
        </p:nvSpPr>
        <p:spPr>
          <a:xfrm>
            <a:off x="1593125" y="2012300"/>
            <a:ext cx="66081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Посредничество в торговле между северными, южными соседями и Русским государством</a:t>
            </a:r>
            <a:endParaRPr b="1" i="1" sz="3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1"/>
          <p:cNvSpPr txBox="1"/>
          <p:nvPr/>
        </p:nvSpPr>
        <p:spPr>
          <a:xfrm>
            <a:off x="801275" y="3408950"/>
            <a:ext cx="8191800" cy="9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5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b="1" lang="ru" sz="275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езли в основном ткани западноевропейского производства, металлы, соль, предметы роскоши.</a:t>
            </a:r>
            <a:endParaRPr b="1" sz="2100">
              <a:solidFill>
                <a:srgbClr val="00FFFF"/>
              </a:solidFill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1027225" y="4469600"/>
            <a:ext cx="79659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Активизировалась внутренняя торговля.</a:t>
            </a:r>
            <a:endParaRPr b="1" sz="330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кожаный блокнот 5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