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</p:sldIdLst>
  <p:sldSz cy="5715000" cx="9144000"/>
  <p:notesSz cx="6858000" cy="9144000"/>
  <p:embeddedFontLst>
    <p:embeddedFont>
      <p:font typeface="Corsiva"/>
      <p:regular r:id="rId20"/>
      <p:bold r:id="rId21"/>
      <p:italic r:id="rId22"/>
      <p:boldItalic r:id="rId23"/>
    </p:embeddedFont>
    <p:embeddedFont>
      <p:font typeface="Constantia"/>
      <p:regular r:id="rId24"/>
      <p:bold r:id="rId25"/>
      <p:italic r:id="rId26"/>
      <p:boldItalic r:id="rId27"/>
    </p:embeddedFont>
    <p:embeddedFont>
      <p:font typeface="Lobster"/>
      <p:regular r:id="rId2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80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Corsiva-regular.fntdata"/><Relationship Id="rId22" Type="http://schemas.openxmlformats.org/officeDocument/2006/relationships/font" Target="fonts/Corsiva-italic.fntdata"/><Relationship Id="rId21" Type="http://schemas.openxmlformats.org/officeDocument/2006/relationships/font" Target="fonts/Corsiva-bold.fntdata"/><Relationship Id="rId24" Type="http://schemas.openxmlformats.org/officeDocument/2006/relationships/font" Target="fonts/Constantia-regular.fntdata"/><Relationship Id="rId23" Type="http://schemas.openxmlformats.org/officeDocument/2006/relationships/font" Target="fonts/Corsiva-bold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font" Target="fonts/Constantia-italic.fntdata"/><Relationship Id="rId25" Type="http://schemas.openxmlformats.org/officeDocument/2006/relationships/font" Target="fonts/Constantia-bold.fntdata"/><Relationship Id="rId28" Type="http://schemas.openxmlformats.org/officeDocument/2006/relationships/font" Target="fonts/Lobster-regular.fntdata"/><Relationship Id="rId27" Type="http://schemas.openxmlformats.org/officeDocument/2006/relationships/font" Target="fonts/Constantia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686002" y="685800"/>
            <a:ext cx="54867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98b1492087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4" name="Google Shape;84;g98b1492087_1_0:notes"/>
          <p:cNvSpPr/>
          <p:nvPr>
            <p:ph idx="2" type="sldImg"/>
          </p:nvPr>
        </p:nvSpPr>
        <p:spPr>
          <a:xfrm>
            <a:off x="685800" y="685800"/>
            <a:ext cx="54864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8:notes"/>
          <p:cNvSpPr/>
          <p:nvPr>
            <p:ph idx="2" type="sldImg"/>
          </p:nvPr>
        </p:nvSpPr>
        <p:spPr>
          <a:xfrm>
            <a:off x="686002" y="685800"/>
            <a:ext cx="54867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9:notes"/>
          <p:cNvSpPr/>
          <p:nvPr>
            <p:ph idx="2" type="sldImg"/>
          </p:nvPr>
        </p:nvSpPr>
        <p:spPr>
          <a:xfrm>
            <a:off x="686002" y="685800"/>
            <a:ext cx="54867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" name="Google Shape;151;p10:notes"/>
          <p:cNvSpPr/>
          <p:nvPr>
            <p:ph idx="2" type="sldImg"/>
          </p:nvPr>
        </p:nvSpPr>
        <p:spPr>
          <a:xfrm>
            <a:off x="686002" y="685800"/>
            <a:ext cx="54867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p11:notes"/>
          <p:cNvSpPr/>
          <p:nvPr>
            <p:ph idx="2" type="sldImg"/>
          </p:nvPr>
        </p:nvSpPr>
        <p:spPr>
          <a:xfrm>
            <a:off x="686002" y="685800"/>
            <a:ext cx="54867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p12:notes"/>
          <p:cNvSpPr/>
          <p:nvPr>
            <p:ph idx="2" type="sldImg"/>
          </p:nvPr>
        </p:nvSpPr>
        <p:spPr>
          <a:xfrm>
            <a:off x="686002" y="685800"/>
            <a:ext cx="54867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1:notes"/>
          <p:cNvSpPr/>
          <p:nvPr>
            <p:ph idx="2" type="sldImg"/>
          </p:nvPr>
        </p:nvSpPr>
        <p:spPr>
          <a:xfrm>
            <a:off x="686002" y="685800"/>
            <a:ext cx="54867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p2:notes"/>
          <p:cNvSpPr/>
          <p:nvPr>
            <p:ph idx="2" type="sldImg"/>
          </p:nvPr>
        </p:nvSpPr>
        <p:spPr>
          <a:xfrm>
            <a:off x="686002" y="685800"/>
            <a:ext cx="54867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3:notes"/>
          <p:cNvSpPr/>
          <p:nvPr>
            <p:ph idx="2" type="sldImg"/>
          </p:nvPr>
        </p:nvSpPr>
        <p:spPr>
          <a:xfrm>
            <a:off x="686002" y="685800"/>
            <a:ext cx="54867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4:notes"/>
          <p:cNvSpPr/>
          <p:nvPr>
            <p:ph idx="2" type="sldImg"/>
          </p:nvPr>
        </p:nvSpPr>
        <p:spPr>
          <a:xfrm>
            <a:off x="686002" y="685800"/>
            <a:ext cx="54867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5:notes"/>
          <p:cNvSpPr/>
          <p:nvPr>
            <p:ph idx="2" type="sldImg"/>
          </p:nvPr>
        </p:nvSpPr>
        <p:spPr>
          <a:xfrm>
            <a:off x="686002" y="685800"/>
            <a:ext cx="54867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6:notes"/>
          <p:cNvSpPr/>
          <p:nvPr>
            <p:ph idx="2" type="sldImg"/>
          </p:nvPr>
        </p:nvSpPr>
        <p:spPr>
          <a:xfrm>
            <a:off x="686002" y="685800"/>
            <a:ext cx="54867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7:notes"/>
          <p:cNvSpPr/>
          <p:nvPr>
            <p:ph idx="2" type="sldImg"/>
          </p:nvPr>
        </p:nvSpPr>
        <p:spPr>
          <a:xfrm>
            <a:off x="686002" y="685800"/>
            <a:ext cx="54867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9543397002_1_3:notes"/>
          <p:cNvSpPr/>
          <p:nvPr>
            <p:ph idx="2" type="sldImg"/>
          </p:nvPr>
        </p:nvSpPr>
        <p:spPr>
          <a:xfrm>
            <a:off x="685995" y="685800"/>
            <a:ext cx="54867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9543397002_1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 showMasterSp="0" type="title">
  <p:cSld name="TITLE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2"/>
          <p:cNvSpPr txBox="1"/>
          <p:nvPr>
            <p:ph type="ctrTitle"/>
          </p:nvPr>
        </p:nvSpPr>
        <p:spPr>
          <a:xfrm>
            <a:off x="685800" y="1775354"/>
            <a:ext cx="7772400" cy="122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BC5836"/>
              </a:buClr>
              <a:buSzPts val="4400"/>
              <a:buFont typeface="Constantia"/>
              <a:buNone/>
              <a:defRPr b="1" cap="none">
                <a:solidFill>
                  <a:srgbClr val="BC5836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"/>
          <p:cNvSpPr txBox="1"/>
          <p:nvPr>
            <p:ph idx="1" type="subTitle"/>
          </p:nvPr>
        </p:nvSpPr>
        <p:spPr>
          <a:xfrm>
            <a:off x="1371600" y="3238500"/>
            <a:ext cx="6400800" cy="1460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FFF6C6"/>
              </a:buClr>
              <a:buSzPts val="3200"/>
              <a:buNone/>
              <a:defRPr b="1" cap="none">
                <a:solidFill>
                  <a:srgbClr val="FFF6C6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6" name="Google Shape;16;p2"/>
          <p:cNvSpPr txBox="1"/>
          <p:nvPr>
            <p:ph idx="10" type="dt"/>
          </p:nvPr>
        </p:nvSpPr>
        <p:spPr>
          <a:xfrm>
            <a:off x="457200" y="5296958"/>
            <a:ext cx="2133600" cy="30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1" type="ftr"/>
          </p:nvPr>
        </p:nvSpPr>
        <p:spPr>
          <a:xfrm>
            <a:off x="3124200" y="5296958"/>
            <a:ext cx="2895600" cy="30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2"/>
          <p:cNvSpPr txBox="1"/>
          <p:nvPr>
            <p:ph idx="12" type="sldNum"/>
          </p:nvPr>
        </p:nvSpPr>
        <p:spPr>
          <a:xfrm>
            <a:off x="6553200" y="5296958"/>
            <a:ext cx="2133600" cy="30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вертикальный текст" type="vertTx">
  <p:cSld name="VERTICAL_TEXT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1"/>
          <p:cNvSpPr txBox="1"/>
          <p:nvPr>
            <p:ph type="title"/>
          </p:nvPr>
        </p:nvSpPr>
        <p:spPr>
          <a:xfrm>
            <a:off x="1571604" y="228865"/>
            <a:ext cx="7115100" cy="952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BC583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" type="body"/>
          </p:nvPr>
        </p:nvSpPr>
        <p:spPr>
          <a:xfrm rot="5400000">
            <a:off x="2686050" y="-895350"/>
            <a:ext cx="3771900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rgbClr val="603A14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rgbClr val="603A14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rgbClr val="603A14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rgbClr val="603A14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rgbClr val="603A14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0" type="dt"/>
          </p:nvPr>
        </p:nvSpPr>
        <p:spPr>
          <a:xfrm>
            <a:off x="457200" y="5296958"/>
            <a:ext cx="2133600" cy="30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1"/>
          <p:cNvSpPr txBox="1"/>
          <p:nvPr>
            <p:ph idx="11" type="ftr"/>
          </p:nvPr>
        </p:nvSpPr>
        <p:spPr>
          <a:xfrm>
            <a:off x="3124200" y="5296958"/>
            <a:ext cx="2895600" cy="30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1"/>
          <p:cNvSpPr txBox="1"/>
          <p:nvPr>
            <p:ph idx="12" type="sldNum"/>
          </p:nvPr>
        </p:nvSpPr>
        <p:spPr>
          <a:xfrm>
            <a:off x="6553200" y="5296958"/>
            <a:ext cx="2133600" cy="30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ый заголовок и текст" type="vertTitleAndTx">
  <p:cSld name="VERTICAL_TITLE_AND_VERTICAL_TEXT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2"/>
          <p:cNvSpPr txBox="1"/>
          <p:nvPr>
            <p:ph type="title"/>
          </p:nvPr>
        </p:nvSpPr>
        <p:spPr>
          <a:xfrm rot="5400000">
            <a:off x="5220000" y="1638265"/>
            <a:ext cx="4876200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BC583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" type="body"/>
          </p:nvPr>
        </p:nvSpPr>
        <p:spPr>
          <a:xfrm rot="5400000">
            <a:off x="1029000" y="-342935"/>
            <a:ext cx="4876200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rgbClr val="603A14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rgbClr val="603A14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rgbClr val="603A14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rgbClr val="603A14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rgbClr val="603A14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0" type="dt"/>
          </p:nvPr>
        </p:nvSpPr>
        <p:spPr>
          <a:xfrm>
            <a:off x="457200" y="5296958"/>
            <a:ext cx="2133600" cy="30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2"/>
          <p:cNvSpPr txBox="1"/>
          <p:nvPr>
            <p:ph idx="11" type="ftr"/>
          </p:nvPr>
        </p:nvSpPr>
        <p:spPr>
          <a:xfrm>
            <a:off x="3124200" y="5296958"/>
            <a:ext cx="2895600" cy="30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2"/>
          <p:cNvSpPr txBox="1"/>
          <p:nvPr>
            <p:ph idx="12" type="sldNum"/>
          </p:nvPr>
        </p:nvSpPr>
        <p:spPr>
          <a:xfrm>
            <a:off x="6553200" y="5296958"/>
            <a:ext cx="2133600" cy="30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/>
          <p:nvPr>
            <p:ph type="title"/>
          </p:nvPr>
        </p:nvSpPr>
        <p:spPr>
          <a:xfrm>
            <a:off x="1571604" y="228865"/>
            <a:ext cx="7115100" cy="952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BC583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3"/>
          <p:cNvSpPr txBox="1"/>
          <p:nvPr>
            <p:ph idx="1" type="body"/>
          </p:nvPr>
        </p:nvSpPr>
        <p:spPr>
          <a:xfrm>
            <a:off x="457200" y="1333500"/>
            <a:ext cx="8229600" cy="3771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rgbClr val="603A14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rgbClr val="603A14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rgbClr val="603A14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rgbClr val="603A14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rgbClr val="603A14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2" name="Google Shape;22;p3"/>
          <p:cNvSpPr txBox="1"/>
          <p:nvPr>
            <p:ph idx="10" type="dt"/>
          </p:nvPr>
        </p:nvSpPr>
        <p:spPr>
          <a:xfrm>
            <a:off x="457200" y="5296958"/>
            <a:ext cx="2133600" cy="30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"/>
          <p:cNvSpPr txBox="1"/>
          <p:nvPr>
            <p:ph idx="11" type="ftr"/>
          </p:nvPr>
        </p:nvSpPr>
        <p:spPr>
          <a:xfrm>
            <a:off x="3124200" y="5296958"/>
            <a:ext cx="2895600" cy="30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3"/>
          <p:cNvSpPr txBox="1"/>
          <p:nvPr>
            <p:ph idx="12" type="sldNum"/>
          </p:nvPr>
        </p:nvSpPr>
        <p:spPr>
          <a:xfrm>
            <a:off x="6553200" y="5296958"/>
            <a:ext cx="2133600" cy="30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 слайд" type="blank">
  <p:cSld name="BLANK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 txBox="1"/>
          <p:nvPr>
            <p:ph idx="10" type="dt"/>
          </p:nvPr>
        </p:nvSpPr>
        <p:spPr>
          <a:xfrm>
            <a:off x="457200" y="5296958"/>
            <a:ext cx="2133600" cy="30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4"/>
          <p:cNvSpPr txBox="1"/>
          <p:nvPr>
            <p:ph idx="11" type="ftr"/>
          </p:nvPr>
        </p:nvSpPr>
        <p:spPr>
          <a:xfrm>
            <a:off x="3124200" y="5296958"/>
            <a:ext cx="2895600" cy="30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4"/>
          <p:cNvSpPr txBox="1"/>
          <p:nvPr>
            <p:ph idx="12" type="sldNum"/>
          </p:nvPr>
        </p:nvSpPr>
        <p:spPr>
          <a:xfrm>
            <a:off x="6553200" y="5296958"/>
            <a:ext cx="2133600" cy="30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 showMasterSp="0" type="secHead">
  <p:cSld name="SECTION_HEADER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/>
          <p:nvPr>
            <p:ph type="title"/>
          </p:nvPr>
        </p:nvSpPr>
        <p:spPr>
          <a:xfrm>
            <a:off x="722313" y="3672417"/>
            <a:ext cx="7772400" cy="113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BC5836"/>
              </a:buClr>
              <a:buSzPts val="4000"/>
              <a:buFont typeface="Constantia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" type="body"/>
          </p:nvPr>
        </p:nvSpPr>
        <p:spPr>
          <a:xfrm>
            <a:off x="722313" y="2422261"/>
            <a:ext cx="7772400" cy="1250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FFF6C6"/>
              </a:buClr>
              <a:buSzPts val="2000"/>
              <a:buNone/>
              <a:defRPr b="1" sz="2000" cap="none">
                <a:solidFill>
                  <a:srgbClr val="FFF6C6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2" name="Google Shape;32;p5"/>
          <p:cNvSpPr txBox="1"/>
          <p:nvPr>
            <p:ph idx="10" type="dt"/>
          </p:nvPr>
        </p:nvSpPr>
        <p:spPr>
          <a:xfrm>
            <a:off x="457200" y="5296958"/>
            <a:ext cx="2133600" cy="30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5"/>
          <p:cNvSpPr txBox="1"/>
          <p:nvPr>
            <p:ph idx="11" type="ftr"/>
          </p:nvPr>
        </p:nvSpPr>
        <p:spPr>
          <a:xfrm>
            <a:off x="3124200" y="5296958"/>
            <a:ext cx="2895600" cy="30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5"/>
          <p:cNvSpPr txBox="1"/>
          <p:nvPr>
            <p:ph idx="12" type="sldNum"/>
          </p:nvPr>
        </p:nvSpPr>
        <p:spPr>
          <a:xfrm>
            <a:off x="6553200" y="5296958"/>
            <a:ext cx="2133600" cy="30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ъекта" type="twoObj">
  <p:cSld name="TWO_OBJECTS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6"/>
          <p:cNvSpPr txBox="1"/>
          <p:nvPr>
            <p:ph type="title"/>
          </p:nvPr>
        </p:nvSpPr>
        <p:spPr>
          <a:xfrm>
            <a:off x="1571604" y="228865"/>
            <a:ext cx="7115100" cy="952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BC583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6"/>
          <p:cNvSpPr txBox="1"/>
          <p:nvPr>
            <p:ph idx="1" type="body"/>
          </p:nvPr>
        </p:nvSpPr>
        <p:spPr>
          <a:xfrm>
            <a:off x="457200" y="1333500"/>
            <a:ext cx="4038600" cy="3771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rgbClr val="603A14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rgbClr val="603A14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rgbClr val="603A14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rgbClr val="603A14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rgbClr val="603A14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8" name="Google Shape;38;p6"/>
          <p:cNvSpPr txBox="1"/>
          <p:nvPr>
            <p:ph idx="2" type="body"/>
          </p:nvPr>
        </p:nvSpPr>
        <p:spPr>
          <a:xfrm>
            <a:off x="4648200" y="1333500"/>
            <a:ext cx="4038600" cy="3771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rgbClr val="603A14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rgbClr val="603A14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rgbClr val="603A14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rgbClr val="603A14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rgbClr val="603A14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9" name="Google Shape;39;p6"/>
          <p:cNvSpPr txBox="1"/>
          <p:nvPr>
            <p:ph idx="10" type="dt"/>
          </p:nvPr>
        </p:nvSpPr>
        <p:spPr>
          <a:xfrm>
            <a:off x="457200" y="5296958"/>
            <a:ext cx="2133600" cy="30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6"/>
          <p:cNvSpPr txBox="1"/>
          <p:nvPr>
            <p:ph idx="11" type="ftr"/>
          </p:nvPr>
        </p:nvSpPr>
        <p:spPr>
          <a:xfrm>
            <a:off x="3124200" y="5296958"/>
            <a:ext cx="2895600" cy="30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6"/>
          <p:cNvSpPr txBox="1"/>
          <p:nvPr>
            <p:ph idx="12" type="sldNum"/>
          </p:nvPr>
        </p:nvSpPr>
        <p:spPr>
          <a:xfrm>
            <a:off x="6553200" y="5296958"/>
            <a:ext cx="2133600" cy="30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Сравнение" type="twoTxTwoObj">
  <p:cSld name="TWO_OBJECTS_WITH_TEX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7"/>
          <p:cNvSpPr txBox="1"/>
          <p:nvPr>
            <p:ph type="title"/>
          </p:nvPr>
        </p:nvSpPr>
        <p:spPr>
          <a:xfrm>
            <a:off x="1571604" y="228865"/>
            <a:ext cx="7115100" cy="952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BC5836"/>
              </a:buClr>
              <a:buSzPts val="4400"/>
              <a:buFont typeface="Constantia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" type="body"/>
          </p:nvPr>
        </p:nvSpPr>
        <p:spPr>
          <a:xfrm>
            <a:off x="457200" y="1279261"/>
            <a:ext cx="40401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rgbClr val="603A14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rgbClr val="603A14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rgbClr val="603A14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rgbClr val="603A14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rgbClr val="603A14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7"/>
          <p:cNvSpPr txBox="1"/>
          <p:nvPr>
            <p:ph idx="2" type="body"/>
          </p:nvPr>
        </p:nvSpPr>
        <p:spPr>
          <a:xfrm>
            <a:off x="457200" y="1812396"/>
            <a:ext cx="4040100" cy="32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rgbClr val="603A14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rgbClr val="603A14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rgbClr val="603A14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rgbClr val="603A14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rgbClr val="603A14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7"/>
          <p:cNvSpPr txBox="1"/>
          <p:nvPr>
            <p:ph idx="3" type="body"/>
          </p:nvPr>
        </p:nvSpPr>
        <p:spPr>
          <a:xfrm>
            <a:off x="4645025" y="1279261"/>
            <a:ext cx="40419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rgbClr val="603A14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rgbClr val="603A14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rgbClr val="603A14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rgbClr val="603A14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rgbClr val="603A14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7" name="Google Shape;47;p7"/>
          <p:cNvSpPr txBox="1"/>
          <p:nvPr>
            <p:ph idx="4" type="body"/>
          </p:nvPr>
        </p:nvSpPr>
        <p:spPr>
          <a:xfrm>
            <a:off x="4645025" y="1812396"/>
            <a:ext cx="4041900" cy="32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rgbClr val="603A14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rgbClr val="603A14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rgbClr val="603A14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rgbClr val="603A14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rgbClr val="603A14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8" name="Google Shape;48;p7"/>
          <p:cNvSpPr txBox="1"/>
          <p:nvPr>
            <p:ph idx="10" type="dt"/>
          </p:nvPr>
        </p:nvSpPr>
        <p:spPr>
          <a:xfrm>
            <a:off x="457200" y="5296958"/>
            <a:ext cx="2133600" cy="30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7"/>
          <p:cNvSpPr txBox="1"/>
          <p:nvPr>
            <p:ph idx="11" type="ftr"/>
          </p:nvPr>
        </p:nvSpPr>
        <p:spPr>
          <a:xfrm>
            <a:off x="3124200" y="5296958"/>
            <a:ext cx="2895600" cy="30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7"/>
          <p:cNvSpPr txBox="1"/>
          <p:nvPr>
            <p:ph idx="12" type="sldNum"/>
          </p:nvPr>
        </p:nvSpPr>
        <p:spPr>
          <a:xfrm>
            <a:off x="6553200" y="5296958"/>
            <a:ext cx="2133600" cy="30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олько заголовок" type="titleOnly">
  <p:cSld name="TITLE_ONLY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8"/>
          <p:cNvSpPr txBox="1"/>
          <p:nvPr>
            <p:ph type="title"/>
          </p:nvPr>
        </p:nvSpPr>
        <p:spPr>
          <a:xfrm>
            <a:off x="1571604" y="228865"/>
            <a:ext cx="7115100" cy="952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BC583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0" type="dt"/>
          </p:nvPr>
        </p:nvSpPr>
        <p:spPr>
          <a:xfrm>
            <a:off x="457200" y="5296958"/>
            <a:ext cx="2133600" cy="30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8"/>
          <p:cNvSpPr txBox="1"/>
          <p:nvPr>
            <p:ph idx="11" type="ftr"/>
          </p:nvPr>
        </p:nvSpPr>
        <p:spPr>
          <a:xfrm>
            <a:off x="3124200" y="5296958"/>
            <a:ext cx="2895600" cy="30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8"/>
          <p:cNvSpPr txBox="1"/>
          <p:nvPr>
            <p:ph idx="12" type="sldNum"/>
          </p:nvPr>
        </p:nvSpPr>
        <p:spPr>
          <a:xfrm>
            <a:off x="6553200" y="5296958"/>
            <a:ext cx="2133600" cy="30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Объект с подписью" type="objTx">
  <p:cSld name="OBJECT_WITH_CAPTION_TEXT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9"/>
          <p:cNvSpPr txBox="1"/>
          <p:nvPr>
            <p:ph type="title"/>
          </p:nvPr>
        </p:nvSpPr>
        <p:spPr>
          <a:xfrm>
            <a:off x="457200" y="227542"/>
            <a:ext cx="3008400" cy="968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BC5836"/>
              </a:buClr>
              <a:buSzPts val="2000"/>
              <a:buFont typeface="Constantia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9"/>
          <p:cNvSpPr txBox="1"/>
          <p:nvPr>
            <p:ph idx="1" type="body"/>
          </p:nvPr>
        </p:nvSpPr>
        <p:spPr>
          <a:xfrm>
            <a:off x="3575050" y="227542"/>
            <a:ext cx="5111700" cy="4877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rgbClr val="603A14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rgbClr val="603A14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rgbClr val="603A14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rgbClr val="603A14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rgbClr val="603A14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9" name="Google Shape;59;p9"/>
          <p:cNvSpPr txBox="1"/>
          <p:nvPr>
            <p:ph idx="2" type="body"/>
          </p:nvPr>
        </p:nvSpPr>
        <p:spPr>
          <a:xfrm>
            <a:off x="457200" y="1195917"/>
            <a:ext cx="3008400" cy="390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rgbClr val="603A14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rgbClr val="603A14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rgbClr val="603A14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rgbClr val="603A14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rgbClr val="603A14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0" name="Google Shape;60;p9"/>
          <p:cNvSpPr txBox="1"/>
          <p:nvPr>
            <p:ph idx="10" type="dt"/>
          </p:nvPr>
        </p:nvSpPr>
        <p:spPr>
          <a:xfrm>
            <a:off x="457200" y="5296958"/>
            <a:ext cx="2133600" cy="30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9"/>
          <p:cNvSpPr txBox="1"/>
          <p:nvPr>
            <p:ph idx="11" type="ftr"/>
          </p:nvPr>
        </p:nvSpPr>
        <p:spPr>
          <a:xfrm>
            <a:off x="3124200" y="5296958"/>
            <a:ext cx="2895600" cy="30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9"/>
          <p:cNvSpPr txBox="1"/>
          <p:nvPr>
            <p:ph idx="12" type="sldNum"/>
          </p:nvPr>
        </p:nvSpPr>
        <p:spPr>
          <a:xfrm>
            <a:off x="6553200" y="5296958"/>
            <a:ext cx="2133600" cy="30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с подписью" type="picTx">
  <p:cSld name="PICTURE_WITH_CAPTION_TEXT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0"/>
          <p:cNvSpPr txBox="1"/>
          <p:nvPr>
            <p:ph type="title"/>
          </p:nvPr>
        </p:nvSpPr>
        <p:spPr>
          <a:xfrm>
            <a:off x="1792288" y="4000500"/>
            <a:ext cx="5486400" cy="472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BC5836"/>
              </a:buClr>
              <a:buSzPts val="2000"/>
              <a:buFont typeface="Constantia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10"/>
          <p:cNvSpPr/>
          <p:nvPr>
            <p:ph idx="2" type="pic"/>
          </p:nvPr>
        </p:nvSpPr>
        <p:spPr>
          <a:xfrm>
            <a:off x="1792288" y="510646"/>
            <a:ext cx="5486400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640"/>
              </a:spcBef>
              <a:spcAft>
                <a:spcPts val="0"/>
              </a:spcAft>
              <a:buClr>
                <a:srgbClr val="603A14"/>
              </a:buClr>
              <a:buSzPts val="3200"/>
              <a:buFont typeface="Arial"/>
              <a:buNone/>
              <a:defRPr b="0" i="0" sz="3200" u="none" cap="none" strike="noStrike">
                <a:solidFill>
                  <a:srgbClr val="603A14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 marR="0" rtl="0" algn="l">
              <a:spcBef>
                <a:spcPts val="560"/>
              </a:spcBef>
              <a:spcAft>
                <a:spcPts val="0"/>
              </a:spcAft>
              <a:buClr>
                <a:srgbClr val="603A14"/>
              </a:buClr>
              <a:buSzPts val="2800"/>
              <a:buFont typeface="Arial"/>
              <a:buNone/>
              <a:defRPr b="0" i="0" sz="2800" u="none" cap="none" strike="noStrike">
                <a:solidFill>
                  <a:srgbClr val="603A14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lvl="2" marR="0" rtl="0" algn="l">
              <a:spcBef>
                <a:spcPts val="480"/>
              </a:spcBef>
              <a:spcAft>
                <a:spcPts val="0"/>
              </a:spcAft>
              <a:buClr>
                <a:srgbClr val="603A14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603A14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lvl="3" marR="0" rtl="0" algn="l">
              <a:spcBef>
                <a:spcPts val="400"/>
              </a:spcBef>
              <a:spcAft>
                <a:spcPts val="0"/>
              </a:spcAft>
              <a:buClr>
                <a:srgbClr val="603A14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603A14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lvl="4" marR="0" rtl="0" algn="l">
              <a:spcBef>
                <a:spcPts val="400"/>
              </a:spcBef>
              <a:spcAft>
                <a:spcPts val="0"/>
              </a:spcAft>
              <a:buClr>
                <a:srgbClr val="603A14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603A14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lvl="5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6" name="Google Shape;66;p10"/>
          <p:cNvSpPr txBox="1"/>
          <p:nvPr>
            <p:ph idx="1" type="body"/>
          </p:nvPr>
        </p:nvSpPr>
        <p:spPr>
          <a:xfrm>
            <a:off x="1792288" y="4472782"/>
            <a:ext cx="5486400" cy="67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rgbClr val="603A14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rgbClr val="603A14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rgbClr val="603A14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rgbClr val="603A14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rgbClr val="603A14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7" name="Google Shape;67;p10"/>
          <p:cNvSpPr txBox="1"/>
          <p:nvPr>
            <p:ph idx="10" type="dt"/>
          </p:nvPr>
        </p:nvSpPr>
        <p:spPr>
          <a:xfrm>
            <a:off x="457200" y="5296958"/>
            <a:ext cx="2133600" cy="30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0"/>
          <p:cNvSpPr txBox="1"/>
          <p:nvPr>
            <p:ph idx="11" type="ftr"/>
          </p:nvPr>
        </p:nvSpPr>
        <p:spPr>
          <a:xfrm>
            <a:off x="3124200" y="5296958"/>
            <a:ext cx="2895600" cy="30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0"/>
          <p:cNvSpPr txBox="1"/>
          <p:nvPr>
            <p:ph idx="12" type="sldNum"/>
          </p:nvPr>
        </p:nvSpPr>
        <p:spPr>
          <a:xfrm>
            <a:off x="6553200" y="5296958"/>
            <a:ext cx="2133600" cy="30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9.xml"/><Relationship Id="rId10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0.xml"/><Relationship Id="rId1" Type="http://schemas.openxmlformats.org/officeDocument/2006/relationships/image" Target="../media/image2.png"/><Relationship Id="rId2" Type="http://schemas.openxmlformats.org/officeDocument/2006/relationships/image" Target="../media/image8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9" Type="http://schemas.openxmlformats.org/officeDocument/2006/relationships/slideLayout" Target="../slideLayouts/slideLayout7.xml"/><Relationship Id="rId14" Type="http://schemas.openxmlformats.org/officeDocument/2006/relationships/theme" Target="../theme/theme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E4B280"/>
            </a:gs>
            <a:gs pos="64999">
              <a:srgbClr val="F0EBD5"/>
            </a:gs>
            <a:gs pos="100000">
              <a:srgbClr val="D1C39F"/>
            </a:gs>
          </a:gsLst>
          <a:lin ang="0" scaled="0"/>
        </a:gra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1a7d4.png" id="6" name="Google Shape;6;p1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 flipH="1">
            <a:off x="5209092" y="2933683"/>
            <a:ext cx="3934908" cy="2781318"/>
          </a:xfrm>
          <a:prstGeom prst="rect">
            <a:avLst/>
          </a:prstGeom>
          <a:noFill/>
          <a:ln>
            <a:noFill/>
          </a:ln>
          <a:effectLst>
            <a:outerShdw blurRad="292100" rotWithShape="0" algn="tl" dir="2700000" dist="139700">
              <a:srgbClr val="333333">
                <a:alpha val="64705"/>
              </a:srgbClr>
            </a:outerShdw>
          </a:effectLst>
        </p:spPr>
      </p:pic>
      <p:pic>
        <p:nvPicPr>
          <p:cNvPr descr="1a7d4.png" id="7" name="Google Shape;7;p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1142" y="37163"/>
            <a:ext cx="1351584" cy="1216425"/>
          </a:xfrm>
          <a:prstGeom prst="rect">
            <a:avLst/>
          </a:prstGeom>
          <a:noFill/>
          <a:ln>
            <a:noFill/>
          </a:ln>
          <a:effectLst>
            <a:outerShdw blurRad="292100" rotWithShape="0" algn="tl" dir="2700000" dist="139700">
              <a:srgbClr val="333333">
                <a:alpha val="64705"/>
              </a:srgbClr>
            </a:outerShdw>
          </a:effectLst>
        </p:spPr>
      </p:pic>
      <p:sp>
        <p:nvSpPr>
          <p:cNvPr id="8" name="Google Shape;8;p1"/>
          <p:cNvSpPr txBox="1"/>
          <p:nvPr>
            <p:ph type="title"/>
          </p:nvPr>
        </p:nvSpPr>
        <p:spPr>
          <a:xfrm>
            <a:off x="1571604" y="228865"/>
            <a:ext cx="7115100" cy="952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rgbClr val="BC5836"/>
              </a:buClr>
              <a:buSzPts val="4400"/>
              <a:buFont typeface="Constantia"/>
              <a:buNone/>
              <a:defRPr b="1" i="0" sz="4400" u="none" cap="none" strike="noStrike">
                <a:solidFill>
                  <a:srgbClr val="BC5836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9" name="Google Shape;9;p1"/>
          <p:cNvSpPr txBox="1"/>
          <p:nvPr>
            <p:ph idx="1" type="body"/>
          </p:nvPr>
        </p:nvSpPr>
        <p:spPr>
          <a:xfrm>
            <a:off x="457200" y="1333500"/>
            <a:ext cx="8229600" cy="3771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rgbClr val="603A14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rgbClr val="603A14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rgbClr val="603A14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603A14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rgbClr val="603A14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603A14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603A14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603A14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rgbClr val="603A14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603A14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0" type="dt"/>
          </p:nvPr>
        </p:nvSpPr>
        <p:spPr>
          <a:xfrm>
            <a:off x="457200" y="5296958"/>
            <a:ext cx="2133600" cy="30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1" type="ftr"/>
          </p:nvPr>
        </p:nvSpPr>
        <p:spPr>
          <a:xfrm>
            <a:off x="3124200" y="5296958"/>
            <a:ext cx="2895600" cy="30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2" type="sldNum"/>
          </p:nvPr>
        </p:nvSpPr>
        <p:spPr>
          <a:xfrm>
            <a:off x="6553200" y="5296958"/>
            <a:ext cx="2133600" cy="30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3"/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hyperlink" Target="http://www.youtube.com/watch?v=xcLcCanAUqY" TargetMode="External"/><Relationship Id="rId4" Type="http://schemas.openxmlformats.org/officeDocument/2006/relationships/image" Target="../media/image6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hyperlink" Target="http://adverbum.org/ru/node/274" TargetMode="Externa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hyperlink" Target="http://www.youtube.com/watch?v=FRVGBcbavp0" TargetMode="External"/><Relationship Id="rId4" Type="http://schemas.openxmlformats.org/officeDocument/2006/relationships/image" Target="../media/image7.jpg"/><Relationship Id="rId5" Type="http://schemas.openxmlformats.org/officeDocument/2006/relationships/hyperlink" Target="http://www.youtube.com/watch?v=rUyansqe31M" TargetMode="External"/><Relationship Id="rId6" Type="http://schemas.openxmlformats.org/officeDocument/2006/relationships/image" Target="../media/image5.jpg"/><Relationship Id="rId7" Type="http://schemas.openxmlformats.org/officeDocument/2006/relationships/hyperlink" Target="http://www.youtube.com/watch?v=IBcqPFArtX4" TargetMode="External"/><Relationship Id="rId8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3"/>
          <p:cNvSpPr txBox="1"/>
          <p:nvPr/>
        </p:nvSpPr>
        <p:spPr>
          <a:xfrm>
            <a:off x="599075" y="249160"/>
            <a:ext cx="8390100" cy="764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b="1" i="0" lang="ru-RU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Государственное учреждение образования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b="1" i="0" lang="ru-RU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«Гимназия №2 г. Солигорска»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13"/>
          <p:cNvSpPr txBox="1"/>
          <p:nvPr/>
        </p:nvSpPr>
        <p:spPr>
          <a:xfrm>
            <a:off x="618125" y="2174917"/>
            <a:ext cx="8352000" cy="764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</a:pPr>
            <a:r>
              <a:rPr b="1" i="0" lang="ru-RU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Людмила Антоновна Ларчик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b="1" i="0" lang="ru-RU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Учитель истории и обществоведения высшей квалификационной категории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p13"/>
          <p:cNvSpPr txBox="1"/>
          <p:nvPr/>
        </p:nvSpPr>
        <p:spPr>
          <a:xfrm>
            <a:off x="376950" y="3373507"/>
            <a:ext cx="8390100" cy="989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r>
              <a:rPr b="1" i="0" lang="ru-RU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Урок </a:t>
            </a:r>
            <a:r>
              <a:rPr b="1" lang="ru-RU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Всемирной истории</a:t>
            </a:r>
            <a:r>
              <a:rPr b="1" i="0" lang="ru-RU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в </a:t>
            </a:r>
            <a:r>
              <a:rPr b="1" lang="ru-RU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7</a:t>
            </a:r>
            <a:r>
              <a:rPr b="1" i="0" lang="ru-RU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классе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r>
              <a:rPr b="1" i="0" lang="ru-RU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Тема урока : «</a:t>
            </a:r>
            <a:r>
              <a:rPr b="1" lang="ru-RU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Великие географические открытия</a:t>
            </a:r>
            <a:r>
              <a:rPr b="1" i="0" lang="ru-RU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»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2"/>
          <p:cNvSpPr/>
          <p:nvPr/>
        </p:nvSpPr>
        <p:spPr>
          <a:xfrm>
            <a:off x="468506" y="97193"/>
            <a:ext cx="83922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6600" cap="none">
                <a:solidFill>
                  <a:srgbClr val="FC7876"/>
                </a:solidFill>
                <a:latin typeface="Calibri"/>
                <a:ea typeface="Calibri"/>
                <a:cs typeface="Calibri"/>
                <a:sym typeface="Calibri"/>
              </a:rPr>
              <a:t>Проблемное задание!</a:t>
            </a:r>
            <a:endParaRPr b="1" sz="6600" cap="none">
              <a:solidFill>
                <a:srgbClr val="FC787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22"/>
          <p:cNvSpPr/>
          <p:nvPr/>
        </p:nvSpPr>
        <p:spPr>
          <a:xfrm>
            <a:off x="428305" y="1140570"/>
            <a:ext cx="8472600" cy="21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410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Кем и какими методами</a:t>
            </a:r>
            <a:endParaRPr sz="100">
              <a:solidFill>
                <a:srgbClr val="0000FF"/>
              </a:solidFill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410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о</a:t>
            </a:r>
            <a:r>
              <a:rPr b="1" lang="ru-RU" sz="4100" cap="none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существлялось покорение</a:t>
            </a:r>
            <a:endParaRPr sz="100">
              <a:solidFill>
                <a:srgbClr val="0000FF"/>
              </a:solidFill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4100">
                <a:solidFill>
                  <a:srgbClr val="0000FF"/>
                </a:solidFill>
                <a:latin typeface="Calibri"/>
                <a:ea typeface="Calibri"/>
                <a:cs typeface="Calibri"/>
                <a:sym typeface="Calibri"/>
              </a:rPr>
              <a:t>населения Америки?</a:t>
            </a:r>
            <a:endParaRPr b="1" sz="4100" cap="none">
              <a:solidFill>
                <a:srgbClr val="0000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 " id="142" name="Google Shape;142;p22" title="Энциклопедия - 131 - Франсиско Писарро.avi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7250" y="3064471"/>
            <a:ext cx="3324167" cy="2493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3"/>
          <p:cNvSpPr/>
          <p:nvPr/>
        </p:nvSpPr>
        <p:spPr>
          <a:xfrm>
            <a:off x="857180" y="178575"/>
            <a:ext cx="7682100" cy="769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5400">
                <a:solidFill>
                  <a:srgbClr val="FC7876"/>
                </a:solidFill>
                <a:latin typeface="Calibri"/>
                <a:ea typeface="Calibri"/>
                <a:cs typeface="Calibri"/>
                <a:sym typeface="Calibri"/>
              </a:rPr>
              <a:t>Проблемное задание!</a:t>
            </a:r>
            <a:endParaRPr/>
          </a:p>
        </p:txBody>
      </p:sp>
      <p:sp>
        <p:nvSpPr>
          <p:cNvPr id="148" name="Google Shape;148;p23"/>
          <p:cNvSpPr/>
          <p:nvPr/>
        </p:nvSpPr>
        <p:spPr>
          <a:xfrm>
            <a:off x="231650" y="948021"/>
            <a:ext cx="6313500" cy="4262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3900">
                <a:solidFill>
                  <a:srgbClr val="5B0F00"/>
                </a:solidFill>
                <a:latin typeface="Calibri"/>
                <a:ea typeface="Calibri"/>
                <a:cs typeface="Calibri"/>
                <a:sym typeface="Calibri"/>
              </a:rPr>
              <a:t>Подумайте,</a:t>
            </a:r>
            <a:endParaRPr b="1" sz="3900">
              <a:solidFill>
                <a:srgbClr val="5B0F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3900">
                <a:solidFill>
                  <a:srgbClr val="5B0F00"/>
                </a:solidFill>
                <a:latin typeface="Calibri"/>
                <a:ea typeface="Calibri"/>
                <a:cs typeface="Calibri"/>
                <a:sym typeface="Calibri"/>
              </a:rPr>
              <a:t>к</a:t>
            </a:r>
            <a:r>
              <a:rPr b="1" lang="ru-RU" sz="3900">
                <a:solidFill>
                  <a:srgbClr val="5B0F00"/>
                </a:solidFill>
                <a:latin typeface="Calibri"/>
                <a:ea typeface="Calibri"/>
                <a:cs typeface="Calibri"/>
                <a:sym typeface="Calibri"/>
              </a:rPr>
              <a:t>акое значение</a:t>
            </a:r>
            <a:endParaRPr sz="100">
              <a:solidFill>
                <a:srgbClr val="5B0F00"/>
              </a:solidFill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3900">
                <a:solidFill>
                  <a:srgbClr val="5B0F00"/>
                </a:solidFill>
                <a:latin typeface="Calibri"/>
                <a:ea typeface="Calibri"/>
                <a:cs typeface="Calibri"/>
                <a:sym typeface="Calibri"/>
              </a:rPr>
              <a:t>имели </a:t>
            </a:r>
            <a:r>
              <a:rPr b="1" lang="ru-RU" sz="3900">
                <a:solidFill>
                  <a:srgbClr val="5B0F00"/>
                </a:solidFill>
                <a:latin typeface="Calibri"/>
                <a:ea typeface="Calibri"/>
                <a:cs typeface="Calibri"/>
                <a:sym typeface="Calibri"/>
              </a:rPr>
              <a:t>Великие </a:t>
            </a:r>
            <a:endParaRPr sz="100">
              <a:solidFill>
                <a:srgbClr val="5B0F00"/>
              </a:solidFill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3900">
                <a:solidFill>
                  <a:srgbClr val="5B0F00"/>
                </a:solidFill>
                <a:latin typeface="Calibri"/>
                <a:ea typeface="Calibri"/>
                <a:cs typeface="Calibri"/>
                <a:sym typeface="Calibri"/>
              </a:rPr>
              <a:t>географические </a:t>
            </a:r>
            <a:endParaRPr sz="100">
              <a:solidFill>
                <a:srgbClr val="5B0F00"/>
              </a:solidFill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3900">
                <a:solidFill>
                  <a:srgbClr val="5B0F00"/>
                </a:solidFill>
                <a:latin typeface="Calibri"/>
                <a:ea typeface="Calibri"/>
                <a:cs typeface="Calibri"/>
                <a:sym typeface="Calibri"/>
              </a:rPr>
              <a:t>открытия для дальнейшего развития европейской цивилизации?</a:t>
            </a:r>
            <a:endParaRPr b="1" sz="3900">
              <a:solidFill>
                <a:srgbClr val="5B0F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5400">
              <a:solidFill>
                <a:srgbClr val="5B0F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4"/>
          <p:cNvSpPr/>
          <p:nvPr/>
        </p:nvSpPr>
        <p:spPr>
          <a:xfrm>
            <a:off x="1214425" y="119042"/>
            <a:ext cx="7373700" cy="89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5400">
                <a:solidFill>
                  <a:srgbClr val="660066"/>
                </a:solidFill>
                <a:latin typeface="Calibri"/>
                <a:ea typeface="Calibri"/>
                <a:cs typeface="Calibri"/>
                <a:sym typeface="Calibri"/>
              </a:rPr>
              <a:t>Значение ВГО</a:t>
            </a:r>
            <a:endParaRPr sz="100"/>
          </a:p>
        </p:txBody>
      </p:sp>
      <p:sp>
        <p:nvSpPr>
          <p:cNvPr id="154" name="Google Shape;154;p24"/>
          <p:cNvSpPr txBox="1"/>
          <p:nvPr/>
        </p:nvSpPr>
        <p:spPr>
          <a:xfrm>
            <a:off x="399850" y="1359729"/>
            <a:ext cx="8648700" cy="324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94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AutoNum type="arabicPeriod"/>
            </a:pPr>
            <a:r>
              <a:rPr b="1" lang="ru-RU" sz="2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Открыт путь в Индию вокруг Африки;</a:t>
            </a:r>
            <a:endParaRPr sz="400"/>
          </a:p>
          <a:p>
            <a:pPr indent="-2794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AutoNum type="arabicPeriod"/>
            </a:pPr>
            <a:r>
              <a:rPr b="1" lang="ru-RU" sz="2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Открыты Америка и Австралия;</a:t>
            </a:r>
            <a:endParaRPr sz="400"/>
          </a:p>
          <a:p>
            <a:pPr indent="-2794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AutoNum type="arabicPeriod"/>
            </a:pPr>
            <a:r>
              <a:rPr b="1" lang="ru-RU" sz="2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Доказано, что Земля имеет форму шара;</a:t>
            </a:r>
            <a:endParaRPr sz="400"/>
          </a:p>
          <a:p>
            <a:pPr indent="-2794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AutoNum type="arabicPeriod"/>
            </a:pPr>
            <a:r>
              <a:rPr b="1" lang="ru-RU" sz="2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Обогатили знания европейцев о других</a:t>
            </a:r>
            <a:endParaRPr sz="400"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2200">
                <a:solidFill>
                  <a:schemeClr val="dk1"/>
                </a:solidFill>
              </a:rPr>
              <a:t>    </a:t>
            </a:r>
            <a:r>
              <a:rPr b="1" lang="ru-RU" sz="2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цивилизациях;</a:t>
            </a:r>
            <a:endParaRPr sz="400"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2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5. Развитие отдельных цивилизаций сливалось в историю</a:t>
            </a:r>
            <a:endParaRPr b="1" sz="2200">
              <a:solidFill>
                <a:schemeClr val="dk1"/>
              </a:solidFill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2200">
                <a:solidFill>
                  <a:schemeClr val="dk1"/>
                </a:solidFill>
              </a:rPr>
              <a:t>    </a:t>
            </a:r>
            <a:r>
              <a:rPr b="1" lang="ru-RU" sz="2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развития человечества;</a:t>
            </a:r>
            <a:endParaRPr sz="400"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2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6. Установлены торговые связи</a:t>
            </a:r>
            <a:endParaRPr sz="400"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2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европейцев с другими цивилизациями;</a:t>
            </a:r>
            <a:endParaRPr sz="4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5"/>
          <p:cNvSpPr/>
          <p:nvPr/>
        </p:nvSpPr>
        <p:spPr>
          <a:xfrm>
            <a:off x="2619895" y="0"/>
            <a:ext cx="3976200" cy="58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3200" cap="non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>Последствия ВГО</a:t>
            </a:r>
            <a:endParaRPr b="1" sz="3200" cap="none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p25"/>
          <p:cNvSpPr/>
          <p:nvPr/>
        </p:nvSpPr>
        <p:spPr>
          <a:xfrm>
            <a:off x="179561" y="417193"/>
            <a:ext cx="8856900" cy="4180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✔"/>
            </a:pPr>
            <a:r>
              <a:rPr b="1" lang="ru-RU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Географические открытия положили начало европейской экспансии;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✔"/>
            </a:pPr>
            <a:r>
              <a:rPr b="1" lang="ru-RU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Привели к созданию колониальных империй и позорной работорговле. 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✔"/>
            </a:pPr>
            <a:r>
              <a:rPr b="1" lang="ru-RU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Начался постепенный взаимообмен достижениями духовной и материальной культуры между народами. 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✔"/>
            </a:pPr>
            <a:r>
              <a:rPr b="1" lang="ru-RU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Христианские миссионеры, </a:t>
            </a:r>
            <a:r>
              <a:rPr b="1" i="1" lang="ru-RU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колонисты </a:t>
            </a:r>
            <a:r>
              <a:rPr b="1" lang="ru-RU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(поселенцы), купцы способствовали распространению европейских знаний.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✔"/>
            </a:pPr>
            <a:r>
              <a:rPr b="1" lang="ru-RU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Европейские ученые использовали опыт жителей Азии и Америки в области медицины.</a:t>
            </a:r>
            <a:br>
              <a:rPr b="1" lang="ru-RU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lang="ru-RU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 Европе стали выращивать вывезенные из Америки кукурузу, картофель, помидоры, бобы, тыкву, кабачки.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✔"/>
            </a:pPr>
            <a:r>
              <a:rPr b="1" lang="ru-RU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Новые с/х культуры помогли европейцам справляться с голодом.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✔"/>
            </a:pPr>
            <a:r>
              <a:rPr b="1" lang="ru-RU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Растёт численность европейского населения. 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✔"/>
            </a:pPr>
            <a:r>
              <a:rPr b="1" lang="ru-RU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Европейцы завезли в Америку лошадей, овец, крупный рогатый скот, зерновые культуры, виноград, оливковые деревья, сахарный тростник, кофе. 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Google Shape;161;p25"/>
          <p:cNvSpPr/>
          <p:nvPr/>
        </p:nvSpPr>
        <p:spPr>
          <a:xfrm>
            <a:off x="1426775" y="4758926"/>
            <a:ext cx="7416900" cy="899700"/>
          </a:xfrm>
          <a:prstGeom prst="rect">
            <a:avLst/>
          </a:prstGeom>
          <a:solidFill>
            <a:srgbClr val="E4B28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ru-RU" sz="18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Великие географические открытия послужили решающей предпосылкой для установления и развития экономических связей между Европой и другими частями света. </a:t>
            </a:r>
            <a:endParaRPr b="1" i="1" sz="18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6"/>
          <p:cNvSpPr/>
          <p:nvPr/>
        </p:nvSpPr>
        <p:spPr>
          <a:xfrm>
            <a:off x="2875324" y="-7"/>
            <a:ext cx="3690300" cy="589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300" cap="none">
                <a:solidFill>
                  <a:srgbClr val="FF00FF"/>
                </a:solidFill>
                <a:latin typeface="Lobster"/>
                <a:ea typeface="Lobster"/>
                <a:cs typeface="Lobster"/>
                <a:sym typeface="Lobster"/>
              </a:rPr>
              <a:t>Основные даты</a:t>
            </a:r>
            <a:endParaRPr sz="3300" cap="none">
              <a:solidFill>
                <a:srgbClr val="FF00FF"/>
              </a:solidFill>
              <a:latin typeface="Lobster"/>
              <a:ea typeface="Lobster"/>
              <a:cs typeface="Lobster"/>
              <a:sym typeface="Lobster"/>
            </a:endParaRPr>
          </a:p>
        </p:txBody>
      </p:sp>
      <p:sp>
        <p:nvSpPr>
          <p:cNvPr id="167" name="Google Shape;167;p26"/>
          <p:cNvSpPr/>
          <p:nvPr/>
        </p:nvSpPr>
        <p:spPr>
          <a:xfrm>
            <a:off x="249875" y="553075"/>
            <a:ext cx="8714400" cy="5008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22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  </a:t>
            </a:r>
            <a:r>
              <a:rPr b="1" lang="ru-RU" sz="22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1488 г.</a:t>
            </a:r>
            <a:r>
              <a:rPr b="1" lang="ru-RU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португалец </a:t>
            </a:r>
            <a:r>
              <a:rPr lang="ru-RU" sz="2000">
                <a:solidFill>
                  <a:srgbClr val="FF00FF"/>
                </a:solidFill>
                <a:latin typeface="Lobster"/>
                <a:ea typeface="Lobster"/>
                <a:cs typeface="Lobster"/>
                <a:sym typeface="Lobster"/>
              </a:rPr>
              <a:t>Бартоломеу Диаш</a:t>
            </a:r>
            <a:r>
              <a:rPr b="1" lang="ru-RU" sz="2000">
                <a:solidFill>
                  <a:srgbClr val="FF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1" lang="ru-RU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обогнул Африку с юга и </a:t>
            </a:r>
            <a:r>
              <a:rPr lang="ru-RU" sz="2200">
                <a:solidFill>
                  <a:srgbClr val="FF00FF"/>
                </a:solidFill>
                <a:latin typeface="Lobster"/>
                <a:ea typeface="Lobster"/>
                <a:cs typeface="Lobster"/>
                <a:sym typeface="Lobster"/>
              </a:rPr>
              <a:t>открыл мыс Доброй Надежды.</a:t>
            </a:r>
            <a:r>
              <a:rPr lang="ru-RU" sz="2200">
                <a:solidFill>
                  <a:srgbClr val="FF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2200">
              <a:solidFill>
                <a:srgbClr val="FF00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22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1498г.</a:t>
            </a:r>
            <a:r>
              <a:rPr b="1" lang="ru-RU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2000">
                <a:solidFill>
                  <a:srgbClr val="FF00FF"/>
                </a:solidFill>
                <a:latin typeface="Lobster"/>
                <a:ea typeface="Lobster"/>
                <a:cs typeface="Lobster"/>
                <a:sym typeface="Lobster"/>
              </a:rPr>
              <a:t>Васко да Гама</a:t>
            </a:r>
            <a:r>
              <a:rPr b="1" lang="ru-RU" sz="2000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п</a:t>
            </a:r>
            <a:r>
              <a:rPr b="1" lang="ru-RU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рибыл в индийский город Каликут, так был </a:t>
            </a:r>
            <a:r>
              <a:rPr lang="ru-RU" sz="2200">
                <a:solidFill>
                  <a:srgbClr val="FF00FF"/>
                </a:solidFill>
                <a:latin typeface="Lobster"/>
                <a:ea typeface="Lobster"/>
                <a:cs typeface="Lobster"/>
                <a:sym typeface="Lobster"/>
              </a:rPr>
              <a:t>открыт морской путь в Индию вокруг Африки.</a:t>
            </a:r>
            <a:endParaRPr>
              <a:solidFill>
                <a:srgbClr val="FF00FF"/>
              </a:solidFill>
              <a:latin typeface="Lobster"/>
              <a:ea typeface="Lobster"/>
              <a:cs typeface="Lobster"/>
              <a:sym typeface="Lobster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22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1492 г.</a:t>
            </a:r>
            <a:r>
              <a:rPr b="1" lang="ru-RU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2000">
                <a:solidFill>
                  <a:srgbClr val="0000FF"/>
                </a:solidFill>
                <a:latin typeface="Lobster"/>
                <a:ea typeface="Lobster"/>
                <a:cs typeface="Lobster"/>
                <a:sym typeface="Lobster"/>
              </a:rPr>
              <a:t>Христофор Колумб открыл новую часть света —Америку.</a:t>
            </a:r>
            <a:endParaRPr>
              <a:solidFill>
                <a:srgbClr val="0000FF"/>
              </a:solidFill>
              <a:latin typeface="Lobster"/>
              <a:ea typeface="Lobster"/>
              <a:cs typeface="Lobster"/>
              <a:sym typeface="Lobster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22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1519 г.-1522г. </a:t>
            </a:r>
            <a:r>
              <a:rPr lang="ru-RU" sz="2000">
                <a:solidFill>
                  <a:srgbClr val="0000FF"/>
                </a:solidFill>
                <a:latin typeface="Lobster"/>
                <a:ea typeface="Lobster"/>
                <a:cs typeface="Lobster"/>
                <a:sym typeface="Lobster"/>
              </a:rPr>
              <a:t>кругосветное путешествие Фернана Магеллана. </a:t>
            </a:r>
            <a:endParaRPr>
              <a:solidFill>
                <a:srgbClr val="0000FF"/>
              </a:solidFill>
              <a:latin typeface="Lobster"/>
              <a:ea typeface="Lobster"/>
              <a:cs typeface="Lobster"/>
              <a:sym typeface="Lobster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22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1519 г.</a:t>
            </a:r>
            <a:r>
              <a:rPr b="1" lang="ru-RU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600 испанских </a:t>
            </a:r>
            <a:r>
              <a:rPr b="1" i="1" lang="ru-RU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конкистадоров </a:t>
            </a:r>
            <a:r>
              <a:rPr b="1" lang="ru-RU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(завоевателей) во главе с </a:t>
            </a:r>
            <a:r>
              <a:rPr lang="ru-RU" sz="2000">
                <a:solidFill>
                  <a:srgbClr val="FF00FF"/>
                </a:solidFill>
                <a:latin typeface="Lobster"/>
                <a:ea typeface="Lobster"/>
                <a:cs typeface="Lobster"/>
                <a:sym typeface="Lobster"/>
              </a:rPr>
              <a:t>Эрнаном Кортесом </a:t>
            </a:r>
            <a:r>
              <a:rPr b="1" lang="ru-RU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начали </a:t>
            </a:r>
            <a:r>
              <a:rPr lang="ru-RU" sz="2000">
                <a:solidFill>
                  <a:srgbClr val="0000FF"/>
                </a:solidFill>
                <a:latin typeface="Lobster"/>
                <a:ea typeface="Lobster"/>
                <a:cs typeface="Lobster"/>
                <a:sym typeface="Lobster"/>
              </a:rPr>
              <a:t>покорение могущественной империи ацтеков на территории Мексики. </a:t>
            </a:r>
            <a:endParaRPr sz="2000">
              <a:solidFill>
                <a:srgbClr val="0000FF"/>
              </a:solidFill>
              <a:latin typeface="Lobster"/>
              <a:ea typeface="Lobster"/>
              <a:cs typeface="Lobster"/>
              <a:sym typeface="Lobster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22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1533 г.</a:t>
            </a:r>
            <a:r>
              <a:rPr b="1" lang="ru-RU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2000">
                <a:solidFill>
                  <a:srgbClr val="FF00FF"/>
                </a:solidFill>
                <a:latin typeface="Lobster"/>
                <a:ea typeface="Lobster"/>
                <a:cs typeface="Lobster"/>
                <a:sym typeface="Lobster"/>
              </a:rPr>
              <a:t>Франсиско Писарро</a:t>
            </a:r>
            <a:r>
              <a:rPr b="1" lang="ru-RU" sz="2000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1" lang="ru-RU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 200 солдатами </a:t>
            </a:r>
            <a:r>
              <a:rPr lang="ru-RU" sz="2000">
                <a:solidFill>
                  <a:srgbClr val="0000FF"/>
                </a:solidFill>
                <a:latin typeface="Lobster"/>
                <a:ea typeface="Lobster"/>
                <a:cs typeface="Lobster"/>
                <a:sym typeface="Lobster"/>
              </a:rPr>
              <a:t>завоевал империю</a:t>
            </a:r>
            <a:endParaRPr>
              <a:solidFill>
                <a:srgbClr val="0000FF"/>
              </a:solidFill>
              <a:latin typeface="Lobster"/>
              <a:ea typeface="Lobster"/>
              <a:cs typeface="Lobster"/>
              <a:sym typeface="Lobster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>
                <a:solidFill>
                  <a:srgbClr val="0000FF"/>
                </a:solidFill>
                <a:latin typeface="Lobster"/>
                <a:ea typeface="Lobster"/>
                <a:cs typeface="Lobster"/>
                <a:sym typeface="Lobster"/>
              </a:rPr>
              <a:t>инков в Перу. </a:t>
            </a:r>
            <a:endParaRPr sz="2000">
              <a:solidFill>
                <a:srgbClr val="0000FF"/>
              </a:solidFill>
              <a:latin typeface="Lobster"/>
              <a:ea typeface="Lobster"/>
              <a:cs typeface="Lobster"/>
              <a:sym typeface="Lobster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0000FF"/>
              </a:solidFill>
              <a:latin typeface="Lobster"/>
              <a:ea typeface="Lobster"/>
              <a:cs typeface="Lobster"/>
              <a:sym typeface="Lobster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ru-RU" sz="22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Экспансия</a:t>
            </a:r>
            <a:r>
              <a:rPr b="1" i="1" lang="ru-RU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</a:t>
            </a:r>
            <a:r>
              <a:rPr b="1" i="1" lang="ru-RU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расширение (часто насильственное) сферы экономического и политического господства.</a:t>
            </a:r>
            <a:endParaRPr b="1" sz="22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22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К</a:t>
            </a:r>
            <a:r>
              <a:rPr b="1" i="1" lang="ru-RU" sz="22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олониальная империя </a:t>
            </a:r>
            <a:r>
              <a:rPr b="1" i="1" lang="ru-RU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страна-метрополия вместе с ее колониями.</a:t>
            </a:r>
            <a:br>
              <a:rPr lang="ru-RU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 sz="2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4"/>
          <p:cNvSpPr/>
          <p:nvPr/>
        </p:nvSpPr>
        <p:spPr>
          <a:xfrm>
            <a:off x="1423959" y="757267"/>
            <a:ext cx="6296100" cy="315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-RU" sz="5400" u="none" cap="none" strike="noStrike">
                <a:solidFill>
                  <a:srgbClr val="A04400"/>
                </a:solidFill>
                <a:latin typeface="Calibri"/>
                <a:ea typeface="Calibri"/>
                <a:cs typeface="Calibri"/>
                <a:sym typeface="Calibri"/>
              </a:rPr>
              <a:t>Домашнее задание: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-RU" sz="4400" u="none" cap="none" strike="noStrike">
                <a:solidFill>
                  <a:srgbClr val="660033"/>
                </a:solidFill>
                <a:latin typeface="Calibri"/>
                <a:ea typeface="Calibri"/>
                <a:cs typeface="Calibri"/>
                <a:sym typeface="Calibri"/>
              </a:rPr>
              <a:t>§2,</a:t>
            </a:r>
            <a:endParaRPr sz="400"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-RU" sz="3400" u="none" cap="none" strike="noStrike">
                <a:solidFill>
                  <a:srgbClr val="660033"/>
                </a:solidFill>
                <a:latin typeface="Calibri"/>
                <a:ea typeface="Calibri"/>
                <a:cs typeface="Calibri"/>
                <a:sym typeface="Calibri"/>
              </a:rPr>
              <a:t>выполнить задания </a:t>
            </a:r>
            <a:endParaRPr sz="400"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-RU" sz="3400" u="none" cap="none" strike="noStrike">
                <a:solidFill>
                  <a:srgbClr val="660033"/>
                </a:solidFill>
                <a:latin typeface="Calibri"/>
                <a:ea typeface="Calibri"/>
                <a:cs typeface="Calibri"/>
                <a:sym typeface="Calibri"/>
              </a:rPr>
              <a:t>урока 3</a:t>
            </a:r>
            <a:endParaRPr sz="400"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-RU" sz="3400" u="none" cap="none" strike="noStrike">
                <a:solidFill>
                  <a:srgbClr val="660033"/>
                </a:solidFill>
                <a:latin typeface="Calibri"/>
                <a:ea typeface="Calibri"/>
                <a:cs typeface="Calibri"/>
                <a:sym typeface="Calibri"/>
              </a:rPr>
              <a:t>в электронной тетради.</a:t>
            </a:r>
            <a:endParaRPr b="1" i="0" sz="3400" u="none" cap="none" strike="noStrike">
              <a:solidFill>
                <a:srgbClr val="66003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5"/>
          <p:cNvSpPr/>
          <p:nvPr/>
        </p:nvSpPr>
        <p:spPr>
          <a:xfrm>
            <a:off x="3033729" y="97193"/>
            <a:ext cx="3405600" cy="769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-RU" sz="4800" u="none" cap="none" strike="noStrike">
                <a:solidFill>
                  <a:srgbClr val="274E13"/>
                </a:solidFill>
                <a:latin typeface="Calibri"/>
                <a:ea typeface="Calibri"/>
                <a:cs typeface="Calibri"/>
                <a:sym typeface="Calibri"/>
              </a:rPr>
              <a:t>Повторим.</a:t>
            </a:r>
            <a:endParaRPr b="1" i="0" sz="4800" u="none" cap="none" strike="noStrike">
              <a:solidFill>
                <a:srgbClr val="274E1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15"/>
          <p:cNvSpPr txBox="1"/>
          <p:nvPr/>
        </p:nvSpPr>
        <p:spPr>
          <a:xfrm>
            <a:off x="467544" y="1237320"/>
            <a:ext cx="8536200" cy="336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AutoNum type="arabicPeriod"/>
            </a:pPr>
            <a:r>
              <a:rPr b="1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Какие периоды выделяют в истории нового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-RU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времени?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2. Почему период с XVIв. по XVIIIв. Получил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название «нового времени»?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3. Каково основное содержание данного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периода?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4.В чём различие феодального и капиталисти-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ческого укладов?</a:t>
            </a:r>
            <a:endParaRPr b="1"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6"/>
          <p:cNvSpPr/>
          <p:nvPr/>
        </p:nvSpPr>
        <p:spPr>
          <a:xfrm>
            <a:off x="814050" y="793563"/>
            <a:ext cx="7487700" cy="42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6500" cap="none">
                <a:solidFill>
                  <a:srgbClr val="A04400"/>
                </a:solidFill>
                <a:latin typeface="Corsiva"/>
                <a:ea typeface="Corsiva"/>
                <a:cs typeface="Corsiva"/>
                <a:sym typeface="Corsiva"/>
              </a:rPr>
              <a:t>Великие</a:t>
            </a:r>
            <a:endParaRPr sz="100"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6500">
                <a:solidFill>
                  <a:srgbClr val="A04400"/>
                </a:solidFill>
                <a:latin typeface="Corsiva"/>
                <a:ea typeface="Corsiva"/>
                <a:cs typeface="Corsiva"/>
                <a:sym typeface="Corsiva"/>
              </a:rPr>
              <a:t>географические</a:t>
            </a:r>
            <a:endParaRPr sz="100"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6500">
                <a:solidFill>
                  <a:srgbClr val="A04400"/>
                </a:solidFill>
                <a:latin typeface="Corsiva"/>
                <a:ea typeface="Corsiva"/>
                <a:cs typeface="Corsiva"/>
                <a:sym typeface="Corsiva"/>
              </a:rPr>
              <a:t>открытия </a:t>
            </a:r>
            <a:endParaRPr b="1" sz="6500" cap="none">
              <a:solidFill>
                <a:srgbClr val="A04400"/>
              </a:solidFill>
              <a:latin typeface="Corsiva"/>
              <a:ea typeface="Corsiva"/>
              <a:cs typeface="Corsiva"/>
              <a:sym typeface="Corsiv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7"/>
          <p:cNvSpPr/>
          <p:nvPr/>
        </p:nvSpPr>
        <p:spPr>
          <a:xfrm>
            <a:off x="625025" y="548089"/>
            <a:ext cx="7272900" cy="39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5500">
                <a:solidFill>
                  <a:srgbClr val="5B0F00"/>
                </a:solidFill>
                <a:latin typeface="Calibri"/>
                <a:ea typeface="Calibri"/>
                <a:cs typeface="Calibri"/>
                <a:sym typeface="Calibri"/>
              </a:rPr>
              <a:t>Вспомните,</a:t>
            </a:r>
            <a:endParaRPr sz="900">
              <a:solidFill>
                <a:srgbClr val="5B0F00"/>
              </a:solidFill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5500">
                <a:solidFill>
                  <a:srgbClr val="5B0F00"/>
                </a:solidFill>
                <a:latin typeface="Calibri"/>
                <a:ea typeface="Calibri"/>
                <a:cs typeface="Calibri"/>
                <a:sym typeface="Calibri"/>
              </a:rPr>
              <a:t>каковы основные </a:t>
            </a:r>
            <a:endParaRPr sz="900">
              <a:solidFill>
                <a:srgbClr val="5B0F00"/>
              </a:solidFill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5500">
                <a:solidFill>
                  <a:srgbClr val="5B0F00"/>
                </a:solidFill>
                <a:latin typeface="Calibri"/>
                <a:ea typeface="Calibri"/>
                <a:cs typeface="Calibri"/>
                <a:sym typeface="Calibri"/>
              </a:rPr>
              <a:t>причины Великих</a:t>
            </a:r>
            <a:endParaRPr sz="900">
              <a:solidFill>
                <a:srgbClr val="5B0F00"/>
              </a:solidFill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5500">
                <a:solidFill>
                  <a:srgbClr val="5B0F00"/>
                </a:solidFill>
                <a:latin typeface="Calibri"/>
                <a:ea typeface="Calibri"/>
                <a:cs typeface="Calibri"/>
                <a:sym typeface="Calibri"/>
              </a:rPr>
              <a:t>географических</a:t>
            </a:r>
            <a:endParaRPr sz="900">
              <a:solidFill>
                <a:srgbClr val="5B0F00"/>
              </a:solidFill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550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открытий?</a:t>
            </a:r>
            <a:endParaRPr b="1" sz="5500">
              <a:solidFill>
                <a:srgbClr val="5B0F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8"/>
          <p:cNvSpPr/>
          <p:nvPr/>
        </p:nvSpPr>
        <p:spPr>
          <a:xfrm>
            <a:off x="6627" y="0"/>
            <a:ext cx="9137400" cy="10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5000" cap="none">
                <a:solidFill>
                  <a:srgbClr val="FC7876"/>
                </a:solidFill>
                <a:latin typeface="Calibri"/>
                <a:ea typeface="Calibri"/>
                <a:cs typeface="Calibri"/>
                <a:sym typeface="Calibri"/>
              </a:rPr>
              <a:t>Проблемное задание!</a:t>
            </a:r>
            <a:endParaRPr b="1" sz="5000" cap="none">
              <a:solidFill>
                <a:srgbClr val="FC787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18"/>
          <p:cNvSpPr/>
          <p:nvPr/>
        </p:nvSpPr>
        <p:spPr>
          <a:xfrm>
            <a:off x="905936" y="978411"/>
            <a:ext cx="7517400" cy="3590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3600">
                <a:solidFill>
                  <a:srgbClr val="A04400"/>
                </a:solidFill>
                <a:latin typeface="Calibri"/>
                <a:ea typeface="Calibri"/>
                <a:cs typeface="Calibri"/>
                <a:sym typeface="Calibri"/>
              </a:rPr>
              <a:t>Выяснить</a:t>
            </a:r>
            <a:r>
              <a:rPr b="1" lang="ru-RU" sz="3600" cap="none">
                <a:solidFill>
                  <a:srgbClr val="A04400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endParaRPr sz="600"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3600">
                <a:solidFill>
                  <a:srgbClr val="A04400"/>
                </a:solidFill>
                <a:latin typeface="Calibri"/>
                <a:ea typeface="Calibri"/>
                <a:cs typeface="Calibri"/>
                <a:sym typeface="Calibri"/>
              </a:rPr>
              <a:t>экономические, религиозные</a:t>
            </a:r>
            <a:endParaRPr sz="600"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3600">
                <a:solidFill>
                  <a:srgbClr val="A04400"/>
                </a:solidFill>
                <a:latin typeface="Calibri"/>
                <a:ea typeface="Calibri"/>
                <a:cs typeface="Calibri"/>
                <a:sym typeface="Calibri"/>
              </a:rPr>
              <a:t>причины, </a:t>
            </a:r>
            <a:r>
              <a:rPr b="1" lang="ru-RU" sz="3600" cap="none">
                <a:solidFill>
                  <a:srgbClr val="A04400"/>
                </a:solidFill>
                <a:latin typeface="Calibri"/>
                <a:ea typeface="Calibri"/>
                <a:cs typeface="Calibri"/>
                <a:sym typeface="Calibri"/>
              </a:rPr>
              <a:t>научные</a:t>
            </a:r>
            <a:endParaRPr sz="600"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3600">
                <a:solidFill>
                  <a:srgbClr val="A04400"/>
                </a:solidFill>
                <a:latin typeface="Calibri"/>
                <a:ea typeface="Calibri"/>
                <a:cs typeface="Calibri"/>
                <a:sym typeface="Calibri"/>
              </a:rPr>
              <a:t>достижения, приведшие к</a:t>
            </a:r>
            <a:endParaRPr sz="600"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3600">
                <a:solidFill>
                  <a:srgbClr val="A04400"/>
                </a:solidFill>
                <a:latin typeface="Calibri"/>
                <a:ea typeface="Calibri"/>
                <a:cs typeface="Calibri"/>
                <a:sym typeface="Calibri"/>
              </a:rPr>
              <a:t>началу ВГО. </a:t>
            </a:r>
            <a:endParaRPr b="1" sz="3600">
              <a:solidFill>
                <a:srgbClr val="A044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4600" cap="none">
                <a:solidFill>
                  <a:srgbClr val="A04400"/>
                </a:solidFill>
                <a:latin typeface="Calibri"/>
                <a:ea typeface="Calibri"/>
                <a:cs typeface="Calibri"/>
                <a:sym typeface="Calibri"/>
              </a:rPr>
              <a:t>Стр.12-13.</a:t>
            </a:r>
            <a:endParaRPr b="1" sz="4600" cap="none">
              <a:solidFill>
                <a:srgbClr val="A044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9"/>
          <p:cNvSpPr/>
          <p:nvPr/>
        </p:nvSpPr>
        <p:spPr>
          <a:xfrm>
            <a:off x="2603834" y="97193"/>
            <a:ext cx="4265400" cy="769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4400" cap="none">
                <a:solidFill>
                  <a:srgbClr val="A04400"/>
                </a:solidFill>
                <a:latin typeface="Calibri"/>
                <a:ea typeface="Calibri"/>
                <a:cs typeface="Calibri"/>
                <a:sym typeface="Calibri"/>
              </a:rPr>
              <a:t>Причины ВГО</a:t>
            </a:r>
            <a:endParaRPr b="1" sz="4400" cap="none">
              <a:solidFill>
                <a:srgbClr val="A044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p19"/>
          <p:cNvSpPr txBox="1"/>
          <p:nvPr/>
        </p:nvSpPr>
        <p:spPr>
          <a:xfrm>
            <a:off x="232150" y="1080125"/>
            <a:ext cx="8837100" cy="381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2400">
                <a:solidFill>
                  <a:srgbClr val="274E13"/>
                </a:solidFill>
                <a:latin typeface="Calibri"/>
                <a:ea typeface="Calibri"/>
                <a:cs typeface="Calibri"/>
                <a:sym typeface="Calibri"/>
              </a:rPr>
              <a:t>Экономические: </a:t>
            </a:r>
            <a:endParaRPr sz="2400">
              <a:solidFill>
                <a:srgbClr val="274E13"/>
              </a:solidFill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Стремление Европейских государств взять торговлю со</a:t>
            </a:r>
            <a:endParaRPr sz="24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странами Востока в свои руки;</a:t>
            </a:r>
            <a:endParaRPr sz="24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2400" cap="none">
                <a:solidFill>
                  <a:srgbClr val="3A1A62"/>
                </a:solidFill>
                <a:latin typeface="Calibri"/>
                <a:ea typeface="Calibri"/>
                <a:cs typeface="Calibri"/>
                <a:sym typeface="Calibri"/>
              </a:rPr>
              <a:t>Р</a:t>
            </a:r>
            <a:r>
              <a:rPr b="1" lang="ru-RU" sz="2400">
                <a:solidFill>
                  <a:srgbClr val="3A1A62"/>
                </a:solidFill>
                <a:latin typeface="Calibri"/>
                <a:ea typeface="Calibri"/>
                <a:cs typeface="Calibri"/>
                <a:sym typeface="Calibri"/>
              </a:rPr>
              <a:t>елигиозные:</a:t>
            </a:r>
            <a:endParaRPr sz="24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Стремление католической церкви распространить </a:t>
            </a:r>
            <a:endParaRPr sz="24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христианство на вновь открытых землях;</a:t>
            </a:r>
            <a:endParaRPr sz="24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2400">
                <a:solidFill>
                  <a:srgbClr val="A04400"/>
                </a:solidFill>
                <a:latin typeface="Calibri"/>
                <a:ea typeface="Calibri"/>
                <a:cs typeface="Calibri"/>
                <a:sym typeface="Calibri"/>
              </a:rPr>
              <a:t>Научные открытия, способствовавшие успеху ВГО:</a:t>
            </a:r>
            <a:endParaRPr sz="24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Строительство каравеллы и каракки;</a:t>
            </a:r>
            <a:endParaRPr sz="24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Создание точных морских карт- портулан;</a:t>
            </a:r>
            <a:endParaRPr sz="24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Изобретение компаса и астролябии;</a:t>
            </a:r>
            <a:endParaRPr sz="2400"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Изобретение огнестрельного оружия;</a:t>
            </a:r>
            <a:endParaRPr b="1"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1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1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1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1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1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1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0"/>
          <p:cNvSpPr/>
          <p:nvPr/>
        </p:nvSpPr>
        <p:spPr>
          <a:xfrm>
            <a:off x="679528" y="157200"/>
            <a:ext cx="7970100" cy="769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5400" cap="none">
                <a:solidFill>
                  <a:srgbClr val="FF00FF"/>
                </a:solidFill>
                <a:latin typeface="Calibri"/>
                <a:ea typeface="Calibri"/>
                <a:cs typeface="Calibri"/>
                <a:sym typeface="Calibri"/>
              </a:rPr>
              <a:t>Познавательное задание!</a:t>
            </a:r>
            <a:endParaRPr b="1" sz="5400" cap="none">
              <a:solidFill>
                <a:srgbClr val="FF00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p20"/>
          <p:cNvSpPr/>
          <p:nvPr/>
        </p:nvSpPr>
        <p:spPr>
          <a:xfrm>
            <a:off x="252075" y="997292"/>
            <a:ext cx="8700600" cy="358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4900" cap="none">
                <a:solidFill>
                  <a:srgbClr val="990000"/>
                </a:solidFill>
                <a:latin typeface="Calibri"/>
                <a:ea typeface="Calibri"/>
                <a:cs typeface="Calibri"/>
                <a:sym typeface="Calibri"/>
              </a:rPr>
              <a:t>Кому принадлежат</a:t>
            </a:r>
            <a:endParaRPr sz="900">
              <a:solidFill>
                <a:srgbClr val="990000"/>
              </a:solidFill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4900">
                <a:solidFill>
                  <a:srgbClr val="990000"/>
                </a:solidFill>
                <a:latin typeface="Calibri"/>
                <a:ea typeface="Calibri"/>
                <a:cs typeface="Calibri"/>
                <a:sym typeface="Calibri"/>
              </a:rPr>
              <a:t>заслуги совершения</a:t>
            </a:r>
            <a:endParaRPr sz="900">
              <a:solidFill>
                <a:srgbClr val="990000"/>
              </a:solidFill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4900">
                <a:solidFill>
                  <a:srgbClr val="990000"/>
                </a:solidFill>
                <a:latin typeface="Calibri"/>
                <a:ea typeface="Calibri"/>
                <a:cs typeface="Calibri"/>
                <a:sym typeface="Calibri"/>
              </a:rPr>
              <a:t>п</a:t>
            </a:r>
            <a:r>
              <a:rPr b="1" lang="ru-RU" sz="4900" cap="none">
                <a:solidFill>
                  <a:srgbClr val="990000"/>
                </a:solidFill>
                <a:latin typeface="Calibri"/>
                <a:ea typeface="Calibri"/>
                <a:cs typeface="Calibri"/>
                <a:sym typeface="Calibri"/>
              </a:rPr>
              <a:t>ервых дальних путешествий</a:t>
            </a:r>
            <a:endParaRPr b="1" sz="4900" cap="none">
              <a:solidFill>
                <a:srgbClr val="99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4900">
                <a:solidFill>
                  <a:srgbClr val="990000"/>
                </a:solidFill>
                <a:latin typeface="Calibri"/>
                <a:ea typeface="Calibri"/>
                <a:cs typeface="Calibri"/>
                <a:sym typeface="Calibri"/>
              </a:rPr>
              <a:t>и открытий?</a:t>
            </a:r>
            <a:endParaRPr b="1" sz="4900" cap="none">
              <a:solidFill>
                <a:srgbClr val="99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" name="Google Shape;132;p21" title="Encyclopedia Channel 140 Фернан Магеллан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072075" y="3054396"/>
            <a:ext cx="3256126" cy="244210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Видеоурок по истории нового времени . Генрих (Энрике) Мореплаватель - вдохновитель великих путешествий. Поиски морского пути в Индию. Плавания португальских мореходов: Бартоломео Диаша и Васко да Гамы. Открытие Америки. Путешествия Колумба, Америго Веспуччи, Васко Нуньеса де Бальбоа, Жака Картье. Первое кругосветное путешествие Магеллана. Споры между Испанией и Португалией за сферы влияния в океанах, Тордесильясский и Сарагосский договора.&#10;====================================================== УРОКИ ИСТОРИИ ПИТОНА КАА - канал, созданный учителем для учителей . Он содержит постоянно пополняемую коллекцию видеоуроков по истории, которые можно применять для дистанционного обучения и демонстраций во время преподавания. На русском и украинском языках.&#10;======================================================&#10;И. А. Алейников, преподаватель истории и права Кропивницкого экономико-правового лицея &quot;Сучасник&quot; (НВК №34.) В видео использованы материалы дисков Cordis media. Текст читают В. Максимов и Д. Полонский. Авторам: подключайтесь к лучшей медиасети Yoola! https://yoola.app/r/6115825334463" id="133" name="Google Shape;133;p21" title="Великие Географические Открытия (рус.) Новая история.">
            <a:hlinkClick r:id="rId5"/>
          </p:cNvPr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4641333" y="146188"/>
            <a:ext cx="3615077" cy="2711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34" name="Google Shape;134;p21" title="Васко да Гама">
            <a:hlinkClick r:id="rId7"/>
          </p:cNvPr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428275" y="3003688"/>
            <a:ext cx="3280250" cy="2460188"/>
          </a:xfrm>
          <a:prstGeom prst="rect">
            <a:avLst/>
          </a:prstGeom>
          <a:noFill/>
          <a:ln>
            <a:noFill/>
          </a:ln>
        </p:spPr>
      </p:pic>
      <p:sp>
        <p:nvSpPr>
          <p:cNvPr id="135" name="Google Shape;135;p21"/>
          <p:cNvSpPr txBox="1"/>
          <p:nvPr/>
        </p:nvSpPr>
        <p:spPr>
          <a:xfrm>
            <a:off x="234675" y="146188"/>
            <a:ext cx="4172700" cy="285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2900">
                <a:solidFill>
                  <a:srgbClr val="FF00FF"/>
                </a:solidFill>
              </a:rPr>
              <a:t>Проблемное задание!</a:t>
            </a:r>
            <a:endParaRPr b="1" sz="2900">
              <a:solidFill>
                <a:srgbClr val="FF00FF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500">
              <a:solidFill>
                <a:srgbClr val="134F5C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2500">
                <a:solidFill>
                  <a:srgbClr val="134F5C"/>
                </a:solidFill>
              </a:rPr>
              <a:t>На основании просмотренного материала и текста учебника стр. 14-16, заполнить таблицу на стр.17 учебника.</a:t>
            </a:r>
            <a:endParaRPr b="1" sz="2500">
              <a:solidFill>
                <a:srgbClr val="134F5C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история географиченских открытий">
  <a:themeElements>
    <a:clrScheme name="Трек">
      <a:dk1>
        <a:srgbClr val="000000"/>
      </a:dk1>
      <a:lt1>
        <a:srgbClr val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