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Lobster"/>
      <p:regular r:id="rId24"/>
    </p:embeddedFont>
    <p:embeddedFont>
      <p:font typeface="Gill Sans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Lobster-regular.fntdata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GillSans-bold.fntdata"/><Relationship Id="rId25" Type="http://schemas.openxmlformats.org/officeDocument/2006/relationships/font" Target="fonts/GillSans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66ac0d8f5_2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166ac0d8f5_2_17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66ac0d8f5_2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166ac0d8f5_2_18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66ac0d8f5_2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166ac0d8f5_2_19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66ac0d8f5_2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166ac0d8f5_2_18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10a57299f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210a57299f_2_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10a57299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210a57299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10a57299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210a57299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6ac0d8f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66ac0d8f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66ac0d8f5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166ac0d8f5_2_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66ac0d8f5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166ac0d8f5_2_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66ac0d8f5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166ac0d8f5_2_4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7687cd64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7687cd64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66ac0d8f5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166ac0d8f5_2_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66ac0d8f5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166ac0d8f5_2_9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66ac0d8f5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1166ac0d8f5_2_17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solidFill>
          <a:schemeClr val="accent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37150" lIns="205725" spcFirstLastPara="1" rIns="205725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subTitle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0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bg>
      <p:bgPr>
        <a:solidFill>
          <a:schemeClr val="accen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37150" lIns="205725" spcFirstLastPara="1" rIns="205725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" type="body"/>
          </p:nvPr>
        </p:nvSpPr>
        <p:spPr>
          <a:xfrm>
            <a:off x="2021396" y="3264349"/>
            <a:ext cx="5101209" cy="948811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1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1186434" y="1978533"/>
            <a:ext cx="3203828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2" type="body"/>
          </p:nvPr>
        </p:nvSpPr>
        <p:spPr>
          <a:xfrm>
            <a:off x="4753736" y="1978533"/>
            <a:ext cx="3202685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2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idx="1" type="body"/>
          </p:nvPr>
        </p:nvSpPr>
        <p:spPr>
          <a:xfrm>
            <a:off x="118757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anchorCtr="1" anchor="b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4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9" name="Google Shape;109;p23"/>
          <p:cNvSpPr txBox="1"/>
          <p:nvPr>
            <p:ph idx="2" type="body"/>
          </p:nvPr>
        </p:nvSpPr>
        <p:spPr>
          <a:xfrm>
            <a:off x="1187577" y="2357438"/>
            <a:ext cx="3202686" cy="1947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3" type="body"/>
          </p:nvPr>
        </p:nvSpPr>
        <p:spPr>
          <a:xfrm>
            <a:off x="4753737" y="2357438"/>
            <a:ext cx="3190113" cy="1947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4" type="body"/>
          </p:nvPr>
        </p:nvSpPr>
        <p:spPr>
          <a:xfrm>
            <a:off x="475373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anchorCtr="1" anchor="b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4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5" name="Google Shape;115;p23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4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 txBox="1"/>
          <p:nvPr>
            <p:ph type="title"/>
          </p:nvPr>
        </p:nvSpPr>
        <p:spPr>
          <a:xfrm>
            <a:off x="603504" y="1682871"/>
            <a:ext cx="3364992" cy="856123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37150" lIns="137150" spcFirstLastPara="1" rIns="137150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Gill Sans"/>
              <a:buNone/>
              <a:defRPr sz="17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5052060" y="603504"/>
            <a:ext cx="3611880" cy="39364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25" name="Google Shape;125;p25"/>
          <p:cNvSpPr txBox="1"/>
          <p:nvPr>
            <p:ph idx="2" type="body"/>
          </p:nvPr>
        </p:nvSpPr>
        <p:spPr>
          <a:xfrm>
            <a:off x="836676" y="2662439"/>
            <a:ext cx="2846070" cy="1645527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26" name="Google Shape;126;p25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1" type="ftr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5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/>
          <p:nvPr/>
        </p:nvSpPr>
        <p:spPr>
          <a:xfrm>
            <a:off x="0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6"/>
          <p:cNvSpPr txBox="1"/>
          <p:nvPr>
            <p:ph type="title"/>
          </p:nvPr>
        </p:nvSpPr>
        <p:spPr>
          <a:xfrm>
            <a:off x="606392" y="1682871"/>
            <a:ext cx="3371249" cy="85098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37150" lIns="137150" spcFirstLastPara="1" rIns="137150" wrap="square" tIns="1371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Gill Sans"/>
              <a:buNone/>
              <a:defRPr sz="17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6"/>
          <p:cNvSpPr/>
          <p:nvPr>
            <p:ph idx="2" type="pic"/>
          </p:nvPr>
        </p:nvSpPr>
        <p:spPr>
          <a:xfrm>
            <a:off x="4571999" y="0"/>
            <a:ext cx="4576573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836676" y="2662439"/>
            <a:ext cx="2846070" cy="1645528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 rot="5400000">
            <a:off x="3408756" y="243129"/>
            <a:ext cx="2326487" cy="57972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 rot="5400000">
            <a:off x="5108007" y="2084772"/>
            <a:ext cx="3737610" cy="973956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 rot="5400000">
            <a:off x="2128980" y="247317"/>
            <a:ext cx="3737610" cy="46488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B7B7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37150" lIns="137150" spcFirstLastPara="1" rIns="137150" wrap="square" tIns="13715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  <a:defRPr b="0" i="0" sz="21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7" name="Google Shape;77;p17"/>
          <p:cNvSpPr/>
          <p:nvPr>
            <p:ph idx="12" type="sldNum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34275" lIns="13700" spcFirstLastPara="1" rIns="13700" wrap="square" tIns="34275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/>
        </p:nvSpPr>
        <p:spPr>
          <a:xfrm>
            <a:off x="281700" y="614725"/>
            <a:ext cx="85806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chemeClr val="dk1"/>
                </a:solidFill>
              </a:rPr>
            </a:br>
            <a:br>
              <a:rPr lang="ru">
                <a:solidFill>
                  <a:schemeClr val="dk1"/>
                </a:solidFill>
              </a:rPr>
            </a:br>
            <a:br>
              <a:rPr lang="ru">
                <a:solidFill>
                  <a:schemeClr val="dk1"/>
                </a:solidFill>
              </a:rPr>
            </a:b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chemeClr val="dk1"/>
                </a:solidFill>
              </a:rPr>
            </a:br>
            <a:br>
              <a:rPr lang="ru">
                <a:solidFill>
                  <a:schemeClr val="dk1"/>
                </a:solidFill>
              </a:rPr>
            </a:br>
            <a:br>
              <a:rPr lang="ru">
                <a:solidFill>
                  <a:schemeClr val="dk1"/>
                </a:solidFill>
              </a:rPr>
            </a:b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в 8 классе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Россия в годы революционных потрясений (1905—1917 гг.)”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>
            <p:ph idx="4294967295" type="body"/>
          </p:nvPr>
        </p:nvSpPr>
        <p:spPr>
          <a:xfrm>
            <a:off x="3953750" y="357200"/>
            <a:ext cx="5107200" cy="42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П</a:t>
            </a:r>
            <a:r>
              <a:rPr b="1" lang="ru" sz="2800"/>
              <a:t>ётр </a:t>
            </a:r>
            <a:r>
              <a:rPr b="1" i="0" lang="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1" lang="ru" sz="2800"/>
              <a:t>ркадьевич </a:t>
            </a:r>
            <a:r>
              <a:rPr b="1" i="0" lang="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Столыпин</a:t>
            </a:r>
            <a:r>
              <a:rPr b="0" i="0" lang="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/>
              <a:t>   </a:t>
            </a:r>
            <a:r>
              <a:rPr b="0" i="0" lang="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Саратовский губернатор (1903-1906), председатель Совета министров и министр внутренних дел (1906-1911).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" sz="2800" u="none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«Им нужны великие</a:t>
            </a:r>
            <a:endParaRPr b="1" sz="2800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" sz="2800" u="none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потрясения – нам нужна</a:t>
            </a:r>
            <a:endParaRPr b="1" sz="2800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" sz="2800" u="none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великая Россия!»</a:t>
            </a:r>
            <a:endParaRPr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18" name="Google Shape;21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50" y="357200"/>
            <a:ext cx="4098074" cy="41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"/>
            <a:ext cx="9144000" cy="514348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9"/>
          <p:cNvSpPr txBox="1"/>
          <p:nvPr>
            <p:ph type="title"/>
          </p:nvPr>
        </p:nvSpPr>
        <p:spPr>
          <a:xfrm>
            <a:off x="457200" y="205978"/>
            <a:ext cx="82296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ru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Аграрная («столыпинская) реформа</a:t>
            </a:r>
            <a:endParaRPr/>
          </a:p>
        </p:txBody>
      </p:sp>
      <p:sp>
        <p:nvSpPr>
          <p:cNvPr id="225" name="Google Shape;225;p39"/>
          <p:cNvSpPr txBox="1"/>
          <p:nvPr/>
        </p:nvSpPr>
        <p:spPr>
          <a:xfrm>
            <a:off x="188625" y="1436425"/>
            <a:ext cx="857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➔"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Правительство было серьезно обеспокоено тем, что крестьянство активно поддержало революцию.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➔"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Широкие народные массы были захвачены идеей отнятия и перераспределения помещичьих земель.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39"/>
          <p:cNvSpPr txBox="1"/>
          <p:nvPr/>
        </p:nvSpPr>
        <p:spPr>
          <a:xfrm>
            <a:off x="1806400" y="844150"/>
            <a:ext cx="528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Причины её проведения</a:t>
            </a:r>
            <a:endParaRPr sz="30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/>
          <p:nvPr>
            <p:ph idx="1" type="body"/>
          </p:nvPr>
        </p:nvSpPr>
        <p:spPr>
          <a:xfrm>
            <a:off x="94300" y="139550"/>
            <a:ext cx="8959500" cy="3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0" lang="ru" sz="2600" u="non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Цель реформы: </a:t>
            </a:r>
            <a:endParaRPr i="0" sz="2600" u="none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➔"/>
            </a:pPr>
            <a:r>
              <a:rPr b="0" i="0" lang="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создание слоя земельных собственников (сельской буржуазии) как социальной опоры самодержавия, 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ru" sz="2000"/>
              <a:t>у</a:t>
            </a:r>
            <a:r>
              <a:rPr b="0" i="0" lang="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скорение буржуазного развития сельского хозяйства при сохранении помещичьего землевладения), 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ru" sz="2000"/>
              <a:t>разрушение крестьянской общины</a:t>
            </a:r>
            <a:r>
              <a:rPr b="0" i="0" lang="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➔"/>
            </a:pPr>
            <a:r>
              <a:rPr b="0" i="0" lang="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увеличение продуктивности их труда, 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➔"/>
            </a:pPr>
            <a:r>
              <a:rPr b="0" i="0" lang="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снятие социальной напряженности в деревне.</a:t>
            </a:r>
            <a:endParaRPr sz="2000"/>
          </a:p>
        </p:txBody>
      </p:sp>
      <p:pic>
        <p:nvPicPr>
          <p:cNvPr id="232" name="Google Shape;232;p40"/>
          <p:cNvPicPr preferRelativeResize="0"/>
          <p:nvPr/>
        </p:nvPicPr>
        <p:blipFill rotWithShape="1">
          <a:blip r:embed="rId3">
            <a:alphaModFix/>
          </a:blip>
          <a:srcRect b="8192" l="0" r="0" t="31164"/>
          <a:stretch/>
        </p:blipFill>
        <p:spPr>
          <a:xfrm>
            <a:off x="3598275" y="2764950"/>
            <a:ext cx="5455525" cy="23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50" y="2764950"/>
            <a:ext cx="3142575" cy="23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/>
          <p:nvPr/>
        </p:nvSpPr>
        <p:spPr>
          <a:xfrm>
            <a:off x="580350" y="29025"/>
            <a:ext cx="816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Мероприятия по проведению реформы</a:t>
            </a:r>
            <a:endParaRPr sz="30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39" name="Google Shape;23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25" y="630700"/>
            <a:ext cx="8455325" cy="437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BBBE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6.googleusercontent.com/YuE95oV1FogIFp_vkTUskjw_xDJnB55h2NJCXwe12hSVMxr8MOQGIzH7dVHMYGv8Uow7dcYpETET96n9zrkXJ9uGGkCPXs_3kztmzfzwLKmw8ICQChRa2T6DtzOsY9sy1frvy_u0TrAM" id="244" name="Google Shape;24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600" y="615600"/>
            <a:ext cx="8578625" cy="43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2"/>
          <p:cNvSpPr/>
          <p:nvPr/>
        </p:nvSpPr>
        <p:spPr>
          <a:xfrm>
            <a:off x="493450" y="687575"/>
            <a:ext cx="8253600" cy="429840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            </a:t>
            </a:r>
            <a:r>
              <a:rPr b="1" i="0" lang="ru" sz="2300" u="none" cap="none" strike="noStrik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Причины революции:</a:t>
            </a:r>
            <a:endParaRPr sz="1600">
              <a:latin typeface="Lobster"/>
              <a:ea typeface="Lobster"/>
              <a:cs typeface="Lobster"/>
              <a:sym typeface="Lobster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00"/>
              <a:buFont typeface="Gill Sans"/>
              <a:buChar char="➢"/>
            </a:pPr>
            <a:r>
              <a:rPr b="1" lang="ru" sz="2300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Ухудшение положения народа.</a:t>
            </a:r>
            <a:endParaRPr sz="1600">
              <a:solidFill>
                <a:srgbClr val="FFFF00"/>
              </a:solidFill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00"/>
              <a:buFont typeface="Gill Sans"/>
              <a:buChar char="➢"/>
            </a:pPr>
            <a:r>
              <a:rPr b="1" lang="ru" sz="2300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Нерешенность аграрного, рабочего, национального вопросов, вопроса о власти.</a:t>
            </a:r>
            <a:endParaRPr sz="1600">
              <a:solidFill>
                <a:srgbClr val="FFFF00"/>
              </a:solidFill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00"/>
              <a:buFont typeface="Gill Sans"/>
              <a:buChar char="➢"/>
            </a:pPr>
            <a:r>
              <a:rPr b="1" lang="ru" sz="2300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Обострение социально-экономических противоречий, вызванных длительной и изнурительной войной.</a:t>
            </a:r>
            <a:endParaRPr sz="1600">
              <a:solidFill>
                <a:srgbClr val="FFFF00"/>
              </a:solidFill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00"/>
              <a:buFont typeface="Gill Sans"/>
              <a:buChar char="➢"/>
            </a:pPr>
            <a:r>
              <a:rPr b="1" lang="ru" sz="2300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Всеобщее недовольство политикой царизма.</a:t>
            </a:r>
            <a:endParaRPr b="1" sz="2300">
              <a:solidFill>
                <a:srgbClr val="FFFF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           Цель революции:</a:t>
            </a:r>
            <a:endParaRPr b="1" sz="23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Font typeface="Lobster"/>
              <a:buChar char="❖"/>
            </a:pPr>
            <a:r>
              <a:rPr b="1" lang="ru" sz="23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свержение самодержавия;</a:t>
            </a:r>
            <a:endParaRPr b="1" sz="23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Font typeface="Lobster"/>
              <a:buChar char="❖"/>
            </a:pPr>
            <a:r>
              <a:rPr b="1" lang="ru" sz="23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выход России из войны и заключение демократического мира;</a:t>
            </a:r>
            <a:endParaRPr b="1" sz="23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6" name="Google Shape;246;p42"/>
          <p:cNvSpPr txBox="1"/>
          <p:nvPr/>
        </p:nvSpPr>
        <p:spPr>
          <a:xfrm>
            <a:off x="343700" y="0"/>
            <a:ext cx="845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A04DA3"/>
                </a:solidFill>
                <a:latin typeface="Lobster"/>
                <a:ea typeface="Lobster"/>
                <a:cs typeface="Lobster"/>
                <a:sym typeface="Lobster"/>
              </a:rPr>
              <a:t>Февральская буржуазная революция 1917 г.</a:t>
            </a:r>
            <a:endParaRPr b="1" sz="2800">
              <a:solidFill>
                <a:srgbClr val="A04DA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44325"/>
            <a:ext cx="8817176" cy="45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3"/>
          <p:cNvSpPr txBox="1"/>
          <p:nvPr/>
        </p:nvSpPr>
        <p:spPr>
          <a:xfrm>
            <a:off x="378675" y="0"/>
            <a:ext cx="838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Основные события революции</a:t>
            </a:r>
            <a:endParaRPr b="1" sz="28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53" name="Google Shape;25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100" y="752750"/>
            <a:ext cx="8551474" cy="419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3"/>
          <p:cNvSpPr txBox="1"/>
          <p:nvPr/>
        </p:nvSpPr>
        <p:spPr>
          <a:xfrm>
            <a:off x="296250" y="721163"/>
            <a:ext cx="8551500" cy="4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b="1" lang="ru" sz="2000">
                <a:solidFill>
                  <a:schemeClr val="dk1"/>
                </a:solidFill>
              </a:rPr>
              <a:t>кризис, связанный с  Первой мировой войной 1914–1918 гг.;</a:t>
            </a:r>
            <a:endParaRPr b="1" sz="20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b="1" lang="ru" sz="2400">
                <a:solidFill>
                  <a:srgbClr val="FF9900"/>
                </a:solidFill>
              </a:rPr>
              <a:t>23 февраля 1917 г. </a:t>
            </a:r>
            <a:r>
              <a:rPr b="1" lang="ru" sz="2000">
                <a:solidFill>
                  <a:schemeClr val="dk1"/>
                </a:solidFill>
              </a:rPr>
              <a:t>– восстание в Петрограде (130 тыс. человек);</a:t>
            </a:r>
            <a:endParaRPr b="1" sz="20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b="1" lang="ru" sz="2400">
                <a:solidFill>
                  <a:srgbClr val="FF9900"/>
                </a:solidFill>
              </a:rPr>
              <a:t>25 февраля 1917 г. </a:t>
            </a:r>
            <a:r>
              <a:rPr b="1" lang="ru" sz="2000">
                <a:solidFill>
                  <a:schemeClr val="dk1"/>
                </a:solidFill>
              </a:rPr>
              <a:t>– забастовка стала всеобщей;</a:t>
            </a:r>
            <a:endParaRPr b="1" sz="20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b="1" lang="ru" sz="2400">
                <a:solidFill>
                  <a:srgbClr val="FF9900"/>
                </a:solidFill>
              </a:rPr>
              <a:t>27 февраля 1917 г. </a:t>
            </a:r>
            <a:r>
              <a:rPr b="1" lang="ru" sz="2000">
                <a:solidFill>
                  <a:schemeClr val="dk1"/>
                </a:solidFill>
              </a:rPr>
              <a:t>– переход на сторону восставших воинских частей;</a:t>
            </a:r>
            <a:endParaRPr b="1" sz="20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b="1" lang="ru" sz="2400">
                <a:solidFill>
                  <a:srgbClr val="FF9900"/>
                </a:solidFill>
              </a:rPr>
              <a:t>2 марта 1917 г.</a:t>
            </a:r>
            <a:r>
              <a:rPr b="1" lang="ru" sz="2400">
                <a:solidFill>
                  <a:srgbClr val="990000"/>
                </a:solidFill>
              </a:rPr>
              <a:t> </a:t>
            </a:r>
            <a:r>
              <a:rPr b="1" lang="ru" sz="2000">
                <a:solidFill>
                  <a:schemeClr val="dk1"/>
                </a:solidFill>
              </a:rPr>
              <a:t>– отречение Николая  II от престола;</a:t>
            </a:r>
            <a:endParaRPr b="1" sz="20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Lobster"/>
              <a:buChar char="➢"/>
            </a:pPr>
            <a:r>
              <a:rPr b="1" lang="ru" sz="28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образование двоевластия:</a:t>
            </a:r>
            <a:endParaRPr b="1" sz="28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000"/>
              <a:buChar char="➢"/>
            </a:pPr>
            <a:r>
              <a:rPr b="1" lang="ru" sz="2000">
                <a:solidFill>
                  <a:srgbClr val="00FFFF"/>
                </a:solidFill>
              </a:rPr>
              <a:t>создание Временного правительства (власть буржуазии)</a:t>
            </a:r>
            <a:endParaRPr b="1" sz="2000">
              <a:solidFill>
                <a:srgbClr val="00FFFF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Char char="➢"/>
            </a:pPr>
            <a:r>
              <a:rPr b="1" lang="ru" sz="2000">
                <a:solidFill>
                  <a:srgbClr val="00FF00"/>
                </a:solidFill>
              </a:rPr>
              <a:t>и Петроградского Совета (власть рабочих и крестьян)  </a:t>
            </a:r>
            <a:endParaRPr b="1" sz="20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/>
        </p:nvSpPr>
        <p:spPr>
          <a:xfrm>
            <a:off x="2437650" y="0"/>
            <a:ext cx="4544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Итоги революции:</a:t>
            </a:r>
            <a:endParaRPr sz="31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60" name="Google Shape;260;p44"/>
          <p:cNvSpPr txBox="1"/>
          <p:nvPr/>
        </p:nvSpPr>
        <p:spPr>
          <a:xfrm>
            <a:off x="0" y="583775"/>
            <a:ext cx="8819700" cy="42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изменение формы правления: Россия из монархии превратилась в республику.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издан Декрет об отмене смертной казни, которая заменялась по особо тяжким уголовным делам 15-летней каторгой.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издана серия декретов и постановлений об отмене вероисповедных и национальных ограничений.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➔"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отменены ограничения в выборе места жительства, правах собственности, провозглашалась полная свобода занятий, женщины уравнивались в правах с мужчинами.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➔"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граждане без ограничений могли образовывать союзы и проводить собрания. 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</a:rPr>
              <a:t> Россия стала самой демократической страной мира.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/>
        </p:nvSpPr>
        <p:spPr>
          <a:xfrm>
            <a:off x="140875" y="358600"/>
            <a:ext cx="88878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Домашнее задание:</a:t>
            </a:r>
            <a:endParaRPr b="1" sz="4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21,</a:t>
            </a:r>
            <a:endParaRPr b="1"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вопросы и задания стр. 131.</a:t>
            </a:r>
            <a:endParaRPr b="1"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Опережающее задание!</a:t>
            </a:r>
            <a:endParaRPr b="1" sz="4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Подготовить творческие проекты по развитию культуры России во второй половине XIX начале ХХ в.</a:t>
            </a:r>
            <a:endParaRPr b="1" sz="27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3000"/>
            <a:ext cx="8777200" cy="48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1"/>
          <p:cNvSpPr txBox="1"/>
          <p:nvPr/>
        </p:nvSpPr>
        <p:spPr>
          <a:xfrm>
            <a:off x="225200" y="257950"/>
            <a:ext cx="8631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9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Россия в годы революционных потрясений (1905—1917 гг.)</a:t>
            </a:r>
            <a:endParaRPr sz="49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462775" y="0"/>
            <a:ext cx="8218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i="0" lang="ru" sz="32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Революция 1905-1907 гг. </a:t>
            </a:r>
            <a:endParaRPr>
              <a:solidFill>
                <a:srgbClr val="741B4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192100" y="640200"/>
            <a:ext cx="87342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1" lang="ru" sz="2400" u="none" cap="none" strike="noStrik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Революция </a:t>
            </a:r>
            <a:r>
              <a:rPr b="1" i="1" lang="ru" sz="2400" u="none" cap="none" strike="noStrike">
                <a:solidFill>
                  <a:srgbClr val="FF0000"/>
                </a:solidFill>
              </a:rPr>
              <a:t>–</a:t>
            </a:r>
            <a:r>
              <a:rPr b="0" i="1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коренной переворот, радикальное изменение, переход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качественно новое состояние.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32"/>
          <p:cNvSpPr txBox="1"/>
          <p:nvPr/>
        </p:nvSpPr>
        <p:spPr>
          <a:xfrm>
            <a:off x="108900" y="1385700"/>
            <a:ext cx="8926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</a:rPr>
              <a:t>                                  </a:t>
            </a:r>
            <a:r>
              <a:rPr b="1" lang="ru" sz="24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Причины: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163375" y="1902900"/>
            <a:ext cx="88134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Экономические:</a:t>
            </a:r>
            <a:r>
              <a:rPr lang="ru" sz="2400">
                <a:solidFill>
                  <a:schemeClr val="dk1"/>
                </a:solidFill>
              </a:rPr>
              <a:t> 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мировой экономический кризис 1900-1903 гг.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108900" y="2571750"/>
            <a:ext cx="88680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Социальные: 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сословное неравенство, обострение противоречий между помещиками и крестьянами, буржуазией и рабочими и т.д.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192100" y="3634850"/>
            <a:ext cx="878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Политические:</a:t>
            </a:r>
            <a:r>
              <a:rPr lang="ru" sz="2400">
                <a:solidFill>
                  <a:schemeClr val="dk1"/>
                </a:solidFill>
              </a:rPr>
              <a:t> 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сохранение самодержавия, отсутствие демократических свобод;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поражение России в русско-японской войне 1904-1905 гг.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08900" y="66225"/>
            <a:ext cx="8867999" cy="50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idx="1" type="body"/>
          </p:nvPr>
        </p:nvSpPr>
        <p:spPr>
          <a:xfrm>
            <a:off x="192100" y="267550"/>
            <a:ext cx="89520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0" lang="ru" sz="2900" u="none" cap="none" strike="noStrik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Характер революции 1905-1907 гг.</a:t>
            </a:r>
            <a:r>
              <a:rPr i="0" lang="ru" sz="3200" u="none" cap="none" strike="noStrik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/>
              <a:t>- </a:t>
            </a:r>
            <a:r>
              <a:rPr lang="ru" sz="26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ru" sz="26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</a:t>
            </a:r>
            <a:r>
              <a:rPr b="1" lang="ru" sz="26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буржуазно-демократическая.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192100" y="1224325"/>
            <a:ext cx="885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Цель революции</a:t>
            </a:r>
            <a:r>
              <a:rPr i="1" lang="ru" sz="2800">
                <a:solidFill>
                  <a:schemeClr val="dk1"/>
                </a:solidFill>
              </a:rPr>
              <a:t> – </a:t>
            </a: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уничтожение феодальных пережитков: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182" name="Google Shape;182;p33"/>
          <p:cNvSpPr txBox="1"/>
          <p:nvPr/>
        </p:nvSpPr>
        <p:spPr>
          <a:xfrm>
            <a:off x="165000" y="1929300"/>
            <a:ext cx="8814000" cy="25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➢"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свержение самодержавия и установление демократического строя;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➢"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ликвидация сословного неравноправия;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➢"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введение демократических свобод;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➢"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ликвидация помещичьего землевладения;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➢"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наделение крестьян землей;</a:t>
            </a:r>
            <a:endParaRPr sz="2900">
              <a:solidFill>
                <a:schemeClr val="dk1"/>
              </a:solidFill>
            </a:endParaRPr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350" y="2448125"/>
            <a:ext cx="253365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119775" y="59875"/>
            <a:ext cx="8916275" cy="50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/>
          <p:nvPr/>
        </p:nvSpPr>
        <p:spPr>
          <a:xfrm>
            <a:off x="1543800" y="0"/>
            <a:ext cx="684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Основные события революции.</a:t>
            </a:r>
            <a:endParaRPr sz="36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0" name="Google Shape;190;p34"/>
          <p:cNvSpPr txBox="1"/>
          <p:nvPr/>
        </p:nvSpPr>
        <p:spPr>
          <a:xfrm>
            <a:off x="167100" y="625475"/>
            <a:ext cx="88098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Times New Roman"/>
              <a:buChar char="➢"/>
            </a:pPr>
            <a:r>
              <a:rPr b="1" lang="ru" sz="20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января 1905 г.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lang="ru" sz="2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«Кровавое воскресенье»,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расстрел царскими войсками мирного шествия рабочих к Зимнему дворцу (погибло 1200 человек);</a:t>
            </a:r>
            <a:endParaRPr b="1" sz="2000">
              <a:solidFill>
                <a:srgbClr val="A04D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➢"/>
            </a:pPr>
            <a:r>
              <a:rPr b="1" lang="r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лето 1905 г.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создание первых Советов рабочих депутатов;</a:t>
            </a:r>
            <a:endParaRPr b="1" sz="2000">
              <a:solidFill>
                <a:srgbClr val="A04D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➢"/>
            </a:pPr>
            <a:r>
              <a:rPr b="1" lang="r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октябрь 1905 г. 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Всероссийская политическая стачка;</a:t>
            </a:r>
            <a:endParaRPr b="1" sz="2000">
              <a:solidFill>
                <a:srgbClr val="A04D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➢"/>
            </a:pPr>
            <a:r>
              <a:rPr b="1" lang="r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 октября 1905 г.</a:t>
            </a:r>
            <a:r>
              <a:rPr b="1" lang="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подписание Николаем II Манифеста о создании законодательной Государственной Думы – прообраза парламента;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➢"/>
            </a:pPr>
            <a:r>
              <a:rPr b="1" lang="r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осень 1905 г.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создание политических партий октябристов и кадетов;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➢"/>
            </a:pPr>
            <a:r>
              <a:rPr b="1" lang="r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декабрь 1905 г.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вооруженное восстание – кульминация революции;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➢"/>
            </a:pPr>
            <a:r>
              <a:rPr b="1" lang="r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июня 1907 г.</a:t>
            </a: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«третьеиюньский государственный переворот»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457200" y="1"/>
            <a:ext cx="8229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ru" sz="2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И</a:t>
            </a:r>
            <a:r>
              <a:rPr i="0" lang="ru" sz="2800" u="non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тоги и последствия революции 1905-1907 гг.</a:t>
            </a:r>
            <a:endParaRPr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172800" y="767750"/>
            <a:ext cx="87984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i="0" lang="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Гос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ударственной</a:t>
            </a:r>
            <a:r>
              <a:rPr i="0" lang="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думы положило начало 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изменениям в системе государственного управления </a:t>
            </a:r>
            <a:r>
              <a:rPr i="0" lang="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(ограничение самодержавия);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i="0" lang="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увеличение зарплаты и сокращение рабочего дня (до 9-10 час.)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i="0" lang="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отмена для крестьян выкупных платежей;</a:t>
            </a:r>
            <a:endParaRPr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утрачено доверие населения к царской власти;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основные вопросы революции не решены;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введение демократических свобод, отмена цензуры, позволило легализовать деятельность профсоюзов и политических партий;</a:t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178050" y="74275"/>
            <a:ext cx="87879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0" lang="ru" sz="3000" u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По целям, средствам и методам борьбы партии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0" lang="ru" sz="3000" u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дел</a:t>
            </a:r>
            <a:r>
              <a:rPr lang="ru" sz="3000">
                <a:latin typeface="Lobster"/>
                <a:ea typeface="Lobster"/>
                <a:cs typeface="Lobster"/>
                <a:sym typeface="Lobster"/>
              </a:rPr>
              <a:t>и</a:t>
            </a:r>
            <a:r>
              <a:rPr i="0" lang="ru" sz="3000" u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лись на:</a:t>
            </a:r>
            <a:endParaRPr/>
          </a:p>
        </p:txBody>
      </p:sp>
      <p:sp>
        <p:nvSpPr>
          <p:cNvPr id="202" name="Google Shape;202;p36"/>
          <p:cNvSpPr txBox="1"/>
          <p:nvPr/>
        </p:nvSpPr>
        <p:spPr>
          <a:xfrm>
            <a:off x="208350" y="1044650"/>
            <a:ext cx="8727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Р</a:t>
            </a:r>
            <a:r>
              <a:rPr lang="ru" sz="3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еволюционные</a:t>
            </a:r>
            <a:r>
              <a:rPr lang="ru"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- </a:t>
            </a:r>
            <a:r>
              <a:rPr lang="ru" sz="2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Российская социал-демократическая рабочая партия (РСДРП) и Партия социалистов-революционеров (эсеров).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03" name="Google Shape;203;p36"/>
          <p:cNvSpPr txBox="1"/>
          <p:nvPr/>
        </p:nvSpPr>
        <p:spPr>
          <a:xfrm>
            <a:off x="238650" y="2017650"/>
            <a:ext cx="8727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Л</a:t>
            </a:r>
            <a:r>
              <a:rPr lang="ru" sz="3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иберальные - </a:t>
            </a:r>
            <a:r>
              <a:rPr lang="ru" sz="2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конституционные демократы (кадеты), </a:t>
            </a:r>
            <a:endParaRPr sz="2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Союз 17 октября (октябристы).</a:t>
            </a:r>
            <a:r>
              <a:rPr lang="ru" sz="3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3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4" name="Google Shape;204;p36"/>
          <p:cNvSpPr txBox="1"/>
          <p:nvPr/>
        </p:nvSpPr>
        <p:spPr>
          <a:xfrm>
            <a:off x="178050" y="3061450"/>
            <a:ext cx="8607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К</a:t>
            </a:r>
            <a:r>
              <a:rPr lang="ru"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онсервативные(монархические) - </a:t>
            </a:r>
            <a:r>
              <a:rPr lang="ru" sz="2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помещичьи партии. Крупнейшая из них — Русская монархическая партия.</a:t>
            </a:r>
            <a:endParaRPr sz="2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5" name="Google Shape;205;p36"/>
          <p:cNvSpPr txBox="1"/>
          <p:nvPr/>
        </p:nvSpPr>
        <p:spPr>
          <a:xfrm>
            <a:off x="178050" y="4301975"/>
            <a:ext cx="878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Интересы каких слоёв населения отражал каждый из этих блоков?</a:t>
            </a:r>
            <a:endParaRPr sz="2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/>
        </p:nvSpPr>
        <p:spPr>
          <a:xfrm>
            <a:off x="116075" y="123325"/>
            <a:ext cx="89160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Р</a:t>
            </a:r>
            <a:r>
              <a:rPr lang="ru" sz="20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еволюционно-демократические партии:</a:t>
            </a: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выражали интересы широких народных масс, были сторонниками радикальных преобразований: свержения самодержавия, установления республики, раздачи земли крестьянам и т. д. Конечной целью своей борьбы обе партии считали построение социалистического государства.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В РСДРП произошел раскол. Здесь оформились два течения — большевики и меньшевики.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37"/>
          <p:cNvSpPr txBox="1"/>
          <p:nvPr/>
        </p:nvSpPr>
        <p:spPr>
          <a:xfrm>
            <a:off x="186600" y="2078125"/>
            <a:ext cx="87708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Либеральные</a:t>
            </a:r>
            <a:r>
              <a:rPr lang="ru" sz="2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партии:</a:t>
            </a: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выражали интересы крупной буржуазии и либеральной интеллигенции. Они выступали за постепенные реформы, развитие органов представительной власти, расширение прав и свобод, утверждение принципа разделения власти.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37"/>
          <p:cNvSpPr txBox="1"/>
          <p:nvPr/>
        </p:nvSpPr>
        <p:spPr>
          <a:xfrm>
            <a:off x="116075" y="3489500"/>
            <a:ext cx="8836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Консервативные (монархические)</a:t>
            </a: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партии: </a:t>
            </a: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выступали за сохранение монархии и самодержавной власти царя.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