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Corbel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Corbel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rbel-bold.fntdata"/><Relationship Id="rId6" Type="http://schemas.openxmlformats.org/officeDocument/2006/relationships/slide" Target="slides/slide1.xml"/><Relationship Id="rId18" Type="http://schemas.openxmlformats.org/officeDocument/2006/relationships/font" Target="fonts/Corbel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" type="body"/>
          </p:nvPr>
        </p:nvSpPr>
        <p:spPr>
          <a:xfrm rot="5400000">
            <a:off x="3962401" y="-534590"/>
            <a:ext cx="4267200" cy="9146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indent="-35433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indent="-35433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indent="-35433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indent="-354329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5pPr>
            <a:lvl6pPr indent="-354329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6pPr>
            <a:lvl7pPr indent="-354329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7pPr>
            <a:lvl8pPr indent="-354329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8pPr>
            <a:lvl9pPr indent="-354329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0"/>
            <a:ext cx="93169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2"/>
          <p:cNvSpPr/>
          <p:nvPr/>
        </p:nvSpPr>
        <p:spPr>
          <a:xfrm>
            <a:off x="2" y="1"/>
            <a:ext cx="9221012" cy="6858000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12"/>
          <p:cNvSpPr/>
          <p:nvPr/>
        </p:nvSpPr>
        <p:spPr>
          <a:xfrm rot="5400000">
            <a:off x="5887967" y="3333050"/>
            <a:ext cx="6858000" cy="191907"/>
          </a:xfrm>
          <a:custGeom>
            <a:rect b="b" l="l" r="r" t="t"/>
            <a:pathLst>
              <a:path extrusionOk="0" h="191857" w="1218671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6" name="Google Shape;96;p12"/>
          <p:cNvSpPr txBox="1"/>
          <p:nvPr>
            <p:ph type="title"/>
          </p:nvPr>
        </p:nvSpPr>
        <p:spPr>
          <a:xfrm rot="5400000">
            <a:off x="7465827" y="2781131"/>
            <a:ext cx="5486400" cy="1295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 rot="5400000">
            <a:off x="2511003" y="-302393"/>
            <a:ext cx="5486400" cy="746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indent="-35433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indent="-35433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indent="-35433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indent="-354329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5pPr>
            <a:lvl6pPr indent="-354329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6pPr>
            <a:lvl7pPr indent="-354329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7pPr>
            <a:lvl8pPr indent="-354329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8pPr>
            <a:lvl9pPr indent="-354329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0" y="1"/>
            <a:ext cx="12192000" cy="4810560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0" y="4810564"/>
            <a:ext cx="12192000" cy="2047439"/>
          </a:xfrm>
          <a:prstGeom prst="rect">
            <a:avLst/>
          </a:prstGeom>
          <a:solidFill>
            <a:schemeClr val="accent2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Google Shape;28;p3"/>
          <p:cNvSpPr txBox="1"/>
          <p:nvPr>
            <p:ph type="ctrTitle"/>
          </p:nvPr>
        </p:nvSpPr>
        <p:spPr>
          <a:xfrm>
            <a:off x="1522810" y="1905000"/>
            <a:ext cx="9146381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1"/>
              <a:buFont typeface="Corbel"/>
              <a:buNone/>
              <a:defRPr sz="450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1522809" y="5029200"/>
            <a:ext cx="82317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650"/>
              <a:buNone/>
              <a:defRPr>
                <a:solidFill>
                  <a:srgbClr val="9E8B8A"/>
                </a:solidFill>
              </a:defRPr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485"/>
              <a:buNone/>
              <a:defRPr>
                <a:solidFill>
                  <a:srgbClr val="9E8B8A"/>
                </a:solidFill>
              </a:defRPr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>
                <a:solidFill>
                  <a:srgbClr val="9E8B8A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058" y="4714634"/>
            <a:ext cx="12189884" cy="191857"/>
          </a:xfrm>
          <a:custGeom>
            <a:rect b="b" l="l" r="r" t="t"/>
            <a:pathLst>
              <a:path extrusionOk="0" h="191857" w="1218671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1522810" y="1905000"/>
            <a:ext cx="9146381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1pPr>
            <a:lvl2pPr indent="-35433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2pPr>
            <a:lvl3pPr indent="-35433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3pPr>
            <a:lvl4pPr indent="-35433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/>
            </a:lvl4pPr>
            <a:lvl5pPr indent="-31242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5pPr>
            <a:lvl6pPr indent="-31242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6pPr>
            <a:lvl7pPr indent="-31242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7pPr>
            <a:lvl8pPr indent="-31242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8pPr>
            <a:lvl9pPr indent="-31242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"/>
            <a:ext cx="12192000" cy="481056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>
            <a:off x="0" y="1"/>
            <a:ext cx="12192000" cy="4810560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3" name="Google Shape;43;p5"/>
          <p:cNvSpPr txBox="1"/>
          <p:nvPr>
            <p:ph type="title"/>
          </p:nvPr>
        </p:nvSpPr>
        <p:spPr>
          <a:xfrm>
            <a:off x="1522758" y="1905000"/>
            <a:ext cx="914538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1"/>
              <a:buFont typeface="Corbel"/>
              <a:buNone/>
              <a:defRPr b="0" sz="3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1522810" y="5029200"/>
            <a:ext cx="823174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485"/>
              <a:buNone/>
              <a:defRPr sz="1350">
                <a:solidFill>
                  <a:srgbClr val="9E8B8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320"/>
              <a:buNone/>
              <a:defRPr sz="1200">
                <a:solidFill>
                  <a:srgbClr val="9E8B8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9E8B8A"/>
              </a:buClr>
              <a:buSzPts val="1155"/>
              <a:buNone/>
              <a:defRPr sz="1050">
                <a:solidFill>
                  <a:srgbClr val="9E8B8A"/>
                </a:solidFill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1058" y="4714634"/>
            <a:ext cx="12189884" cy="191857"/>
          </a:xfrm>
          <a:custGeom>
            <a:rect b="b" l="l" r="r" t="t"/>
            <a:pathLst>
              <a:path extrusionOk="0" h="191857" w="1218671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1522810" y="1905000"/>
            <a:ext cx="4417703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indent="-333375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indent="-322897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indent="-312419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indent="-31242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indent="-31242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indent="-31242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indent="-31242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indent="-31242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/>
        </p:txBody>
      </p:sp>
      <p:sp>
        <p:nvSpPr>
          <p:cNvPr id="52" name="Google Shape;52;p6"/>
          <p:cNvSpPr txBox="1"/>
          <p:nvPr>
            <p:ph idx="2" type="body"/>
          </p:nvPr>
        </p:nvSpPr>
        <p:spPr>
          <a:xfrm>
            <a:off x="6248439" y="1905000"/>
            <a:ext cx="4417703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indent="-333375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indent="-322897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indent="-312419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indent="-31242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indent="-31242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indent="-31242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indent="-31242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indent="-31242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1522810" y="1905000"/>
            <a:ext cx="4417703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sz="1800"/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9pPr>
          </a:lstStyle>
          <a:p/>
        </p:txBody>
      </p:sp>
      <p:sp>
        <p:nvSpPr>
          <p:cNvPr id="59" name="Google Shape;59;p7"/>
          <p:cNvSpPr txBox="1"/>
          <p:nvPr>
            <p:ph idx="2" type="body"/>
          </p:nvPr>
        </p:nvSpPr>
        <p:spPr>
          <a:xfrm>
            <a:off x="1522810" y="2743202"/>
            <a:ext cx="4417703" cy="3429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indent="-333375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indent="-322897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indent="-312419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indent="-31242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indent="-31242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indent="-31242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indent="-31242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indent="-31242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/>
        </p:txBody>
      </p:sp>
      <p:sp>
        <p:nvSpPr>
          <p:cNvPr id="60" name="Google Shape;60;p7"/>
          <p:cNvSpPr txBox="1"/>
          <p:nvPr>
            <p:ph idx="3" type="body"/>
          </p:nvPr>
        </p:nvSpPr>
        <p:spPr>
          <a:xfrm>
            <a:off x="6248439" y="1905000"/>
            <a:ext cx="4417703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None/>
              <a:defRPr b="0" sz="1800"/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  <a:defRPr b="1" sz="1200"/>
            </a:lvl9pPr>
          </a:lstStyle>
          <a:p/>
        </p:txBody>
      </p:sp>
      <p:sp>
        <p:nvSpPr>
          <p:cNvPr id="61" name="Google Shape;61;p7"/>
          <p:cNvSpPr txBox="1"/>
          <p:nvPr>
            <p:ph idx="4" type="body"/>
          </p:nvPr>
        </p:nvSpPr>
        <p:spPr>
          <a:xfrm>
            <a:off x="6248439" y="2743202"/>
            <a:ext cx="4417703" cy="3429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indent="-333375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indent="-322897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indent="-312419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indent="-31242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indent="-31242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indent="-31242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indent="-31242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indent="-31242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/>
        </p:txBody>
      </p:sp>
      <p:sp>
        <p:nvSpPr>
          <p:cNvPr id="62" name="Google Shape;62;p7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4495383" y="1905000"/>
            <a:ext cx="6155515" cy="4251960"/>
          </a:xfrm>
          <a:custGeom>
            <a:rect b="b" l="l" r="r" t="t"/>
            <a:pathLst>
              <a:path extrusionOk="0" h="1369" w="1967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 b="0" sz="270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4676787" y="2087880"/>
            <a:ext cx="5792708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Char char="▪"/>
              <a:defRPr sz="1800"/>
            </a:lvl1pPr>
            <a:lvl2pPr indent="-333375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500"/>
            </a:lvl2pPr>
            <a:lvl3pPr indent="-322897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Char char="▪"/>
              <a:defRPr sz="1350"/>
            </a:lvl3pPr>
            <a:lvl4pPr indent="-312419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4pPr>
            <a:lvl5pPr indent="-31242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5pPr>
            <a:lvl6pPr indent="-31242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6pPr>
            <a:lvl7pPr indent="-31242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7pPr>
            <a:lvl8pPr indent="-31242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8pPr>
            <a:lvl9pPr indent="-31242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Char char="▪"/>
              <a:defRPr sz="1200"/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1522809" y="3429000"/>
            <a:ext cx="274391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9pPr>
          </a:lstStyle>
          <a:p/>
        </p:txBody>
      </p:sp>
      <p:sp>
        <p:nvSpPr>
          <p:cNvPr id="75" name="Google Shape;75;p9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>
  <p:cSld name="Рисунок с подписью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1522809" y="1905000"/>
            <a:ext cx="6155515" cy="4251960"/>
          </a:xfrm>
          <a:custGeom>
            <a:rect b="b" l="l" r="r" t="t"/>
            <a:pathLst>
              <a:path extrusionOk="0" h="1369" w="1967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0" name="Google Shape;80;p10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 b="0" sz="270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Пустой заполнитель, вместо которого можно добавить изображение. Щелкните заполнитель и выберите изображение, которое необходимо добавить" id="81" name="Google Shape;81;p10"/>
          <p:cNvSpPr/>
          <p:nvPr>
            <p:ph idx="2" type="pic"/>
          </p:nvPr>
        </p:nvSpPr>
        <p:spPr>
          <a:xfrm>
            <a:off x="1707324" y="2087880"/>
            <a:ext cx="5786485" cy="3886200"/>
          </a:xfrm>
          <a:prstGeom prst="rect">
            <a:avLst/>
          </a:prstGeom>
          <a:solidFill>
            <a:srgbClr val="FBF1D0"/>
          </a:solidFill>
          <a:ln>
            <a:noFill/>
          </a:ln>
        </p:spPr>
      </p:sp>
      <p:sp>
        <p:nvSpPr>
          <p:cNvPr id="82" name="Google Shape;82;p10"/>
          <p:cNvSpPr txBox="1"/>
          <p:nvPr>
            <p:ph idx="1" type="body"/>
          </p:nvPr>
        </p:nvSpPr>
        <p:spPr>
          <a:xfrm>
            <a:off x="7925275" y="3429000"/>
            <a:ext cx="274391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99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743"/>
              <a:buNone/>
              <a:defRPr sz="675"/>
            </a:lvl9pPr>
          </a:lstStyle>
          <a:p/>
        </p:txBody>
      </p:sp>
      <p:sp>
        <p:nvSpPr>
          <p:cNvPr id="83" name="Google Shape;83;p10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5.png"/><Relationship Id="rId2" Type="http://schemas.openxmlformats.org/officeDocument/2006/relationships/image" Target="../media/image3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22810" y="189723"/>
            <a:ext cx="9146381" cy="11445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1"/>
              <a:buFont typeface="Corbel"/>
              <a:buNone/>
              <a:defRPr b="0" i="0" sz="2701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628778"/>
            <a:ext cx="12192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0" y="1535910"/>
            <a:ext cx="12192000" cy="5322093"/>
          </a:xfrm>
          <a:prstGeom prst="rect">
            <a:avLst/>
          </a:prstGeom>
          <a:solidFill>
            <a:schemeClr val="accent1">
              <a:alpha val="5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522810" y="1905000"/>
            <a:ext cx="9146381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4330" lvl="0" marL="457200" marR="0" rtl="0" algn="l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▪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3375" lvl="1" marL="9144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Char char="▪"/>
              <a:defRPr b="0" i="0" sz="15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2897" lvl="2" marL="13716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85"/>
              <a:buFont typeface="Arial"/>
              <a:buChar char="▪"/>
              <a:defRPr b="0" i="0" sz="135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12419" lvl="3" marL="18288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2420" lvl="4" marL="22860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12420" lvl="5" marL="27432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12420" lvl="6" marL="32004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12420" lvl="7" marL="36576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12420" lvl="8" marL="4114800" marR="0" rtl="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▪"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1522810" y="6420898"/>
            <a:ext cx="7012225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0" type="dt"/>
          </p:nvPr>
        </p:nvSpPr>
        <p:spPr>
          <a:xfrm>
            <a:off x="8811017" y="6420898"/>
            <a:ext cx="964287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10030533" y="6420898"/>
            <a:ext cx="638659" cy="2360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25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" name="Google Shape;17;p1"/>
          <p:cNvSpPr/>
          <p:nvPr/>
        </p:nvSpPr>
        <p:spPr>
          <a:xfrm>
            <a:off x="1058" y="1470258"/>
            <a:ext cx="12189884" cy="191857"/>
          </a:xfrm>
          <a:custGeom>
            <a:rect b="b" l="l" r="r" t="t"/>
            <a:pathLst>
              <a:path extrusionOk="0" h="191857" w="12186710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rgbClr val="FDF7E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>
            <a:off x="263352" y="692696"/>
            <a:ext cx="11665296" cy="4770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ru-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ru-RU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ru-RU" sz="2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Беларуси в 8 классе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 “Условия и особенности формирования белорусской нации.”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/>
          <p:nvPr/>
        </p:nvSpPr>
        <p:spPr>
          <a:xfrm>
            <a:off x="191344" y="197347"/>
            <a:ext cx="8136904" cy="6370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Становление нации характеризуется формированием национального самосознания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— совокупности идей, представлений, убеждений, верований, в которых народ осмысляет себя как национальную общность и исторические корни своего происхождения.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Одной из форм проявления национального самосознания являются собственные названия народа.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Еще в первой половине XIX в. Центральную и Западную Беларусь нередко называли Литвой, а ее население — литвинами.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 конце XIX — начале XX в. наименования «Беларусь» и «белорусы» закрепляются за всей этнической территорией белорусов.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Часть населения Беларуси называла себя </a:t>
            </a: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«тутэйшыя» (здешние). 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В некоторых местностях существовали региональные названия, которые относились к значительным территориям: </a:t>
            </a: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«полешуки» 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— ко всему Полесью, </a:t>
            </a: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«пинчуки» 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— к его отдельным частям.</a:t>
            </a:r>
            <a:endParaRPr/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 b="0" l="67127" r="0" t="0"/>
          <a:stretch/>
        </p:blipFill>
        <p:spPr>
          <a:xfrm>
            <a:off x="8145525" y="0"/>
            <a:ext cx="400777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407375" y="0"/>
            <a:ext cx="9813900" cy="9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60100"/>
              </a:buClr>
              <a:buSzPts val="2700"/>
              <a:buFont typeface="Corbel"/>
              <a:buNone/>
            </a:pPr>
            <a:r>
              <a:rPr b="1" lang="ru-RU" cap="none">
                <a:solidFill>
                  <a:srgbClr val="B60100"/>
                </a:solidFill>
              </a:rPr>
              <a:t>ГАЗЕТА «НАША НИВА» </a:t>
            </a:r>
            <a:br>
              <a:rPr b="1" lang="ru-RU" cap="none">
                <a:solidFill>
                  <a:srgbClr val="B60100"/>
                </a:solidFill>
              </a:rPr>
            </a:br>
            <a:r>
              <a:rPr b="1" lang="ru-RU" cap="none">
                <a:solidFill>
                  <a:srgbClr val="B60100"/>
                </a:solidFill>
              </a:rPr>
              <a:t>(10.11.1906 - 7.08.1915 Г.): </a:t>
            </a:r>
            <a:endParaRPr b="1" cap="none">
              <a:solidFill>
                <a:srgbClr val="B60100"/>
              </a:solidFill>
            </a:endParaRPr>
          </a:p>
        </p:txBody>
      </p:sp>
      <p:sp>
        <p:nvSpPr>
          <p:cNvPr id="184" name="Google Shape;184;p24"/>
          <p:cNvSpPr txBox="1"/>
          <p:nvPr>
            <p:ph idx="1" type="body"/>
          </p:nvPr>
        </p:nvSpPr>
        <p:spPr>
          <a:xfrm>
            <a:off x="198575" y="910850"/>
            <a:ext cx="8496900" cy="57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5795" lvl="0" marL="20579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</a:pPr>
            <a:r>
              <a:rPr b="1" lang="ru-RU" sz="2400"/>
              <a:t>редакторы - А.Власов, братья Луцкевичи, В. Ластовский, Ядвигин Ш.;</a:t>
            </a:r>
            <a:endParaRPr b="1" sz="2800"/>
          </a:p>
          <a:p>
            <a:pPr indent="-205795" lvl="0" marL="20579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</a:pPr>
            <a:r>
              <a:rPr b="1" i="1" lang="ru-RU" sz="2400"/>
              <a:t>Программа (декабрь 1906 г.):</a:t>
            </a:r>
            <a:endParaRPr b="1" sz="2400"/>
          </a:p>
          <a:p>
            <a:pPr indent="-205795" lvl="1" marL="51210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</a:pPr>
            <a:r>
              <a:rPr b="1" lang="ru-RU" sz="2400"/>
              <a:t>Ликвидация чересполосицы;</a:t>
            </a:r>
            <a:endParaRPr b="1" sz="2400"/>
          </a:p>
          <a:p>
            <a:pPr indent="-205795" lvl="1" marL="51210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</a:pPr>
            <a:r>
              <a:rPr b="1" lang="ru-RU" sz="2400"/>
              <a:t>Широкое местное самоуправление;</a:t>
            </a:r>
            <a:endParaRPr b="1" sz="2400"/>
          </a:p>
          <a:p>
            <a:pPr indent="-205795" lvl="1" marL="51210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</a:pPr>
            <a:r>
              <a:rPr b="1" lang="ru-RU" sz="2400"/>
              <a:t>Введение всеобщего, обязательного и бесплатного образования.</a:t>
            </a:r>
            <a:endParaRPr b="1" sz="2400"/>
          </a:p>
          <a:p>
            <a:pPr indent="-205795" lvl="0" marL="20579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80"/>
              <a:buChar char="▪"/>
            </a:pPr>
            <a:r>
              <a:rPr b="1" i="1" lang="ru-RU" sz="2800"/>
              <a:t>Направления деятельности:</a:t>
            </a:r>
            <a:r>
              <a:rPr b="1" i="1" lang="ru-RU" sz="2400"/>
              <a:t> </a:t>
            </a:r>
            <a:r>
              <a:rPr b="1" lang="ru-RU" sz="2400"/>
              <a:t>публикация произведений белорусских писателей, книгоиздание, научное, культурно — просветительское.</a:t>
            </a:r>
            <a:endParaRPr b="1" sz="2800"/>
          </a:p>
          <a:p>
            <a:pPr indent="-205795" lvl="0" marL="20579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</a:pPr>
            <a:r>
              <a:rPr b="1" i="1" lang="ru-RU" sz="2400"/>
              <a:t>Значение:</a:t>
            </a:r>
            <a:endParaRPr b="1" sz="2400"/>
          </a:p>
          <a:p>
            <a:pPr indent="-205795" lvl="1" marL="51210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</a:pPr>
            <a:r>
              <a:rPr b="1" lang="ru-RU" sz="2400"/>
              <a:t>Центр белорусского национального движения;</a:t>
            </a:r>
            <a:endParaRPr b="1" sz="2400"/>
          </a:p>
          <a:p>
            <a:pPr indent="-205795" lvl="1" marL="51210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</a:pPr>
            <a:r>
              <a:rPr b="1" lang="ru-RU" sz="2400"/>
              <a:t>Развитие белорусской литературы и литературного языка;</a:t>
            </a:r>
            <a:endParaRPr b="1" sz="2400"/>
          </a:p>
          <a:p>
            <a:pPr indent="-205795" lvl="1" marL="51210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</a:pPr>
            <a:r>
              <a:rPr b="1" lang="ru-RU" sz="2400"/>
              <a:t>Заложены основы национального возрождения;</a:t>
            </a:r>
            <a:endParaRPr b="1" sz="2400"/>
          </a:p>
          <a:p>
            <a:pPr indent="-205795" lvl="1" marL="51210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0"/>
              <a:buChar char="▪"/>
            </a:pPr>
            <a:r>
              <a:rPr b="1" lang="ru-RU" sz="2400"/>
              <a:t>Распространение национального самосознания и т.д.</a:t>
            </a:r>
            <a:endParaRPr b="1" sz="2400"/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 b="0" l="68966" r="0" t="0"/>
          <a:stretch/>
        </p:blipFill>
        <p:spPr>
          <a:xfrm>
            <a:off x="8453994" y="0"/>
            <a:ext cx="37836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/>
          <p:nvPr/>
        </p:nvSpPr>
        <p:spPr>
          <a:xfrm>
            <a:off x="1199456" y="1772816"/>
            <a:ext cx="9877512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8D3833"/>
                </a:solidFill>
                <a:latin typeface="Corbel"/>
                <a:ea typeface="Corbel"/>
                <a:cs typeface="Corbel"/>
                <a:sym typeface="Corbel"/>
              </a:rPr>
              <a:t>Домашнее задание: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8D3833"/>
                </a:solidFill>
                <a:latin typeface="Calibri"/>
                <a:ea typeface="Calibri"/>
                <a:cs typeface="Calibri"/>
                <a:sym typeface="Calibri"/>
              </a:rPr>
              <a:t>§23,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8D3833"/>
                </a:solidFill>
                <a:latin typeface="Corbel"/>
                <a:ea typeface="Corbel"/>
                <a:cs typeface="Corbel"/>
                <a:sym typeface="Corbel"/>
              </a:rPr>
              <a:t>вопросы и задания стр. 105-106</a:t>
            </a:r>
            <a:endParaRPr b="1" i="0" sz="5400" u="none" cap="none" strike="noStrike">
              <a:solidFill>
                <a:srgbClr val="8D3833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/>
          <p:nvPr/>
        </p:nvSpPr>
        <p:spPr>
          <a:xfrm>
            <a:off x="1524001" y="1484785"/>
            <a:ext cx="91440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rgbClr val="8D3833"/>
                </a:solidFill>
                <a:latin typeface="Corbel"/>
                <a:ea typeface="Corbel"/>
                <a:cs typeface="Corbel"/>
                <a:sym typeface="Corbel"/>
              </a:rPr>
              <a:t>Формирование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rgbClr val="8D3833"/>
                </a:solidFill>
                <a:latin typeface="Corbel"/>
                <a:ea typeface="Corbel"/>
                <a:cs typeface="Corbel"/>
                <a:sym typeface="Corbel"/>
              </a:rPr>
              <a:t>белорусской нации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225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/>
          <p:nvPr/>
        </p:nvSpPr>
        <p:spPr>
          <a:xfrm>
            <a:off x="4537226" y="2452556"/>
            <a:ext cx="2819004" cy="1837388"/>
          </a:xfrm>
          <a:custGeom>
            <a:rect b="b" l="l" r="r" t="t"/>
            <a:pathLst>
              <a:path extrusionOk="0" h="1404748" w="1404748">
                <a:moveTo>
                  <a:pt x="0" y="702374"/>
                </a:moveTo>
                <a:cubicBezTo>
                  <a:pt x="0" y="314464"/>
                  <a:pt x="314464" y="0"/>
                  <a:pt x="702374" y="0"/>
                </a:cubicBezTo>
                <a:cubicBezTo>
                  <a:pt x="1090284" y="0"/>
                  <a:pt x="1404748" y="314464"/>
                  <a:pt x="1404748" y="702374"/>
                </a:cubicBezTo>
                <a:cubicBezTo>
                  <a:pt x="1404748" y="1090284"/>
                  <a:pt x="1090284" y="1404748"/>
                  <a:pt x="702374" y="1404748"/>
                </a:cubicBezTo>
                <a:cubicBezTo>
                  <a:pt x="314464" y="1404748"/>
                  <a:pt x="0" y="1090284"/>
                  <a:pt x="0" y="702374"/>
                </a:cubicBezTo>
                <a:close/>
              </a:path>
            </a:pathLst>
          </a:custGeom>
          <a:gradFill>
            <a:gsLst>
              <a:gs pos="0">
                <a:srgbClr val="ACCF55"/>
              </a:gs>
              <a:gs pos="50000">
                <a:srgbClr val="A5CE2D"/>
              </a:gs>
              <a:gs pos="100000">
                <a:srgbClr val="95BC21"/>
              </a:gs>
            </a:gsLst>
            <a:lin ang="5400000" scaled="0"/>
          </a:gradFill>
          <a:ln>
            <a:noFill/>
          </a:ln>
        </p:spPr>
        <p:txBody>
          <a:bodyPr anchorCtr="0" anchor="ctr" bIns="226025" lIns="226025" spcFirstLastPara="1" rIns="226025" wrap="square" tIns="2260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Признаки бел.нации</a:t>
            </a:r>
            <a:endParaRPr b="1"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6" name="Google Shape;126;p17"/>
          <p:cNvSpPr/>
          <p:nvPr/>
        </p:nvSpPr>
        <p:spPr>
          <a:xfrm rot="-3877289">
            <a:off x="6673878" y="1827785"/>
            <a:ext cx="863076" cy="718087"/>
          </a:xfrm>
          <a:custGeom>
            <a:rect b="b" l="l" r="r" t="t"/>
            <a:pathLst>
              <a:path extrusionOk="0" h="477614" w="297118">
                <a:moveTo>
                  <a:pt x="0" y="95523"/>
                </a:moveTo>
                <a:lnTo>
                  <a:pt x="148559" y="95523"/>
                </a:lnTo>
                <a:lnTo>
                  <a:pt x="148559" y="0"/>
                </a:lnTo>
                <a:lnTo>
                  <a:pt x="297118" y="238807"/>
                </a:lnTo>
                <a:lnTo>
                  <a:pt x="148559" y="477614"/>
                </a:lnTo>
                <a:lnTo>
                  <a:pt x="148559" y="382091"/>
                </a:lnTo>
                <a:lnTo>
                  <a:pt x="0" y="382091"/>
                </a:lnTo>
                <a:lnTo>
                  <a:pt x="0" y="95523"/>
                </a:lnTo>
                <a:close/>
              </a:path>
            </a:pathLst>
          </a:custGeom>
          <a:gradFill>
            <a:gsLst>
              <a:gs pos="0">
                <a:srgbClr val="F99A4C"/>
              </a:gs>
              <a:gs pos="50000">
                <a:srgbClr val="FF8E15"/>
              </a:gs>
              <a:gs pos="100000">
                <a:srgbClr val="E37D06"/>
              </a:gs>
            </a:gsLst>
            <a:lin ang="5400000" scaled="0"/>
          </a:gradFill>
          <a:ln>
            <a:noFill/>
          </a:ln>
        </p:spPr>
        <p:txBody>
          <a:bodyPr anchorCtr="0" anchor="ctr" bIns="95500" lIns="0" spcFirstLastPara="1" rIns="89125" wrap="square" tIns="95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7" name="Google Shape;127;p17"/>
          <p:cNvSpPr/>
          <p:nvPr/>
        </p:nvSpPr>
        <p:spPr>
          <a:xfrm rot="1736725">
            <a:off x="6895633" y="165981"/>
            <a:ext cx="2004491" cy="1366461"/>
          </a:xfrm>
          <a:custGeom>
            <a:rect b="b" l="l" r="r" t="t"/>
            <a:pathLst>
              <a:path extrusionOk="0" h="1404748" w="1404748">
                <a:moveTo>
                  <a:pt x="0" y="702374"/>
                </a:moveTo>
                <a:cubicBezTo>
                  <a:pt x="0" y="314464"/>
                  <a:pt x="314464" y="0"/>
                  <a:pt x="702374" y="0"/>
                </a:cubicBezTo>
                <a:cubicBezTo>
                  <a:pt x="1090284" y="0"/>
                  <a:pt x="1404748" y="314464"/>
                  <a:pt x="1404748" y="702374"/>
                </a:cubicBezTo>
                <a:cubicBezTo>
                  <a:pt x="1404748" y="1090284"/>
                  <a:pt x="1090284" y="1404748"/>
                  <a:pt x="702374" y="1404748"/>
                </a:cubicBezTo>
                <a:cubicBezTo>
                  <a:pt x="314464" y="1404748"/>
                  <a:pt x="0" y="1090284"/>
                  <a:pt x="0" y="702374"/>
                </a:cubicBezTo>
                <a:close/>
              </a:path>
            </a:pathLst>
          </a:custGeom>
          <a:gradFill>
            <a:gsLst>
              <a:gs pos="0">
                <a:srgbClr val="F99A4C"/>
              </a:gs>
              <a:gs pos="50000">
                <a:srgbClr val="FF8E15"/>
              </a:gs>
              <a:gs pos="100000">
                <a:srgbClr val="E37D06"/>
              </a:gs>
            </a:gsLst>
            <a:lin ang="5400000" scaled="0"/>
          </a:gradFill>
          <a:ln>
            <a:noFill/>
          </a:ln>
        </p:spPr>
        <p:txBody>
          <a:bodyPr anchorCtr="0" anchor="ctr" bIns="226025" lIns="226025" spcFirstLastPara="1" rIns="226025" wrap="square" tIns="2260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население</a:t>
            </a:r>
            <a:endParaRPr b="1"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8" name="Google Shape;128;p17"/>
          <p:cNvSpPr/>
          <p:nvPr/>
        </p:nvSpPr>
        <p:spPr>
          <a:xfrm rot="-803240">
            <a:off x="7302065" y="2601888"/>
            <a:ext cx="954542" cy="656725"/>
          </a:xfrm>
          <a:custGeom>
            <a:rect b="b" l="l" r="r" t="t"/>
            <a:pathLst>
              <a:path extrusionOk="0" h="477614" w="297118">
                <a:moveTo>
                  <a:pt x="0" y="95523"/>
                </a:moveTo>
                <a:lnTo>
                  <a:pt x="148559" y="95523"/>
                </a:lnTo>
                <a:lnTo>
                  <a:pt x="148559" y="0"/>
                </a:lnTo>
                <a:lnTo>
                  <a:pt x="297118" y="238807"/>
                </a:lnTo>
                <a:lnTo>
                  <a:pt x="148559" y="477614"/>
                </a:lnTo>
                <a:lnTo>
                  <a:pt x="148559" y="382091"/>
                </a:lnTo>
                <a:lnTo>
                  <a:pt x="0" y="382091"/>
                </a:lnTo>
                <a:lnTo>
                  <a:pt x="0" y="95523"/>
                </a:lnTo>
                <a:close/>
              </a:path>
            </a:pathLst>
          </a:custGeom>
          <a:gradFill>
            <a:gsLst>
              <a:gs pos="0">
                <a:srgbClr val="55B9BF"/>
              </a:gs>
              <a:gs pos="50000">
                <a:srgbClr val="2DB3BC"/>
              </a:gs>
              <a:gs pos="100000">
                <a:srgbClr val="22A4AB"/>
              </a:gs>
            </a:gsLst>
            <a:lin ang="5400000" scaled="0"/>
          </a:gradFill>
          <a:ln>
            <a:noFill/>
          </a:ln>
        </p:spPr>
        <p:txBody>
          <a:bodyPr anchorCtr="0" anchor="ctr" bIns="95500" lIns="0" spcFirstLastPara="1" rIns="89125" wrap="square" tIns="95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9" name="Google Shape;129;p17"/>
          <p:cNvSpPr/>
          <p:nvPr/>
        </p:nvSpPr>
        <p:spPr>
          <a:xfrm rot="1466693">
            <a:off x="8153133" y="1492330"/>
            <a:ext cx="2431678" cy="1837388"/>
          </a:xfrm>
          <a:custGeom>
            <a:rect b="b" l="l" r="r" t="t"/>
            <a:pathLst>
              <a:path extrusionOk="0" h="1404748" w="1404748">
                <a:moveTo>
                  <a:pt x="0" y="702374"/>
                </a:moveTo>
                <a:cubicBezTo>
                  <a:pt x="0" y="314464"/>
                  <a:pt x="314464" y="0"/>
                  <a:pt x="702374" y="0"/>
                </a:cubicBezTo>
                <a:cubicBezTo>
                  <a:pt x="1090284" y="0"/>
                  <a:pt x="1404748" y="314464"/>
                  <a:pt x="1404748" y="702374"/>
                </a:cubicBezTo>
                <a:cubicBezTo>
                  <a:pt x="1404748" y="1090284"/>
                  <a:pt x="1090284" y="1404748"/>
                  <a:pt x="702374" y="1404748"/>
                </a:cubicBezTo>
                <a:cubicBezTo>
                  <a:pt x="314464" y="1404748"/>
                  <a:pt x="0" y="1090284"/>
                  <a:pt x="0" y="702374"/>
                </a:cubicBezTo>
                <a:close/>
              </a:path>
            </a:pathLst>
          </a:custGeom>
          <a:gradFill>
            <a:gsLst>
              <a:gs pos="0">
                <a:srgbClr val="55B9BF"/>
              </a:gs>
              <a:gs pos="50000">
                <a:srgbClr val="2DB3BC"/>
              </a:gs>
              <a:gs pos="100000">
                <a:srgbClr val="22A4AB"/>
              </a:gs>
            </a:gsLst>
            <a:lin ang="5400000" scaled="0"/>
          </a:gradFill>
          <a:ln>
            <a:noFill/>
          </a:ln>
        </p:spPr>
        <p:txBody>
          <a:bodyPr anchorCtr="0" anchor="ctr" bIns="226025" lIns="226025" spcFirstLastPara="1" rIns="226025" wrap="square" tIns="2260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Общая экономич. жизнь</a:t>
            </a:r>
            <a:endParaRPr b="1"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0" name="Google Shape;130;p17"/>
          <p:cNvSpPr/>
          <p:nvPr/>
        </p:nvSpPr>
        <p:spPr>
          <a:xfrm rot="1533680">
            <a:off x="7286171" y="3553964"/>
            <a:ext cx="742126" cy="718087"/>
          </a:xfrm>
          <a:custGeom>
            <a:rect b="b" l="l" r="r" t="t"/>
            <a:pathLst>
              <a:path extrusionOk="0" h="477614" w="297118">
                <a:moveTo>
                  <a:pt x="0" y="95523"/>
                </a:moveTo>
                <a:lnTo>
                  <a:pt x="148559" y="95523"/>
                </a:lnTo>
                <a:lnTo>
                  <a:pt x="148559" y="0"/>
                </a:lnTo>
                <a:lnTo>
                  <a:pt x="297118" y="238807"/>
                </a:lnTo>
                <a:lnTo>
                  <a:pt x="148559" y="477614"/>
                </a:lnTo>
                <a:lnTo>
                  <a:pt x="148559" y="382091"/>
                </a:lnTo>
                <a:lnTo>
                  <a:pt x="0" y="382091"/>
                </a:lnTo>
                <a:lnTo>
                  <a:pt x="0" y="95523"/>
                </a:lnTo>
                <a:close/>
              </a:path>
            </a:pathLst>
          </a:custGeom>
          <a:gradFill>
            <a:gsLst>
              <a:gs pos="0">
                <a:srgbClr val="ED664C"/>
              </a:gs>
              <a:gs pos="50000">
                <a:srgbClr val="F24914"/>
              </a:gs>
              <a:gs pos="100000">
                <a:srgbClr val="E13A06"/>
              </a:gs>
            </a:gsLst>
            <a:lin ang="5400000" scaled="0"/>
          </a:gradFill>
          <a:ln>
            <a:noFill/>
          </a:ln>
        </p:spPr>
        <p:txBody>
          <a:bodyPr anchorCtr="0" anchor="ctr" bIns="95500" lIns="0" spcFirstLastPara="1" rIns="89125" wrap="square" tIns="95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8096264" y="3429001"/>
            <a:ext cx="2435400" cy="1714511"/>
          </a:xfrm>
          <a:custGeom>
            <a:rect b="b" l="l" r="r" t="t"/>
            <a:pathLst>
              <a:path extrusionOk="0" h="1404748" w="1404748">
                <a:moveTo>
                  <a:pt x="0" y="702374"/>
                </a:moveTo>
                <a:cubicBezTo>
                  <a:pt x="0" y="314464"/>
                  <a:pt x="314464" y="0"/>
                  <a:pt x="702374" y="0"/>
                </a:cubicBezTo>
                <a:cubicBezTo>
                  <a:pt x="1090284" y="0"/>
                  <a:pt x="1404748" y="314464"/>
                  <a:pt x="1404748" y="702374"/>
                </a:cubicBezTo>
                <a:cubicBezTo>
                  <a:pt x="1404748" y="1090284"/>
                  <a:pt x="1090284" y="1404748"/>
                  <a:pt x="702374" y="1404748"/>
                </a:cubicBezTo>
                <a:cubicBezTo>
                  <a:pt x="314464" y="1404748"/>
                  <a:pt x="0" y="1090284"/>
                  <a:pt x="0" y="702374"/>
                </a:cubicBezTo>
                <a:close/>
              </a:path>
            </a:pathLst>
          </a:custGeom>
          <a:gradFill>
            <a:gsLst>
              <a:gs pos="0">
                <a:srgbClr val="ED664C"/>
              </a:gs>
              <a:gs pos="50000">
                <a:srgbClr val="F24914"/>
              </a:gs>
              <a:gs pos="100000">
                <a:srgbClr val="E13A06"/>
              </a:gs>
            </a:gsLst>
            <a:lin ang="5400000" scaled="0"/>
          </a:gradFill>
          <a:ln>
            <a:noFill/>
          </a:ln>
        </p:spPr>
        <p:txBody>
          <a:bodyPr anchorCtr="0" anchor="ctr" bIns="226025" lIns="226025" spcFirstLastPara="1" rIns="226025" wrap="square" tIns="2260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Общность культуры,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литерат.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язык</a:t>
            </a:r>
            <a:endParaRPr b="1"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2" name="Google Shape;132;p17"/>
          <p:cNvSpPr/>
          <p:nvPr/>
        </p:nvSpPr>
        <p:spPr>
          <a:xfrm rot="-1861232">
            <a:off x="3712591" y="3694512"/>
            <a:ext cx="952460" cy="718088"/>
          </a:xfrm>
          <a:custGeom>
            <a:rect b="b" l="l" r="r" t="t"/>
            <a:pathLst>
              <a:path extrusionOk="0" h="477614" w="297118">
                <a:moveTo>
                  <a:pt x="297118" y="382091"/>
                </a:moveTo>
                <a:lnTo>
                  <a:pt x="148559" y="382091"/>
                </a:lnTo>
                <a:lnTo>
                  <a:pt x="148559" y="477614"/>
                </a:lnTo>
                <a:lnTo>
                  <a:pt x="0" y="238807"/>
                </a:lnTo>
                <a:lnTo>
                  <a:pt x="148559" y="0"/>
                </a:lnTo>
                <a:lnTo>
                  <a:pt x="148559" y="95523"/>
                </a:lnTo>
                <a:lnTo>
                  <a:pt x="297118" y="95523"/>
                </a:lnTo>
                <a:lnTo>
                  <a:pt x="297118" y="382091"/>
                </a:lnTo>
                <a:close/>
              </a:path>
            </a:pathLst>
          </a:custGeom>
          <a:gradFill>
            <a:gsLst>
              <a:gs pos="0">
                <a:srgbClr val="E3B950"/>
              </a:gs>
              <a:gs pos="50000">
                <a:srgbClr val="E7B420"/>
              </a:gs>
              <a:gs pos="100000">
                <a:srgbClr val="D6A511"/>
              </a:gs>
            </a:gsLst>
            <a:lin ang="5400000" scaled="0"/>
          </a:gradFill>
          <a:ln>
            <a:noFill/>
          </a:ln>
        </p:spPr>
        <p:txBody>
          <a:bodyPr anchorCtr="0" anchor="ctr" bIns="95500" lIns="89125" spcFirstLastPara="1" rIns="0" wrap="square" tIns="95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3" name="Google Shape;133;p17"/>
          <p:cNvSpPr/>
          <p:nvPr/>
        </p:nvSpPr>
        <p:spPr>
          <a:xfrm rot="2745284">
            <a:off x="1746114" y="3978388"/>
            <a:ext cx="2427058" cy="1644219"/>
          </a:xfrm>
          <a:custGeom>
            <a:rect b="b" l="l" r="r" t="t"/>
            <a:pathLst>
              <a:path extrusionOk="0" h="1404748" w="1404748">
                <a:moveTo>
                  <a:pt x="0" y="702374"/>
                </a:moveTo>
                <a:cubicBezTo>
                  <a:pt x="0" y="314464"/>
                  <a:pt x="314464" y="0"/>
                  <a:pt x="702374" y="0"/>
                </a:cubicBezTo>
                <a:cubicBezTo>
                  <a:pt x="1090284" y="0"/>
                  <a:pt x="1404748" y="314464"/>
                  <a:pt x="1404748" y="702374"/>
                </a:cubicBezTo>
                <a:cubicBezTo>
                  <a:pt x="1404748" y="1090284"/>
                  <a:pt x="1090284" y="1404748"/>
                  <a:pt x="702374" y="1404748"/>
                </a:cubicBezTo>
                <a:cubicBezTo>
                  <a:pt x="314464" y="1404748"/>
                  <a:pt x="0" y="1090284"/>
                  <a:pt x="0" y="702374"/>
                </a:cubicBezTo>
                <a:close/>
              </a:path>
            </a:pathLst>
          </a:custGeom>
          <a:gradFill>
            <a:gsLst>
              <a:gs pos="0">
                <a:srgbClr val="E3B950"/>
              </a:gs>
              <a:gs pos="50000">
                <a:srgbClr val="E7B420"/>
              </a:gs>
              <a:gs pos="100000">
                <a:srgbClr val="D6A511"/>
              </a:gs>
            </a:gsLst>
            <a:lin ang="5400000" scaled="0"/>
          </a:gradFill>
          <a:ln>
            <a:noFill/>
          </a:ln>
        </p:spPr>
        <p:txBody>
          <a:bodyPr anchorCtr="0" anchor="ctr" bIns="226025" lIns="226025" spcFirstLastPara="1" rIns="226025" wrap="square" tIns="2260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самосознание</a:t>
            </a:r>
            <a:endParaRPr b="1"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4" name="Google Shape;134;p17"/>
          <p:cNvSpPr/>
          <p:nvPr/>
        </p:nvSpPr>
        <p:spPr>
          <a:xfrm rot="604257">
            <a:off x="3388340" y="2602205"/>
            <a:ext cx="1163766" cy="624713"/>
          </a:xfrm>
          <a:custGeom>
            <a:rect b="b" l="l" r="r" t="t"/>
            <a:pathLst>
              <a:path extrusionOk="0" h="477614" w="297118">
                <a:moveTo>
                  <a:pt x="297118" y="382091"/>
                </a:moveTo>
                <a:lnTo>
                  <a:pt x="148559" y="382091"/>
                </a:lnTo>
                <a:lnTo>
                  <a:pt x="148559" y="477614"/>
                </a:lnTo>
                <a:lnTo>
                  <a:pt x="0" y="238807"/>
                </a:lnTo>
                <a:lnTo>
                  <a:pt x="148559" y="0"/>
                </a:lnTo>
                <a:lnTo>
                  <a:pt x="148559" y="95523"/>
                </a:lnTo>
                <a:lnTo>
                  <a:pt x="297118" y="95523"/>
                </a:lnTo>
                <a:lnTo>
                  <a:pt x="297118" y="382091"/>
                </a:lnTo>
                <a:close/>
              </a:path>
            </a:pathLst>
          </a:custGeom>
          <a:gradFill>
            <a:gsLst>
              <a:gs pos="0">
                <a:srgbClr val="A46B52"/>
              </a:gs>
              <a:gs pos="50000">
                <a:srgbClr val="9D542A"/>
              </a:gs>
              <a:gs pos="100000">
                <a:srgbClr val="8E4A21"/>
              </a:gs>
            </a:gsLst>
            <a:lin ang="5400000" scaled="0"/>
          </a:gradFill>
          <a:ln>
            <a:noFill/>
          </a:ln>
        </p:spPr>
        <p:txBody>
          <a:bodyPr anchorCtr="0" anchor="ctr" bIns="95500" lIns="89125" spcFirstLastPara="1" rIns="0" wrap="square" tIns="95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5" name="Google Shape;135;p17"/>
          <p:cNvSpPr/>
          <p:nvPr/>
        </p:nvSpPr>
        <p:spPr>
          <a:xfrm rot="-3932007">
            <a:off x="1358604" y="1667898"/>
            <a:ext cx="2355333" cy="1623532"/>
          </a:xfrm>
          <a:custGeom>
            <a:rect b="b" l="l" r="r" t="t"/>
            <a:pathLst>
              <a:path extrusionOk="0" h="1404748" w="1404748">
                <a:moveTo>
                  <a:pt x="0" y="702374"/>
                </a:moveTo>
                <a:cubicBezTo>
                  <a:pt x="0" y="314464"/>
                  <a:pt x="314464" y="0"/>
                  <a:pt x="702374" y="0"/>
                </a:cubicBezTo>
                <a:cubicBezTo>
                  <a:pt x="1090284" y="0"/>
                  <a:pt x="1404748" y="314464"/>
                  <a:pt x="1404748" y="702374"/>
                </a:cubicBezTo>
                <a:cubicBezTo>
                  <a:pt x="1404748" y="1090284"/>
                  <a:pt x="1090284" y="1404748"/>
                  <a:pt x="702374" y="1404748"/>
                </a:cubicBezTo>
                <a:cubicBezTo>
                  <a:pt x="314464" y="1404748"/>
                  <a:pt x="0" y="1090284"/>
                  <a:pt x="0" y="702374"/>
                </a:cubicBezTo>
                <a:close/>
              </a:path>
            </a:pathLst>
          </a:custGeom>
          <a:gradFill>
            <a:gsLst>
              <a:gs pos="0">
                <a:srgbClr val="A46B52"/>
              </a:gs>
              <a:gs pos="50000">
                <a:srgbClr val="9D542A"/>
              </a:gs>
              <a:gs pos="100000">
                <a:srgbClr val="8E4A21"/>
              </a:gs>
            </a:gsLst>
            <a:lin ang="5400000" scaled="0"/>
          </a:gradFill>
          <a:ln>
            <a:noFill/>
          </a:ln>
        </p:spPr>
        <p:txBody>
          <a:bodyPr anchorCtr="0" anchor="ctr" bIns="226025" lIns="226025" spcFirstLastPara="1" rIns="226025" wrap="square" tIns="2260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территория</a:t>
            </a:r>
            <a:endParaRPr b="1" sz="2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6" name="Google Shape;136;p17"/>
          <p:cNvSpPr/>
          <p:nvPr/>
        </p:nvSpPr>
        <p:spPr>
          <a:xfrm rot="-7209358">
            <a:off x="6454142" y="4306899"/>
            <a:ext cx="956750" cy="718088"/>
          </a:xfrm>
          <a:custGeom>
            <a:rect b="b" l="l" r="r" t="t"/>
            <a:pathLst>
              <a:path extrusionOk="0" h="477614" w="297118">
                <a:moveTo>
                  <a:pt x="297118" y="382091"/>
                </a:moveTo>
                <a:lnTo>
                  <a:pt x="148559" y="382091"/>
                </a:lnTo>
                <a:lnTo>
                  <a:pt x="148559" y="477614"/>
                </a:lnTo>
                <a:lnTo>
                  <a:pt x="0" y="238807"/>
                </a:lnTo>
                <a:lnTo>
                  <a:pt x="148559" y="0"/>
                </a:lnTo>
                <a:lnTo>
                  <a:pt x="148559" y="95523"/>
                </a:lnTo>
                <a:lnTo>
                  <a:pt x="297118" y="95523"/>
                </a:lnTo>
                <a:lnTo>
                  <a:pt x="297118" y="382091"/>
                </a:lnTo>
                <a:close/>
              </a:path>
            </a:pathLst>
          </a:custGeom>
          <a:solidFill>
            <a:srgbClr val="854705"/>
          </a:solidFill>
          <a:ln>
            <a:noFill/>
          </a:ln>
        </p:spPr>
        <p:txBody>
          <a:bodyPr anchorCtr="0" anchor="ctr" bIns="95500" lIns="89125" spcFirstLastPara="1" rIns="0" wrap="square" tIns="95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7" name="Google Shape;137;p17"/>
          <p:cNvSpPr/>
          <p:nvPr/>
        </p:nvSpPr>
        <p:spPr>
          <a:xfrm rot="-915006">
            <a:off x="6446062" y="5081846"/>
            <a:ext cx="2428756" cy="1357322"/>
          </a:xfrm>
          <a:custGeom>
            <a:rect b="b" l="l" r="r" t="t"/>
            <a:pathLst>
              <a:path extrusionOk="0" h="1404748" w="1404748">
                <a:moveTo>
                  <a:pt x="0" y="702374"/>
                </a:moveTo>
                <a:cubicBezTo>
                  <a:pt x="0" y="314464"/>
                  <a:pt x="314464" y="0"/>
                  <a:pt x="702374" y="0"/>
                </a:cubicBezTo>
                <a:cubicBezTo>
                  <a:pt x="1090284" y="0"/>
                  <a:pt x="1404748" y="314464"/>
                  <a:pt x="1404748" y="702374"/>
                </a:cubicBezTo>
                <a:cubicBezTo>
                  <a:pt x="1404748" y="1090284"/>
                  <a:pt x="1090284" y="1404748"/>
                  <a:pt x="702374" y="1404748"/>
                </a:cubicBezTo>
                <a:cubicBezTo>
                  <a:pt x="314464" y="1404748"/>
                  <a:pt x="0" y="1090284"/>
                  <a:pt x="0" y="702374"/>
                </a:cubicBezTo>
                <a:close/>
              </a:path>
            </a:pathLst>
          </a:custGeom>
          <a:solidFill>
            <a:srgbClr val="854705"/>
          </a:solidFill>
          <a:ln>
            <a:noFill/>
          </a:ln>
        </p:spPr>
        <p:txBody>
          <a:bodyPr anchorCtr="0" anchor="ctr" bIns="226025" lIns="226025" spcFirstLastPara="1" rIns="226025" wrap="square" tIns="2260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Общее историческое прошлое</a:t>
            </a:r>
            <a:endParaRPr/>
          </a:p>
        </p:txBody>
      </p:sp>
      <p:sp>
        <p:nvSpPr>
          <p:cNvPr id="138" name="Google Shape;138;p17"/>
          <p:cNvSpPr/>
          <p:nvPr/>
        </p:nvSpPr>
        <p:spPr>
          <a:xfrm rot="-6914783">
            <a:off x="4284537" y="1805453"/>
            <a:ext cx="972372" cy="718087"/>
          </a:xfrm>
          <a:custGeom>
            <a:rect b="b" l="l" r="r" t="t"/>
            <a:pathLst>
              <a:path extrusionOk="0" h="477614" w="297118">
                <a:moveTo>
                  <a:pt x="0" y="95523"/>
                </a:moveTo>
                <a:lnTo>
                  <a:pt x="148559" y="95523"/>
                </a:lnTo>
                <a:lnTo>
                  <a:pt x="148559" y="0"/>
                </a:lnTo>
                <a:lnTo>
                  <a:pt x="297118" y="238807"/>
                </a:lnTo>
                <a:lnTo>
                  <a:pt x="148559" y="477614"/>
                </a:lnTo>
                <a:lnTo>
                  <a:pt x="148559" y="382091"/>
                </a:lnTo>
                <a:lnTo>
                  <a:pt x="0" y="382091"/>
                </a:lnTo>
                <a:lnTo>
                  <a:pt x="0" y="95523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95500" lIns="0" spcFirstLastPara="1" rIns="89125" wrap="square" tIns="95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9" name="Google Shape;139;p17"/>
          <p:cNvSpPr/>
          <p:nvPr/>
        </p:nvSpPr>
        <p:spPr>
          <a:xfrm rot="-2806517">
            <a:off x="3038942" y="313236"/>
            <a:ext cx="1938503" cy="1366461"/>
          </a:xfrm>
          <a:custGeom>
            <a:rect b="b" l="l" r="r" t="t"/>
            <a:pathLst>
              <a:path extrusionOk="0" h="1404748" w="1404748">
                <a:moveTo>
                  <a:pt x="0" y="702374"/>
                </a:moveTo>
                <a:cubicBezTo>
                  <a:pt x="0" y="314464"/>
                  <a:pt x="314464" y="0"/>
                  <a:pt x="702374" y="0"/>
                </a:cubicBezTo>
                <a:cubicBezTo>
                  <a:pt x="1090284" y="0"/>
                  <a:pt x="1404748" y="314464"/>
                  <a:pt x="1404748" y="702374"/>
                </a:cubicBezTo>
                <a:cubicBezTo>
                  <a:pt x="1404748" y="1090284"/>
                  <a:pt x="1090284" y="1404748"/>
                  <a:pt x="702374" y="1404748"/>
                </a:cubicBezTo>
                <a:cubicBezTo>
                  <a:pt x="314464" y="1404748"/>
                  <a:pt x="0" y="1090284"/>
                  <a:pt x="0" y="7023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226025" lIns="226025" spcFirstLastPara="1" rIns="226025" wrap="square" tIns="2260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Общие черты быта</a:t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 rot="-4436764">
            <a:off x="5115357" y="4348380"/>
            <a:ext cx="761946" cy="718088"/>
          </a:xfrm>
          <a:custGeom>
            <a:rect b="b" l="l" r="r" t="t"/>
            <a:pathLst>
              <a:path extrusionOk="0" h="477614" w="297118">
                <a:moveTo>
                  <a:pt x="297118" y="382091"/>
                </a:moveTo>
                <a:lnTo>
                  <a:pt x="148559" y="382091"/>
                </a:lnTo>
                <a:lnTo>
                  <a:pt x="148559" y="477614"/>
                </a:lnTo>
                <a:lnTo>
                  <a:pt x="0" y="238807"/>
                </a:lnTo>
                <a:lnTo>
                  <a:pt x="148559" y="0"/>
                </a:lnTo>
                <a:lnTo>
                  <a:pt x="148559" y="95523"/>
                </a:lnTo>
                <a:lnTo>
                  <a:pt x="297118" y="95523"/>
                </a:lnTo>
                <a:lnTo>
                  <a:pt x="297118" y="382091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95500" lIns="89125" spcFirstLastPara="1" rIns="0" wrap="square" tIns="95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1" name="Google Shape;141;p17"/>
          <p:cNvSpPr/>
          <p:nvPr/>
        </p:nvSpPr>
        <p:spPr>
          <a:xfrm rot="1087436">
            <a:off x="3927293" y="5083660"/>
            <a:ext cx="2427057" cy="1498752"/>
          </a:xfrm>
          <a:custGeom>
            <a:rect b="b" l="l" r="r" t="t"/>
            <a:pathLst>
              <a:path extrusionOk="0" h="1404748" w="1404748">
                <a:moveTo>
                  <a:pt x="0" y="702374"/>
                </a:moveTo>
                <a:cubicBezTo>
                  <a:pt x="0" y="314464"/>
                  <a:pt x="314464" y="0"/>
                  <a:pt x="702374" y="0"/>
                </a:cubicBezTo>
                <a:cubicBezTo>
                  <a:pt x="1090284" y="0"/>
                  <a:pt x="1404748" y="314464"/>
                  <a:pt x="1404748" y="702374"/>
                </a:cubicBezTo>
                <a:cubicBezTo>
                  <a:pt x="1404748" y="1090284"/>
                  <a:pt x="1090284" y="1404748"/>
                  <a:pt x="702374" y="1404748"/>
                </a:cubicBezTo>
                <a:cubicBezTo>
                  <a:pt x="314464" y="1404748"/>
                  <a:pt x="0" y="1090284"/>
                  <a:pt x="0" y="70237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226025" lIns="226025" spcFirstLastPara="1" rIns="226025" wrap="square" tIns="2260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Обычаи, традиции, верования</a:t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5524496" y="1428736"/>
            <a:ext cx="1000132" cy="978408"/>
          </a:xfrm>
          <a:prstGeom prst="up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ED674C"/>
              </a:gs>
              <a:gs pos="50000">
                <a:srgbClr val="F34A15"/>
              </a:gs>
              <a:gs pos="100000">
                <a:srgbClr val="E13B07"/>
              </a:gs>
            </a:gsLst>
            <a:lin ang="5400000" scaled="0"/>
          </a:gra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4881554" y="142852"/>
            <a:ext cx="2143140" cy="127159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Государ-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0000"/>
                </a:solidFill>
                <a:latin typeface="Corbel"/>
                <a:ea typeface="Corbel"/>
                <a:cs typeface="Corbel"/>
                <a:sym typeface="Corbel"/>
              </a:rPr>
              <a:t>ство</a:t>
            </a:r>
            <a:endParaRPr b="1" sz="2400">
              <a:solidFill>
                <a:srgbClr val="FF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/>
          <p:nvPr/>
        </p:nvSpPr>
        <p:spPr>
          <a:xfrm>
            <a:off x="263353" y="415404"/>
            <a:ext cx="6840760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Вторая половина XIX – начало XX в. стали решающим этапом в процессе формирования белорусской нации.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 этому времени самоназвание "белорусы" еще не было прочным.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Большую роль играли канфессионизмы – 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когда  этническая принадлежность определялась от конфессиональной принадлежности (католик – значит «поляк», а православный – это «русский»). Нации формируются в буржуазную эпоху.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В отличие от российской и западноевропейских наций формирование белорусской нации имело ряд особенностей.</a:t>
            </a:r>
            <a:endParaRPr/>
          </a:p>
        </p:txBody>
      </p:sp>
      <p:pic>
        <p:nvPicPr>
          <p:cNvPr id="149" name="Google Shape;149;p18"/>
          <p:cNvPicPr preferRelativeResize="0"/>
          <p:nvPr/>
        </p:nvPicPr>
        <p:blipFill rotWithShape="1">
          <a:blip r:embed="rId3">
            <a:alphaModFix/>
          </a:blip>
          <a:srcRect b="0" l="57677" r="0" t="0"/>
          <a:stretch/>
        </p:blipFill>
        <p:spPr>
          <a:xfrm>
            <a:off x="7032100" y="0"/>
            <a:ext cx="51599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20000" cy="68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/>
          <p:nvPr/>
        </p:nvSpPr>
        <p:spPr>
          <a:xfrm>
            <a:off x="263352" y="116632"/>
            <a:ext cx="1159328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Одним из признаков формирования нации стала общность хозяйственной жизни. </a:t>
            </a: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Увеличение количества фабрично-заводских предприятий, переориентация помещичьих хозяйств на продажу своей продукции, развитие торговли и строительство железных дорог способствовали возникновению на территории Беларуси единого экономического региона. </a:t>
            </a:r>
            <a:r>
              <a:rPr b="1" lang="ru-RU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Расширение торгово-экономических связей между разными частями Беларуси содействовало объединению представителей коренного этноса в нацию.</a:t>
            </a:r>
            <a:endParaRPr/>
          </a:p>
        </p:txBody>
      </p:sp>
      <p:pic>
        <p:nvPicPr>
          <p:cNvPr id="160" name="Google Shape;16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4032" y="2702830"/>
            <a:ext cx="5268824" cy="3978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392" y="2949196"/>
            <a:ext cx="5246564" cy="3732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1"/>
          <p:cNvPicPr preferRelativeResize="0"/>
          <p:nvPr/>
        </p:nvPicPr>
        <p:blipFill rotWithShape="1">
          <a:blip r:embed="rId3">
            <a:alphaModFix/>
          </a:blip>
          <a:srcRect b="21236" l="0" r="0" t="0"/>
          <a:stretch/>
        </p:blipFill>
        <p:spPr>
          <a:xfrm>
            <a:off x="911424" y="2636912"/>
            <a:ext cx="10476610" cy="386142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1"/>
          <p:cNvSpPr/>
          <p:nvPr/>
        </p:nvSpPr>
        <p:spPr>
          <a:xfrm>
            <a:off x="263352" y="116632"/>
            <a:ext cx="11593288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К концу XVIII в. старобелорусский язык, использовавшийся как язык государственного делопроизводства в ВКЛ, фактически перестал существовать. Крестьянство, часть обедневшей шляхты, трудящиеся слои городского населения пользовались белорусским разговорным языком. </a:t>
            </a:r>
            <a:r>
              <a:rPr b="1" lang="ru-RU" sz="2400">
                <a:solidFill>
                  <a:srgbClr val="0070C0"/>
                </a:solidFill>
                <a:latin typeface="Corbel"/>
                <a:ea typeface="Corbel"/>
                <a:cs typeface="Corbel"/>
                <a:sym typeface="Corbel"/>
              </a:rPr>
              <a:t>Становление нового белорусского литературного языка как признака нации происходило на основе многодиалектного разговорного народного языка, в первую очередь диалектов Центральной Беларуси.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она земли 16х9">
  <a:themeElements>
    <a:clrScheme name="Earthtones_16x9">
      <a:dk1>
        <a:srgbClr val="652825"/>
      </a:dk1>
      <a:lt1>
        <a:srgbClr val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Earthtones_16x9">
      <a:dk1>
        <a:srgbClr val="652825"/>
      </a:dk1>
      <a:lt1>
        <a:srgbClr val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